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media/image12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16"/>
  </p:notesMasterIdLst>
  <p:handoutMasterIdLst>
    <p:handoutMasterId r:id="rId117"/>
  </p:handoutMasterIdLst>
  <p:sldIdLst>
    <p:sldId id="778" r:id="rId2"/>
    <p:sldId id="864" r:id="rId3"/>
    <p:sldId id="865" r:id="rId4"/>
    <p:sldId id="866" r:id="rId5"/>
    <p:sldId id="867" r:id="rId6"/>
    <p:sldId id="868" r:id="rId7"/>
    <p:sldId id="869" r:id="rId8"/>
    <p:sldId id="870" r:id="rId9"/>
    <p:sldId id="871" r:id="rId10"/>
    <p:sldId id="872" r:id="rId11"/>
    <p:sldId id="780" r:id="rId12"/>
    <p:sldId id="781" r:id="rId13"/>
    <p:sldId id="783" r:id="rId14"/>
    <p:sldId id="784" r:id="rId15"/>
    <p:sldId id="785" r:id="rId16"/>
    <p:sldId id="786" r:id="rId17"/>
    <p:sldId id="788" r:id="rId18"/>
    <p:sldId id="789" r:id="rId19"/>
    <p:sldId id="790" r:id="rId20"/>
    <p:sldId id="791" r:id="rId21"/>
    <p:sldId id="792" r:id="rId22"/>
    <p:sldId id="793" r:id="rId23"/>
    <p:sldId id="794" r:id="rId24"/>
    <p:sldId id="795" r:id="rId25"/>
    <p:sldId id="796" r:id="rId26"/>
    <p:sldId id="797" r:id="rId27"/>
    <p:sldId id="798" r:id="rId28"/>
    <p:sldId id="799" r:id="rId29"/>
    <p:sldId id="800" r:id="rId30"/>
    <p:sldId id="491" r:id="rId31"/>
    <p:sldId id="804" r:id="rId32"/>
    <p:sldId id="805" r:id="rId33"/>
    <p:sldId id="801" r:id="rId34"/>
    <p:sldId id="802" r:id="rId35"/>
    <p:sldId id="803" r:id="rId36"/>
    <p:sldId id="806" r:id="rId37"/>
    <p:sldId id="807" r:id="rId38"/>
    <p:sldId id="808" r:id="rId39"/>
    <p:sldId id="809" r:id="rId40"/>
    <p:sldId id="280" r:id="rId41"/>
    <p:sldId id="810" r:id="rId42"/>
    <p:sldId id="499" r:id="rId43"/>
    <p:sldId id="495" r:id="rId44"/>
    <p:sldId id="496" r:id="rId45"/>
    <p:sldId id="811" r:id="rId46"/>
    <p:sldId id="873" r:id="rId47"/>
    <p:sldId id="479" r:id="rId48"/>
    <p:sldId id="812" r:id="rId49"/>
    <p:sldId id="813" r:id="rId50"/>
    <p:sldId id="814" r:id="rId51"/>
    <p:sldId id="492" r:id="rId52"/>
    <p:sldId id="493" r:id="rId53"/>
    <p:sldId id="874" r:id="rId54"/>
    <p:sldId id="494" r:id="rId55"/>
    <p:sldId id="817" r:id="rId56"/>
    <p:sldId id="342" r:id="rId57"/>
    <p:sldId id="830" r:id="rId58"/>
    <p:sldId id="831" r:id="rId59"/>
    <p:sldId id="832" r:id="rId60"/>
    <p:sldId id="833" r:id="rId61"/>
    <p:sldId id="834" r:id="rId62"/>
    <p:sldId id="835" r:id="rId63"/>
    <p:sldId id="486" r:id="rId64"/>
    <p:sldId id="490" r:id="rId65"/>
    <p:sldId id="487" r:id="rId66"/>
    <p:sldId id="488" r:id="rId67"/>
    <p:sldId id="836" r:id="rId68"/>
    <p:sldId id="501" r:id="rId69"/>
    <p:sldId id="502" r:id="rId70"/>
    <p:sldId id="503" r:id="rId71"/>
    <p:sldId id="504" r:id="rId72"/>
    <p:sldId id="505" r:id="rId73"/>
    <p:sldId id="818" r:id="rId74"/>
    <p:sldId id="819" r:id="rId75"/>
    <p:sldId id="820" r:id="rId76"/>
    <p:sldId id="821" r:id="rId77"/>
    <p:sldId id="822" r:id="rId78"/>
    <p:sldId id="823" r:id="rId79"/>
    <p:sldId id="824" r:id="rId80"/>
    <p:sldId id="825" r:id="rId81"/>
    <p:sldId id="826" r:id="rId82"/>
    <p:sldId id="827" r:id="rId83"/>
    <p:sldId id="828" r:id="rId84"/>
    <p:sldId id="829" r:id="rId85"/>
    <p:sldId id="837" r:id="rId86"/>
    <p:sldId id="470" r:id="rId87"/>
    <p:sldId id="838" r:id="rId88"/>
    <p:sldId id="839" r:id="rId89"/>
    <p:sldId id="843" r:id="rId90"/>
    <p:sldId id="844" r:id="rId91"/>
    <p:sldId id="846" r:id="rId92"/>
    <p:sldId id="847" r:id="rId93"/>
    <p:sldId id="849" r:id="rId94"/>
    <p:sldId id="850" r:id="rId95"/>
    <p:sldId id="851" r:id="rId96"/>
    <p:sldId id="852" r:id="rId97"/>
    <p:sldId id="853" r:id="rId98"/>
    <p:sldId id="854" r:id="rId99"/>
    <p:sldId id="855" r:id="rId100"/>
    <p:sldId id="856" r:id="rId101"/>
    <p:sldId id="857" r:id="rId102"/>
    <p:sldId id="858" r:id="rId103"/>
    <p:sldId id="859" r:id="rId104"/>
    <p:sldId id="860" r:id="rId105"/>
    <p:sldId id="861" r:id="rId106"/>
    <p:sldId id="878" r:id="rId107"/>
    <p:sldId id="880" r:id="rId108"/>
    <p:sldId id="876" r:id="rId109"/>
    <p:sldId id="879" r:id="rId110"/>
    <p:sldId id="877" r:id="rId111"/>
    <p:sldId id="881" r:id="rId112"/>
    <p:sldId id="862" r:id="rId113"/>
    <p:sldId id="863" r:id="rId114"/>
    <p:sldId id="882" r:id="rId11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FE00"/>
    <a:srgbClr val="15C718"/>
    <a:srgbClr val="0CEB11"/>
    <a:srgbClr val="FFFF00"/>
    <a:srgbClr val="DDDDDD"/>
    <a:srgbClr val="FFCCFF"/>
    <a:srgbClr val="000099"/>
    <a:srgbClr val="FF0000"/>
    <a:srgbClr val="008000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55"/>
  </p:normalViewPr>
  <p:slideViewPr>
    <p:cSldViewPr snapToGrid="0">
      <p:cViewPr varScale="1">
        <p:scale>
          <a:sx n="94" d="100"/>
          <a:sy n="94" d="100"/>
        </p:scale>
        <p:origin x="3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4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ahelmy\MyDocs\Teaching\CNT4007C\CNT4007C\2019-Fall\utilization-curves-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ahelmy\MyDocs\Teaching\CNT4007C\CNT4007C\2019-Fall\utilization-curves-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dirty="0"/>
              <a:t>Utilization of CSMA/CD</a:t>
            </a:r>
            <a:r>
              <a:rPr lang="en-US" sz="1600" baseline="0" dirty="0"/>
              <a:t> with “</a:t>
            </a:r>
            <a:r>
              <a:rPr lang="en-US" sz="1600" i="1" baseline="0" dirty="0"/>
              <a:t>a = </a:t>
            </a:r>
            <a:r>
              <a:rPr lang="en-US" sz="1600" i="1" baseline="0" dirty="0" err="1"/>
              <a:t>Tprop</a:t>
            </a:r>
            <a:r>
              <a:rPr lang="en-US" sz="1600" i="1" baseline="0" dirty="0"/>
              <a:t> / </a:t>
            </a:r>
            <a:r>
              <a:rPr lang="en-US" sz="1600" i="1" baseline="0" dirty="0" err="1"/>
              <a:t>Ttrans</a:t>
            </a:r>
            <a:r>
              <a:rPr lang="en-US" sz="1600" i="0" baseline="0" dirty="0"/>
              <a:t>”</a:t>
            </a:r>
            <a:endParaRPr lang="en-US" sz="1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Sheet2!$D$5:$D$144</c:f>
              <c:numCache>
                <c:formatCode>General</c:formatCode>
                <c:ptCount val="140"/>
                <c:pt idx="0">
                  <c:v>1E-3</c:v>
                </c:pt>
                <c:pt idx="1">
                  <c:v>2E-3</c:v>
                </c:pt>
                <c:pt idx="2">
                  <c:v>3.0000000000000001E-3</c:v>
                </c:pt>
                <c:pt idx="3">
                  <c:v>4.0000000000000001E-3</c:v>
                </c:pt>
                <c:pt idx="4">
                  <c:v>5.0000000000000001E-3</c:v>
                </c:pt>
                <c:pt idx="5">
                  <c:v>6.0000000000000001E-3</c:v>
                </c:pt>
                <c:pt idx="6">
                  <c:v>7.0000000000000001E-3</c:v>
                </c:pt>
                <c:pt idx="7">
                  <c:v>8.0000000000000002E-3</c:v>
                </c:pt>
                <c:pt idx="8">
                  <c:v>9.0000000000000011E-3</c:v>
                </c:pt>
                <c:pt idx="9">
                  <c:v>1.0000000000000002E-2</c:v>
                </c:pt>
                <c:pt idx="10">
                  <c:v>1.1000000000000003E-2</c:v>
                </c:pt>
                <c:pt idx="11">
                  <c:v>1.2000000000000004E-2</c:v>
                </c:pt>
                <c:pt idx="12">
                  <c:v>1.3000000000000005E-2</c:v>
                </c:pt>
                <c:pt idx="13">
                  <c:v>1.4000000000000005E-2</c:v>
                </c:pt>
                <c:pt idx="14">
                  <c:v>1.5000000000000006E-2</c:v>
                </c:pt>
                <c:pt idx="15">
                  <c:v>1.6000000000000007E-2</c:v>
                </c:pt>
                <c:pt idx="16">
                  <c:v>1.7000000000000008E-2</c:v>
                </c:pt>
                <c:pt idx="17">
                  <c:v>1.8000000000000009E-2</c:v>
                </c:pt>
                <c:pt idx="18">
                  <c:v>1.900000000000001E-2</c:v>
                </c:pt>
                <c:pt idx="19">
                  <c:v>2.0000000000000011E-2</c:v>
                </c:pt>
                <c:pt idx="20">
                  <c:v>2.1000000000000012E-2</c:v>
                </c:pt>
                <c:pt idx="21">
                  <c:v>2.2000000000000013E-2</c:v>
                </c:pt>
                <c:pt idx="22">
                  <c:v>2.3000000000000013E-2</c:v>
                </c:pt>
                <c:pt idx="23">
                  <c:v>2.4000000000000014E-2</c:v>
                </c:pt>
                <c:pt idx="24">
                  <c:v>2.5000000000000015E-2</c:v>
                </c:pt>
                <c:pt idx="25">
                  <c:v>2.6000000000000016E-2</c:v>
                </c:pt>
                <c:pt idx="26">
                  <c:v>2.7000000000000017E-2</c:v>
                </c:pt>
                <c:pt idx="27">
                  <c:v>2.8000000000000018E-2</c:v>
                </c:pt>
                <c:pt idx="28">
                  <c:v>2.9000000000000019E-2</c:v>
                </c:pt>
                <c:pt idx="29">
                  <c:v>3.000000000000002E-2</c:v>
                </c:pt>
                <c:pt idx="30">
                  <c:v>3.1000000000000021E-2</c:v>
                </c:pt>
                <c:pt idx="31">
                  <c:v>3.2000000000000021E-2</c:v>
                </c:pt>
                <c:pt idx="32">
                  <c:v>3.3000000000000022E-2</c:v>
                </c:pt>
                <c:pt idx="33">
                  <c:v>3.4000000000000023E-2</c:v>
                </c:pt>
                <c:pt idx="34">
                  <c:v>3.5000000000000024E-2</c:v>
                </c:pt>
                <c:pt idx="35">
                  <c:v>3.6000000000000025E-2</c:v>
                </c:pt>
                <c:pt idx="36">
                  <c:v>3.7000000000000026E-2</c:v>
                </c:pt>
                <c:pt idx="37">
                  <c:v>3.8000000000000027E-2</c:v>
                </c:pt>
                <c:pt idx="38">
                  <c:v>3.9000000000000028E-2</c:v>
                </c:pt>
                <c:pt idx="39">
                  <c:v>4.0000000000000029E-2</c:v>
                </c:pt>
                <c:pt idx="40">
                  <c:v>4.1000000000000029E-2</c:v>
                </c:pt>
                <c:pt idx="41">
                  <c:v>4.200000000000003E-2</c:v>
                </c:pt>
                <c:pt idx="42">
                  <c:v>4.3000000000000031E-2</c:v>
                </c:pt>
                <c:pt idx="43">
                  <c:v>4.4000000000000032E-2</c:v>
                </c:pt>
                <c:pt idx="44">
                  <c:v>4.5000000000000033E-2</c:v>
                </c:pt>
                <c:pt idx="45">
                  <c:v>4.6000000000000034E-2</c:v>
                </c:pt>
                <c:pt idx="46">
                  <c:v>4.7000000000000035E-2</c:v>
                </c:pt>
                <c:pt idx="47">
                  <c:v>4.8000000000000036E-2</c:v>
                </c:pt>
                <c:pt idx="48">
                  <c:v>4.9000000000000037E-2</c:v>
                </c:pt>
                <c:pt idx="49">
                  <c:v>5.0000000000000037E-2</c:v>
                </c:pt>
                <c:pt idx="50">
                  <c:v>5.1000000000000038E-2</c:v>
                </c:pt>
                <c:pt idx="51">
                  <c:v>5.2000000000000039E-2</c:v>
                </c:pt>
                <c:pt idx="52">
                  <c:v>5.300000000000004E-2</c:v>
                </c:pt>
                <c:pt idx="53">
                  <c:v>5.4000000000000041E-2</c:v>
                </c:pt>
                <c:pt idx="54">
                  <c:v>5.5000000000000042E-2</c:v>
                </c:pt>
                <c:pt idx="55">
                  <c:v>5.6000000000000043E-2</c:v>
                </c:pt>
                <c:pt idx="56">
                  <c:v>5.7000000000000044E-2</c:v>
                </c:pt>
                <c:pt idx="57">
                  <c:v>5.8000000000000045E-2</c:v>
                </c:pt>
                <c:pt idx="58">
                  <c:v>5.9000000000000045E-2</c:v>
                </c:pt>
                <c:pt idx="59">
                  <c:v>6.0000000000000046E-2</c:v>
                </c:pt>
                <c:pt idx="60">
                  <c:v>6.1000000000000047E-2</c:v>
                </c:pt>
                <c:pt idx="61">
                  <c:v>6.2000000000000048E-2</c:v>
                </c:pt>
                <c:pt idx="62">
                  <c:v>6.3000000000000042E-2</c:v>
                </c:pt>
                <c:pt idx="63">
                  <c:v>6.4000000000000043E-2</c:v>
                </c:pt>
                <c:pt idx="64">
                  <c:v>6.5000000000000044E-2</c:v>
                </c:pt>
                <c:pt idx="65">
                  <c:v>6.6000000000000045E-2</c:v>
                </c:pt>
                <c:pt idx="66">
                  <c:v>6.7000000000000046E-2</c:v>
                </c:pt>
                <c:pt idx="67">
                  <c:v>6.8000000000000047E-2</c:v>
                </c:pt>
                <c:pt idx="68">
                  <c:v>6.9000000000000047E-2</c:v>
                </c:pt>
                <c:pt idx="69">
                  <c:v>7.0000000000000048E-2</c:v>
                </c:pt>
                <c:pt idx="70">
                  <c:v>7.1000000000000049E-2</c:v>
                </c:pt>
                <c:pt idx="71">
                  <c:v>7.200000000000005E-2</c:v>
                </c:pt>
                <c:pt idx="72">
                  <c:v>7.3000000000000051E-2</c:v>
                </c:pt>
                <c:pt idx="73">
                  <c:v>7.4000000000000052E-2</c:v>
                </c:pt>
                <c:pt idx="74">
                  <c:v>7.5000000000000053E-2</c:v>
                </c:pt>
                <c:pt idx="75">
                  <c:v>7.6000000000000054E-2</c:v>
                </c:pt>
                <c:pt idx="76">
                  <c:v>7.7000000000000055E-2</c:v>
                </c:pt>
                <c:pt idx="77">
                  <c:v>7.8000000000000055E-2</c:v>
                </c:pt>
                <c:pt idx="78">
                  <c:v>7.9000000000000056E-2</c:v>
                </c:pt>
                <c:pt idx="79">
                  <c:v>8.0000000000000057E-2</c:v>
                </c:pt>
                <c:pt idx="80">
                  <c:v>8.1000000000000058E-2</c:v>
                </c:pt>
                <c:pt idx="81">
                  <c:v>8.2000000000000059E-2</c:v>
                </c:pt>
                <c:pt idx="82">
                  <c:v>8.300000000000006E-2</c:v>
                </c:pt>
                <c:pt idx="83">
                  <c:v>8.4000000000000061E-2</c:v>
                </c:pt>
                <c:pt idx="84">
                  <c:v>8.5000000000000062E-2</c:v>
                </c:pt>
                <c:pt idx="85">
                  <c:v>8.6000000000000063E-2</c:v>
                </c:pt>
                <c:pt idx="86">
                  <c:v>8.7000000000000063E-2</c:v>
                </c:pt>
                <c:pt idx="87">
                  <c:v>8.8000000000000064E-2</c:v>
                </c:pt>
                <c:pt idx="88">
                  <c:v>8.9000000000000065E-2</c:v>
                </c:pt>
                <c:pt idx="89">
                  <c:v>9.0000000000000066E-2</c:v>
                </c:pt>
                <c:pt idx="90">
                  <c:v>9.1000000000000067E-2</c:v>
                </c:pt>
                <c:pt idx="91">
                  <c:v>9.2000000000000068E-2</c:v>
                </c:pt>
                <c:pt idx="92">
                  <c:v>9.3000000000000069E-2</c:v>
                </c:pt>
                <c:pt idx="93">
                  <c:v>9.400000000000007E-2</c:v>
                </c:pt>
                <c:pt idx="94">
                  <c:v>9.500000000000007E-2</c:v>
                </c:pt>
                <c:pt idx="95">
                  <c:v>9.6000000000000071E-2</c:v>
                </c:pt>
                <c:pt idx="96">
                  <c:v>9.7000000000000072E-2</c:v>
                </c:pt>
                <c:pt idx="97">
                  <c:v>9.8000000000000073E-2</c:v>
                </c:pt>
                <c:pt idx="98">
                  <c:v>9.9000000000000074E-2</c:v>
                </c:pt>
                <c:pt idx="99">
                  <c:v>0.10000000000000007</c:v>
                </c:pt>
                <c:pt idx="100">
                  <c:v>0.10100000000000008</c:v>
                </c:pt>
                <c:pt idx="101">
                  <c:v>0.10200000000000008</c:v>
                </c:pt>
                <c:pt idx="102">
                  <c:v>0.10300000000000008</c:v>
                </c:pt>
                <c:pt idx="103">
                  <c:v>0.10400000000000008</c:v>
                </c:pt>
                <c:pt idx="104">
                  <c:v>0.10500000000000008</c:v>
                </c:pt>
                <c:pt idx="105">
                  <c:v>0.10600000000000008</c:v>
                </c:pt>
                <c:pt idx="106">
                  <c:v>0.10700000000000008</c:v>
                </c:pt>
                <c:pt idx="107">
                  <c:v>0.10800000000000008</c:v>
                </c:pt>
                <c:pt idx="108">
                  <c:v>0.10900000000000008</c:v>
                </c:pt>
                <c:pt idx="109">
                  <c:v>0.11000000000000008</c:v>
                </c:pt>
                <c:pt idx="110">
                  <c:v>0.11100000000000008</c:v>
                </c:pt>
                <c:pt idx="111">
                  <c:v>0.11200000000000009</c:v>
                </c:pt>
                <c:pt idx="112">
                  <c:v>0.11300000000000009</c:v>
                </c:pt>
                <c:pt idx="113">
                  <c:v>0.11400000000000009</c:v>
                </c:pt>
                <c:pt idx="114">
                  <c:v>0.11500000000000009</c:v>
                </c:pt>
                <c:pt idx="115">
                  <c:v>0.11600000000000009</c:v>
                </c:pt>
                <c:pt idx="116">
                  <c:v>0.11700000000000009</c:v>
                </c:pt>
                <c:pt idx="117">
                  <c:v>0.11800000000000009</c:v>
                </c:pt>
                <c:pt idx="118">
                  <c:v>0.11900000000000009</c:v>
                </c:pt>
                <c:pt idx="119">
                  <c:v>0.12000000000000009</c:v>
                </c:pt>
                <c:pt idx="120">
                  <c:v>0.12100000000000009</c:v>
                </c:pt>
                <c:pt idx="121">
                  <c:v>0.12200000000000009</c:v>
                </c:pt>
                <c:pt idx="122">
                  <c:v>0.1230000000000001</c:v>
                </c:pt>
                <c:pt idx="123">
                  <c:v>0.1240000000000001</c:v>
                </c:pt>
                <c:pt idx="124">
                  <c:v>0.12500000000000008</c:v>
                </c:pt>
                <c:pt idx="125">
                  <c:v>0.12600000000000008</c:v>
                </c:pt>
                <c:pt idx="126">
                  <c:v>0.12700000000000009</c:v>
                </c:pt>
                <c:pt idx="127">
                  <c:v>0.12800000000000009</c:v>
                </c:pt>
                <c:pt idx="128">
                  <c:v>0.12900000000000009</c:v>
                </c:pt>
                <c:pt idx="129">
                  <c:v>0.13000000000000009</c:v>
                </c:pt>
                <c:pt idx="130">
                  <c:v>0.13100000000000009</c:v>
                </c:pt>
                <c:pt idx="131">
                  <c:v>0.13200000000000009</c:v>
                </c:pt>
                <c:pt idx="132">
                  <c:v>0.13300000000000009</c:v>
                </c:pt>
                <c:pt idx="133">
                  <c:v>0.13400000000000009</c:v>
                </c:pt>
                <c:pt idx="134">
                  <c:v>0.13500000000000009</c:v>
                </c:pt>
                <c:pt idx="135">
                  <c:v>0.13600000000000009</c:v>
                </c:pt>
                <c:pt idx="136">
                  <c:v>0.13700000000000009</c:v>
                </c:pt>
                <c:pt idx="137">
                  <c:v>0.13800000000000009</c:v>
                </c:pt>
                <c:pt idx="138">
                  <c:v>0.1390000000000001</c:v>
                </c:pt>
                <c:pt idx="139">
                  <c:v>0.1400000000000001</c:v>
                </c:pt>
              </c:numCache>
            </c:numRef>
          </c:cat>
          <c:val>
            <c:numRef>
              <c:f>Sheet2!$E$5:$E$144</c:f>
              <c:numCache>
                <c:formatCode>General</c:formatCode>
                <c:ptCount val="140"/>
                <c:pt idx="0">
                  <c:v>0.99502487562189068</c:v>
                </c:pt>
                <c:pt idx="1">
                  <c:v>0.99009900990099009</c:v>
                </c:pt>
                <c:pt idx="2">
                  <c:v>0.98522167487684742</c:v>
                </c:pt>
                <c:pt idx="3">
                  <c:v>0.98039215686274506</c:v>
                </c:pt>
                <c:pt idx="4">
                  <c:v>0.97560975609756106</c:v>
                </c:pt>
                <c:pt idx="5">
                  <c:v>0.970873786407767</c:v>
                </c:pt>
                <c:pt idx="6">
                  <c:v>0.96618357487922713</c:v>
                </c:pt>
                <c:pt idx="7">
                  <c:v>0.96153846153846145</c:v>
                </c:pt>
                <c:pt idx="8">
                  <c:v>0.95693779904306231</c:v>
                </c:pt>
                <c:pt idx="9">
                  <c:v>0.95238095238095233</c:v>
                </c:pt>
                <c:pt idx="10">
                  <c:v>0.94786729857819907</c:v>
                </c:pt>
                <c:pt idx="11">
                  <c:v>0.94339622641509424</c:v>
                </c:pt>
                <c:pt idx="12">
                  <c:v>0.93896713615023475</c:v>
                </c:pt>
                <c:pt idx="13">
                  <c:v>0.93457943925233644</c:v>
                </c:pt>
                <c:pt idx="14">
                  <c:v>0.93023255813953487</c:v>
                </c:pt>
                <c:pt idx="15">
                  <c:v>0.92592592592592582</c:v>
                </c:pt>
                <c:pt idx="16">
                  <c:v>0.92165898617511521</c:v>
                </c:pt>
                <c:pt idx="17">
                  <c:v>0.9174311926605504</c:v>
                </c:pt>
                <c:pt idx="18">
                  <c:v>0.91324200913242015</c:v>
                </c:pt>
                <c:pt idx="19">
                  <c:v>0.90909090909090906</c:v>
                </c:pt>
                <c:pt idx="20">
                  <c:v>0.90497737556561086</c:v>
                </c:pt>
                <c:pt idx="21">
                  <c:v>0.9009009009009008</c:v>
                </c:pt>
                <c:pt idx="22">
                  <c:v>0.89686098654708524</c:v>
                </c:pt>
                <c:pt idx="23">
                  <c:v>0.89285714285714279</c:v>
                </c:pt>
                <c:pt idx="24">
                  <c:v>0.88888888888888884</c:v>
                </c:pt>
                <c:pt idx="25">
                  <c:v>0.88495575221238931</c:v>
                </c:pt>
                <c:pt idx="26">
                  <c:v>0.88105726872246692</c:v>
                </c:pt>
                <c:pt idx="27">
                  <c:v>0.8771929824561403</c:v>
                </c:pt>
                <c:pt idx="28">
                  <c:v>0.8733624454148472</c:v>
                </c:pt>
                <c:pt idx="29">
                  <c:v>0.86956521739130421</c:v>
                </c:pt>
                <c:pt idx="30">
                  <c:v>0.86580086580086579</c:v>
                </c:pt>
                <c:pt idx="31">
                  <c:v>0.86206896551724133</c:v>
                </c:pt>
                <c:pt idx="32">
                  <c:v>0.85836909871244638</c:v>
                </c:pt>
                <c:pt idx="33">
                  <c:v>0.85470085470085455</c:v>
                </c:pt>
                <c:pt idx="34">
                  <c:v>0.85106382978723405</c:v>
                </c:pt>
                <c:pt idx="35">
                  <c:v>0.84745762711864392</c:v>
                </c:pt>
                <c:pt idx="36">
                  <c:v>0.8438818565400843</c:v>
                </c:pt>
                <c:pt idx="37">
                  <c:v>0.84033613445378141</c:v>
                </c:pt>
                <c:pt idx="38">
                  <c:v>0.83682008368200833</c:v>
                </c:pt>
                <c:pt idx="39">
                  <c:v>0.83333333333333326</c:v>
                </c:pt>
                <c:pt idx="40">
                  <c:v>0.82987551867219911</c:v>
                </c:pt>
                <c:pt idx="41">
                  <c:v>0.82644628099173545</c:v>
                </c:pt>
                <c:pt idx="42">
                  <c:v>0.82304526748971185</c:v>
                </c:pt>
                <c:pt idx="43">
                  <c:v>0.81967213114754089</c:v>
                </c:pt>
                <c:pt idx="44">
                  <c:v>0.81632653061224481</c:v>
                </c:pt>
                <c:pt idx="45">
                  <c:v>0.81300813008130068</c:v>
                </c:pt>
                <c:pt idx="46">
                  <c:v>0.80971659919028338</c:v>
                </c:pt>
                <c:pt idx="47">
                  <c:v>0.80645161290322565</c:v>
                </c:pt>
                <c:pt idx="48">
                  <c:v>0.80321285140562237</c:v>
                </c:pt>
                <c:pt idx="49">
                  <c:v>0.79999999999999982</c:v>
                </c:pt>
                <c:pt idx="50">
                  <c:v>0.79681274900398402</c:v>
                </c:pt>
                <c:pt idx="51">
                  <c:v>0.7936507936507935</c:v>
                </c:pt>
                <c:pt idx="52">
                  <c:v>0.79051383399209474</c:v>
                </c:pt>
                <c:pt idx="53">
                  <c:v>0.78740157480314943</c:v>
                </c:pt>
                <c:pt idx="54">
                  <c:v>0.78431372549019596</c:v>
                </c:pt>
                <c:pt idx="55">
                  <c:v>0.78124999999999989</c:v>
                </c:pt>
                <c:pt idx="56">
                  <c:v>0.77821011673151741</c:v>
                </c:pt>
                <c:pt idx="57">
                  <c:v>0.77519379844961223</c:v>
                </c:pt>
                <c:pt idx="58">
                  <c:v>0.7722007722007721</c:v>
                </c:pt>
                <c:pt idx="59">
                  <c:v>0.76923076923076905</c:v>
                </c:pt>
                <c:pt idx="60">
                  <c:v>0.76628352490421447</c:v>
                </c:pt>
                <c:pt idx="61">
                  <c:v>0.76335877862595403</c:v>
                </c:pt>
                <c:pt idx="62">
                  <c:v>0.76045627376425851</c:v>
                </c:pt>
                <c:pt idx="63">
                  <c:v>0.75757575757575746</c:v>
                </c:pt>
                <c:pt idx="64">
                  <c:v>0.75471698113207542</c:v>
                </c:pt>
                <c:pt idx="65">
                  <c:v>0.75187969924812015</c:v>
                </c:pt>
                <c:pt idx="66">
                  <c:v>0.74906367041198496</c:v>
                </c:pt>
                <c:pt idx="67">
                  <c:v>0.74626865671641773</c:v>
                </c:pt>
                <c:pt idx="68">
                  <c:v>0.7434944237918214</c:v>
                </c:pt>
                <c:pt idx="69">
                  <c:v>0.74074074074074059</c:v>
                </c:pt>
                <c:pt idx="70">
                  <c:v>0.73800738007380062</c:v>
                </c:pt>
                <c:pt idx="71">
                  <c:v>0.73529411764705865</c:v>
                </c:pt>
                <c:pt idx="72">
                  <c:v>0.73260073260073244</c:v>
                </c:pt>
                <c:pt idx="73">
                  <c:v>0.72992700729926985</c:v>
                </c:pt>
                <c:pt idx="74">
                  <c:v>0.72727272727272718</c:v>
                </c:pt>
                <c:pt idx="75">
                  <c:v>0.72463768115942007</c:v>
                </c:pt>
                <c:pt idx="76">
                  <c:v>0.72202166064981932</c:v>
                </c:pt>
                <c:pt idx="77">
                  <c:v>0.71942446043165453</c:v>
                </c:pt>
                <c:pt idx="78">
                  <c:v>0.7168458781362006</c:v>
                </c:pt>
                <c:pt idx="79">
                  <c:v>0.71428571428571408</c:v>
                </c:pt>
                <c:pt idx="80">
                  <c:v>0.71174377224199281</c:v>
                </c:pt>
                <c:pt idx="81">
                  <c:v>0.70921985815602817</c:v>
                </c:pt>
                <c:pt idx="82">
                  <c:v>0.70671378091872783</c:v>
                </c:pt>
                <c:pt idx="83">
                  <c:v>0.7042253521126759</c:v>
                </c:pt>
                <c:pt idx="84">
                  <c:v>0.70175438596491213</c:v>
                </c:pt>
                <c:pt idx="85">
                  <c:v>0.69930069930069916</c:v>
                </c:pt>
                <c:pt idx="86">
                  <c:v>0.69686411149825767</c:v>
                </c:pt>
                <c:pt idx="87">
                  <c:v>0.69444444444444431</c:v>
                </c:pt>
                <c:pt idx="88">
                  <c:v>0.69204152249134931</c:v>
                </c:pt>
                <c:pt idx="89">
                  <c:v>0.68965517241379293</c:v>
                </c:pt>
                <c:pt idx="90">
                  <c:v>0.68728522336769748</c:v>
                </c:pt>
                <c:pt idx="91">
                  <c:v>0.68493150684931492</c:v>
                </c:pt>
                <c:pt idx="92">
                  <c:v>0.68259385665528993</c:v>
                </c:pt>
                <c:pt idx="93">
                  <c:v>0.68027210884353717</c:v>
                </c:pt>
                <c:pt idx="94">
                  <c:v>0.67796610169491511</c:v>
                </c:pt>
                <c:pt idx="95">
                  <c:v>0.67567567567567544</c:v>
                </c:pt>
                <c:pt idx="96">
                  <c:v>0.67340067340067322</c:v>
                </c:pt>
                <c:pt idx="97">
                  <c:v>0.67114093959731524</c:v>
                </c:pt>
                <c:pt idx="98">
                  <c:v>0.668896321070234</c:v>
                </c:pt>
                <c:pt idx="99">
                  <c:v>0.66666666666666652</c:v>
                </c:pt>
                <c:pt idx="100">
                  <c:v>0.66445182724252472</c:v>
                </c:pt>
                <c:pt idx="101">
                  <c:v>0.66225165562913901</c:v>
                </c:pt>
                <c:pt idx="102">
                  <c:v>0.66006600660065995</c:v>
                </c:pt>
                <c:pt idx="103">
                  <c:v>0.65789473684210509</c:v>
                </c:pt>
                <c:pt idx="104">
                  <c:v>0.65573770491803263</c:v>
                </c:pt>
                <c:pt idx="105">
                  <c:v>0.65359477124182996</c:v>
                </c:pt>
                <c:pt idx="106">
                  <c:v>0.65146579804560245</c:v>
                </c:pt>
                <c:pt idx="107">
                  <c:v>0.64935064935064912</c:v>
                </c:pt>
                <c:pt idx="108">
                  <c:v>0.64724919093851119</c:v>
                </c:pt>
                <c:pt idx="109">
                  <c:v>0.64516129032258052</c:v>
                </c:pt>
                <c:pt idx="110">
                  <c:v>0.64308681672025703</c:v>
                </c:pt>
                <c:pt idx="111">
                  <c:v>0.64102564102564086</c:v>
                </c:pt>
                <c:pt idx="112">
                  <c:v>0.63897763578274747</c:v>
                </c:pt>
                <c:pt idx="113">
                  <c:v>0.63694267515923553</c:v>
                </c:pt>
                <c:pt idx="114">
                  <c:v>0.63492063492063477</c:v>
                </c:pt>
                <c:pt idx="115">
                  <c:v>0.63291139240506311</c:v>
                </c:pt>
                <c:pt idx="116">
                  <c:v>0.63091482649842257</c:v>
                </c:pt>
                <c:pt idx="117">
                  <c:v>0.62893081761006275</c:v>
                </c:pt>
                <c:pt idx="118">
                  <c:v>0.62695924764890265</c:v>
                </c:pt>
                <c:pt idx="119">
                  <c:v>0.62499999999999978</c:v>
                </c:pt>
                <c:pt idx="120">
                  <c:v>0.62305295950155748</c:v>
                </c:pt>
                <c:pt idx="121">
                  <c:v>0.62111801242236009</c:v>
                </c:pt>
                <c:pt idx="122">
                  <c:v>0.6191950464396283</c:v>
                </c:pt>
                <c:pt idx="123">
                  <c:v>0.61728395061728369</c:v>
                </c:pt>
                <c:pt idx="124">
                  <c:v>0.6153846153846152</c:v>
                </c:pt>
                <c:pt idx="125">
                  <c:v>0.61349693251533732</c:v>
                </c:pt>
                <c:pt idx="126">
                  <c:v>0.61162079510703349</c:v>
                </c:pt>
                <c:pt idx="127">
                  <c:v>0.60975609756097537</c:v>
                </c:pt>
                <c:pt idx="128">
                  <c:v>0.60790273556230989</c:v>
                </c:pt>
                <c:pt idx="129">
                  <c:v>0.60606060606060597</c:v>
                </c:pt>
                <c:pt idx="130">
                  <c:v>0.60422960725075514</c:v>
                </c:pt>
                <c:pt idx="131">
                  <c:v>0.6024096385542167</c:v>
                </c:pt>
                <c:pt idx="132">
                  <c:v>0.60060060060060039</c:v>
                </c:pt>
                <c:pt idx="133">
                  <c:v>0.59880239520958067</c:v>
                </c:pt>
                <c:pt idx="134">
                  <c:v>0.59701492537313416</c:v>
                </c:pt>
                <c:pt idx="135">
                  <c:v>0.59523809523809501</c:v>
                </c:pt>
                <c:pt idx="136">
                  <c:v>0.59347181008902061</c:v>
                </c:pt>
                <c:pt idx="137">
                  <c:v>0.59171597633136086</c:v>
                </c:pt>
                <c:pt idx="138">
                  <c:v>0.58997050147492602</c:v>
                </c:pt>
                <c:pt idx="139">
                  <c:v>0.58823529411764686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9BB-42BA-A038-575DB0D0BD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7730184"/>
        <c:axId val="557733136"/>
      </c:lineChart>
      <c:catAx>
        <c:axId val="5577301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 dirty="0"/>
                  <a:t>a </a:t>
                </a:r>
                <a:r>
                  <a:rPr lang="en-US" sz="1400" dirty="0"/>
                  <a:t>= </a:t>
                </a:r>
                <a:r>
                  <a:rPr lang="en-US" sz="1400" i="1" dirty="0" err="1"/>
                  <a:t>Tprop</a:t>
                </a:r>
                <a:r>
                  <a:rPr lang="en-US" sz="1400" i="1" dirty="0"/>
                  <a:t> </a:t>
                </a:r>
                <a:r>
                  <a:rPr lang="en-US" sz="1400" dirty="0"/>
                  <a:t>/ </a:t>
                </a:r>
                <a:r>
                  <a:rPr lang="en-US" sz="1400" i="0" dirty="0" err="1"/>
                  <a:t>Ttrans</a:t>
                </a:r>
                <a:endParaRPr lang="en-US" sz="1400" i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7733136"/>
        <c:crosses val="autoZero"/>
        <c:auto val="1"/>
        <c:lblAlgn val="ctr"/>
        <c:lblOffset val="100"/>
        <c:noMultiLvlLbl val="0"/>
      </c:catAx>
      <c:valAx>
        <c:axId val="557733136"/>
        <c:scaling>
          <c:orientation val="minMax"/>
          <c:max val="1"/>
          <c:min val="0.60000000000000009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Utilization</a:t>
                </a:r>
                <a:r>
                  <a:rPr lang="en-US" sz="1400" baseline="0" dirty="0"/>
                  <a:t> (</a:t>
                </a:r>
                <a:r>
                  <a:rPr lang="en-US" sz="1400" i="1" baseline="0" dirty="0"/>
                  <a:t>u</a:t>
                </a:r>
                <a:r>
                  <a:rPr lang="en-US" sz="1400" baseline="0" dirty="0"/>
                  <a:t>)=1/(1+5</a:t>
                </a:r>
                <a:r>
                  <a:rPr lang="en-US" sz="1400" i="1" baseline="0" dirty="0"/>
                  <a:t>a</a:t>
                </a:r>
                <a:r>
                  <a:rPr lang="en-US" sz="1400" baseline="0" dirty="0"/>
                  <a:t>)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7730184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Utilization</a:t>
            </a:r>
            <a:r>
              <a:rPr lang="en-US" baseline="0"/>
              <a:t>:token ring release-after-reception(</a:t>
            </a:r>
            <a:r>
              <a:rPr lang="en-US" sz="1200" baseline="0"/>
              <a:t>RAR)</a:t>
            </a:r>
            <a:endParaRPr lang="en-US" sz="12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Sheet3!$C$5:$C$204</c:f>
              <c:numCache>
                <c:formatCode>General</c:formatCode>
                <c:ptCount val="200"/>
                <c:pt idx="0">
                  <c:v>1E-3</c:v>
                </c:pt>
                <c:pt idx="1">
                  <c:v>2E-3</c:v>
                </c:pt>
                <c:pt idx="2">
                  <c:v>3.0000000000000001E-3</c:v>
                </c:pt>
                <c:pt idx="3">
                  <c:v>4.0000000000000001E-3</c:v>
                </c:pt>
                <c:pt idx="4">
                  <c:v>5.0000000000000001E-3</c:v>
                </c:pt>
                <c:pt idx="5">
                  <c:v>6.0000000000000001E-3</c:v>
                </c:pt>
                <c:pt idx="6">
                  <c:v>7.0000000000000001E-3</c:v>
                </c:pt>
                <c:pt idx="7">
                  <c:v>8.0000000000000002E-3</c:v>
                </c:pt>
                <c:pt idx="8">
                  <c:v>9.0000000000000011E-3</c:v>
                </c:pt>
                <c:pt idx="9">
                  <c:v>1.0000000000000002E-2</c:v>
                </c:pt>
                <c:pt idx="10">
                  <c:v>1.1000000000000003E-2</c:v>
                </c:pt>
                <c:pt idx="11">
                  <c:v>1.2000000000000004E-2</c:v>
                </c:pt>
                <c:pt idx="12">
                  <c:v>1.3000000000000005E-2</c:v>
                </c:pt>
                <c:pt idx="13">
                  <c:v>1.4000000000000005E-2</c:v>
                </c:pt>
                <c:pt idx="14">
                  <c:v>1.5000000000000006E-2</c:v>
                </c:pt>
                <c:pt idx="15">
                  <c:v>1.6000000000000007E-2</c:v>
                </c:pt>
                <c:pt idx="16">
                  <c:v>1.7000000000000008E-2</c:v>
                </c:pt>
                <c:pt idx="17">
                  <c:v>1.8000000000000009E-2</c:v>
                </c:pt>
                <c:pt idx="18">
                  <c:v>1.900000000000001E-2</c:v>
                </c:pt>
                <c:pt idx="19">
                  <c:v>2.0000000000000011E-2</c:v>
                </c:pt>
                <c:pt idx="20">
                  <c:v>2.1000000000000012E-2</c:v>
                </c:pt>
                <c:pt idx="21">
                  <c:v>2.2000000000000013E-2</c:v>
                </c:pt>
                <c:pt idx="22">
                  <c:v>2.3000000000000013E-2</c:v>
                </c:pt>
                <c:pt idx="23">
                  <c:v>2.4000000000000014E-2</c:v>
                </c:pt>
                <c:pt idx="24">
                  <c:v>2.5000000000000015E-2</c:v>
                </c:pt>
                <c:pt idx="25">
                  <c:v>2.6000000000000016E-2</c:v>
                </c:pt>
                <c:pt idx="26">
                  <c:v>2.7000000000000017E-2</c:v>
                </c:pt>
                <c:pt idx="27">
                  <c:v>2.8000000000000018E-2</c:v>
                </c:pt>
                <c:pt idx="28">
                  <c:v>2.9000000000000019E-2</c:v>
                </c:pt>
                <c:pt idx="29">
                  <c:v>3.000000000000002E-2</c:v>
                </c:pt>
                <c:pt idx="30">
                  <c:v>3.1000000000000021E-2</c:v>
                </c:pt>
                <c:pt idx="31">
                  <c:v>3.2000000000000021E-2</c:v>
                </c:pt>
                <c:pt idx="32">
                  <c:v>3.3000000000000022E-2</c:v>
                </c:pt>
                <c:pt idx="33">
                  <c:v>3.4000000000000023E-2</c:v>
                </c:pt>
                <c:pt idx="34">
                  <c:v>3.5000000000000024E-2</c:v>
                </c:pt>
                <c:pt idx="35">
                  <c:v>3.6000000000000025E-2</c:v>
                </c:pt>
                <c:pt idx="36">
                  <c:v>3.7000000000000026E-2</c:v>
                </c:pt>
                <c:pt idx="37">
                  <c:v>3.8000000000000027E-2</c:v>
                </c:pt>
                <c:pt idx="38">
                  <c:v>3.9000000000000028E-2</c:v>
                </c:pt>
                <c:pt idx="39">
                  <c:v>4.0000000000000029E-2</c:v>
                </c:pt>
                <c:pt idx="40">
                  <c:v>4.1000000000000029E-2</c:v>
                </c:pt>
                <c:pt idx="41">
                  <c:v>4.200000000000003E-2</c:v>
                </c:pt>
                <c:pt idx="42">
                  <c:v>4.3000000000000031E-2</c:v>
                </c:pt>
                <c:pt idx="43">
                  <c:v>4.4000000000000032E-2</c:v>
                </c:pt>
                <c:pt idx="44">
                  <c:v>4.5000000000000033E-2</c:v>
                </c:pt>
                <c:pt idx="45">
                  <c:v>4.6000000000000034E-2</c:v>
                </c:pt>
                <c:pt idx="46">
                  <c:v>4.7000000000000035E-2</c:v>
                </c:pt>
                <c:pt idx="47">
                  <c:v>4.8000000000000036E-2</c:v>
                </c:pt>
                <c:pt idx="48">
                  <c:v>4.9000000000000037E-2</c:v>
                </c:pt>
                <c:pt idx="49">
                  <c:v>5.0000000000000037E-2</c:v>
                </c:pt>
                <c:pt idx="50">
                  <c:v>5.1000000000000038E-2</c:v>
                </c:pt>
                <c:pt idx="51">
                  <c:v>5.2000000000000039E-2</c:v>
                </c:pt>
                <c:pt idx="52">
                  <c:v>5.300000000000004E-2</c:v>
                </c:pt>
                <c:pt idx="53">
                  <c:v>5.4000000000000041E-2</c:v>
                </c:pt>
                <c:pt idx="54">
                  <c:v>5.5000000000000042E-2</c:v>
                </c:pt>
                <c:pt idx="55">
                  <c:v>5.6000000000000043E-2</c:v>
                </c:pt>
                <c:pt idx="56">
                  <c:v>5.7000000000000044E-2</c:v>
                </c:pt>
                <c:pt idx="57">
                  <c:v>5.8000000000000045E-2</c:v>
                </c:pt>
                <c:pt idx="58">
                  <c:v>5.9000000000000045E-2</c:v>
                </c:pt>
                <c:pt idx="59">
                  <c:v>6.0000000000000046E-2</c:v>
                </c:pt>
                <c:pt idx="60">
                  <c:v>6.1000000000000047E-2</c:v>
                </c:pt>
                <c:pt idx="61">
                  <c:v>6.2000000000000048E-2</c:v>
                </c:pt>
                <c:pt idx="62">
                  <c:v>6.3000000000000042E-2</c:v>
                </c:pt>
                <c:pt idx="63">
                  <c:v>6.4000000000000043E-2</c:v>
                </c:pt>
                <c:pt idx="64">
                  <c:v>6.5000000000000044E-2</c:v>
                </c:pt>
                <c:pt idx="65">
                  <c:v>6.6000000000000045E-2</c:v>
                </c:pt>
                <c:pt idx="66">
                  <c:v>6.7000000000000046E-2</c:v>
                </c:pt>
                <c:pt idx="67">
                  <c:v>6.8000000000000047E-2</c:v>
                </c:pt>
                <c:pt idx="68">
                  <c:v>6.9000000000000047E-2</c:v>
                </c:pt>
                <c:pt idx="69">
                  <c:v>7.0000000000000048E-2</c:v>
                </c:pt>
                <c:pt idx="70">
                  <c:v>7.1000000000000049E-2</c:v>
                </c:pt>
                <c:pt idx="71">
                  <c:v>7.200000000000005E-2</c:v>
                </c:pt>
                <c:pt idx="72">
                  <c:v>7.3000000000000051E-2</c:v>
                </c:pt>
                <c:pt idx="73">
                  <c:v>7.4000000000000052E-2</c:v>
                </c:pt>
                <c:pt idx="74">
                  <c:v>7.5000000000000053E-2</c:v>
                </c:pt>
                <c:pt idx="75">
                  <c:v>7.6000000000000054E-2</c:v>
                </c:pt>
                <c:pt idx="76">
                  <c:v>7.7000000000000055E-2</c:v>
                </c:pt>
                <c:pt idx="77">
                  <c:v>7.8000000000000055E-2</c:v>
                </c:pt>
                <c:pt idx="78">
                  <c:v>7.9000000000000056E-2</c:v>
                </c:pt>
                <c:pt idx="79">
                  <c:v>8.0000000000000057E-2</c:v>
                </c:pt>
                <c:pt idx="80">
                  <c:v>8.1000000000000058E-2</c:v>
                </c:pt>
                <c:pt idx="81">
                  <c:v>8.2000000000000059E-2</c:v>
                </c:pt>
                <c:pt idx="82">
                  <c:v>8.300000000000006E-2</c:v>
                </c:pt>
                <c:pt idx="83">
                  <c:v>8.4000000000000061E-2</c:v>
                </c:pt>
                <c:pt idx="84">
                  <c:v>8.5000000000000062E-2</c:v>
                </c:pt>
                <c:pt idx="85">
                  <c:v>8.6000000000000063E-2</c:v>
                </c:pt>
                <c:pt idx="86">
                  <c:v>8.7000000000000063E-2</c:v>
                </c:pt>
                <c:pt idx="87">
                  <c:v>8.8000000000000064E-2</c:v>
                </c:pt>
                <c:pt idx="88">
                  <c:v>8.9000000000000065E-2</c:v>
                </c:pt>
                <c:pt idx="89">
                  <c:v>9.0000000000000066E-2</c:v>
                </c:pt>
                <c:pt idx="90">
                  <c:v>9.1000000000000067E-2</c:v>
                </c:pt>
                <c:pt idx="91">
                  <c:v>9.2000000000000068E-2</c:v>
                </c:pt>
                <c:pt idx="92">
                  <c:v>9.3000000000000069E-2</c:v>
                </c:pt>
                <c:pt idx="93">
                  <c:v>9.400000000000007E-2</c:v>
                </c:pt>
                <c:pt idx="94">
                  <c:v>9.500000000000007E-2</c:v>
                </c:pt>
                <c:pt idx="95">
                  <c:v>9.6000000000000071E-2</c:v>
                </c:pt>
                <c:pt idx="96">
                  <c:v>9.7000000000000072E-2</c:v>
                </c:pt>
                <c:pt idx="97">
                  <c:v>9.8000000000000073E-2</c:v>
                </c:pt>
                <c:pt idx="98">
                  <c:v>9.9000000000000074E-2</c:v>
                </c:pt>
                <c:pt idx="99">
                  <c:v>0.10000000000000007</c:v>
                </c:pt>
                <c:pt idx="100">
                  <c:v>0.10100000000000008</c:v>
                </c:pt>
                <c:pt idx="101">
                  <c:v>0.10200000000000008</c:v>
                </c:pt>
                <c:pt idx="102">
                  <c:v>0.10300000000000008</c:v>
                </c:pt>
                <c:pt idx="103">
                  <c:v>0.10400000000000008</c:v>
                </c:pt>
                <c:pt idx="104">
                  <c:v>0.10500000000000008</c:v>
                </c:pt>
                <c:pt idx="105">
                  <c:v>0.10600000000000008</c:v>
                </c:pt>
                <c:pt idx="106">
                  <c:v>0.10700000000000008</c:v>
                </c:pt>
                <c:pt idx="107">
                  <c:v>0.10800000000000008</c:v>
                </c:pt>
                <c:pt idx="108">
                  <c:v>0.10900000000000008</c:v>
                </c:pt>
                <c:pt idx="109">
                  <c:v>0.11000000000000008</c:v>
                </c:pt>
                <c:pt idx="110">
                  <c:v>0.11100000000000008</c:v>
                </c:pt>
                <c:pt idx="111">
                  <c:v>0.11200000000000009</c:v>
                </c:pt>
                <c:pt idx="112">
                  <c:v>0.11300000000000009</c:v>
                </c:pt>
                <c:pt idx="113">
                  <c:v>0.11400000000000009</c:v>
                </c:pt>
                <c:pt idx="114">
                  <c:v>0.11500000000000009</c:v>
                </c:pt>
                <c:pt idx="115">
                  <c:v>0.11600000000000009</c:v>
                </c:pt>
                <c:pt idx="116">
                  <c:v>0.11700000000000009</c:v>
                </c:pt>
                <c:pt idx="117">
                  <c:v>0.11800000000000009</c:v>
                </c:pt>
                <c:pt idx="118">
                  <c:v>0.11900000000000009</c:v>
                </c:pt>
                <c:pt idx="119">
                  <c:v>0.12000000000000009</c:v>
                </c:pt>
                <c:pt idx="120">
                  <c:v>0.12100000000000009</c:v>
                </c:pt>
                <c:pt idx="121">
                  <c:v>0.12200000000000009</c:v>
                </c:pt>
                <c:pt idx="122">
                  <c:v>0.1230000000000001</c:v>
                </c:pt>
                <c:pt idx="123">
                  <c:v>0.1240000000000001</c:v>
                </c:pt>
                <c:pt idx="124">
                  <c:v>0.12500000000000008</c:v>
                </c:pt>
                <c:pt idx="125">
                  <c:v>0.12600000000000008</c:v>
                </c:pt>
                <c:pt idx="126">
                  <c:v>0.12700000000000009</c:v>
                </c:pt>
                <c:pt idx="127">
                  <c:v>0.12800000000000009</c:v>
                </c:pt>
                <c:pt idx="128">
                  <c:v>0.12900000000000009</c:v>
                </c:pt>
                <c:pt idx="129">
                  <c:v>0.13000000000000009</c:v>
                </c:pt>
                <c:pt idx="130">
                  <c:v>0.13100000000000009</c:v>
                </c:pt>
                <c:pt idx="131">
                  <c:v>0.13200000000000009</c:v>
                </c:pt>
                <c:pt idx="132">
                  <c:v>0.13300000000000009</c:v>
                </c:pt>
                <c:pt idx="133">
                  <c:v>0.13400000000000009</c:v>
                </c:pt>
                <c:pt idx="134">
                  <c:v>0.13500000000000009</c:v>
                </c:pt>
                <c:pt idx="135">
                  <c:v>0.13600000000000009</c:v>
                </c:pt>
                <c:pt idx="136">
                  <c:v>0.13700000000000009</c:v>
                </c:pt>
                <c:pt idx="137">
                  <c:v>0.13800000000000009</c:v>
                </c:pt>
                <c:pt idx="138">
                  <c:v>0.1390000000000001</c:v>
                </c:pt>
                <c:pt idx="139">
                  <c:v>0.1400000000000001</c:v>
                </c:pt>
                <c:pt idx="140">
                  <c:v>0.1410000000000001</c:v>
                </c:pt>
                <c:pt idx="141">
                  <c:v>0.1420000000000001</c:v>
                </c:pt>
                <c:pt idx="142">
                  <c:v>0.1430000000000001</c:v>
                </c:pt>
                <c:pt idx="143">
                  <c:v>0.1440000000000001</c:v>
                </c:pt>
                <c:pt idx="144">
                  <c:v>0.1450000000000001</c:v>
                </c:pt>
                <c:pt idx="145">
                  <c:v>0.1460000000000001</c:v>
                </c:pt>
                <c:pt idx="146">
                  <c:v>0.1470000000000001</c:v>
                </c:pt>
                <c:pt idx="147">
                  <c:v>0.1480000000000001</c:v>
                </c:pt>
                <c:pt idx="148">
                  <c:v>0.1490000000000001</c:v>
                </c:pt>
                <c:pt idx="149">
                  <c:v>0.15000000000000011</c:v>
                </c:pt>
                <c:pt idx="150">
                  <c:v>0.15100000000000011</c:v>
                </c:pt>
                <c:pt idx="151">
                  <c:v>0.15200000000000011</c:v>
                </c:pt>
                <c:pt idx="152">
                  <c:v>0.15300000000000011</c:v>
                </c:pt>
                <c:pt idx="153">
                  <c:v>0.15400000000000011</c:v>
                </c:pt>
                <c:pt idx="154">
                  <c:v>0.15500000000000011</c:v>
                </c:pt>
                <c:pt idx="155">
                  <c:v>0.15600000000000011</c:v>
                </c:pt>
                <c:pt idx="156">
                  <c:v>0.15700000000000011</c:v>
                </c:pt>
                <c:pt idx="157">
                  <c:v>0.15800000000000011</c:v>
                </c:pt>
                <c:pt idx="158">
                  <c:v>0.15900000000000011</c:v>
                </c:pt>
                <c:pt idx="159">
                  <c:v>0.16000000000000011</c:v>
                </c:pt>
                <c:pt idx="160">
                  <c:v>0.16100000000000012</c:v>
                </c:pt>
                <c:pt idx="161">
                  <c:v>0.16200000000000012</c:v>
                </c:pt>
                <c:pt idx="162">
                  <c:v>0.16300000000000012</c:v>
                </c:pt>
                <c:pt idx="163">
                  <c:v>0.16400000000000012</c:v>
                </c:pt>
                <c:pt idx="164">
                  <c:v>0.16500000000000012</c:v>
                </c:pt>
                <c:pt idx="165">
                  <c:v>0.16600000000000012</c:v>
                </c:pt>
                <c:pt idx="166">
                  <c:v>0.16700000000000012</c:v>
                </c:pt>
                <c:pt idx="167">
                  <c:v>0.16800000000000012</c:v>
                </c:pt>
                <c:pt idx="168">
                  <c:v>0.16900000000000012</c:v>
                </c:pt>
                <c:pt idx="169">
                  <c:v>0.17000000000000012</c:v>
                </c:pt>
                <c:pt idx="170">
                  <c:v>0.17100000000000012</c:v>
                </c:pt>
                <c:pt idx="171">
                  <c:v>0.17200000000000013</c:v>
                </c:pt>
                <c:pt idx="172">
                  <c:v>0.17300000000000013</c:v>
                </c:pt>
                <c:pt idx="173">
                  <c:v>0.17400000000000013</c:v>
                </c:pt>
                <c:pt idx="174">
                  <c:v>0.17500000000000013</c:v>
                </c:pt>
                <c:pt idx="175">
                  <c:v>0.17600000000000013</c:v>
                </c:pt>
                <c:pt idx="176">
                  <c:v>0.17700000000000013</c:v>
                </c:pt>
                <c:pt idx="177">
                  <c:v>0.17800000000000013</c:v>
                </c:pt>
                <c:pt idx="178">
                  <c:v>0.17900000000000013</c:v>
                </c:pt>
                <c:pt idx="179">
                  <c:v>0.18000000000000013</c:v>
                </c:pt>
                <c:pt idx="180">
                  <c:v>0.18100000000000013</c:v>
                </c:pt>
                <c:pt idx="181">
                  <c:v>0.18200000000000013</c:v>
                </c:pt>
                <c:pt idx="182">
                  <c:v>0.18300000000000013</c:v>
                </c:pt>
                <c:pt idx="183">
                  <c:v>0.18400000000000014</c:v>
                </c:pt>
                <c:pt idx="184">
                  <c:v>0.18500000000000014</c:v>
                </c:pt>
                <c:pt idx="185">
                  <c:v>0.18600000000000014</c:v>
                </c:pt>
                <c:pt idx="186">
                  <c:v>0.18700000000000014</c:v>
                </c:pt>
                <c:pt idx="187">
                  <c:v>0.18800000000000014</c:v>
                </c:pt>
                <c:pt idx="188">
                  <c:v>0.18900000000000014</c:v>
                </c:pt>
                <c:pt idx="189">
                  <c:v>0.19000000000000014</c:v>
                </c:pt>
                <c:pt idx="190">
                  <c:v>0.19100000000000014</c:v>
                </c:pt>
                <c:pt idx="191">
                  <c:v>0.19200000000000014</c:v>
                </c:pt>
                <c:pt idx="192">
                  <c:v>0.19300000000000014</c:v>
                </c:pt>
                <c:pt idx="193">
                  <c:v>0.19400000000000014</c:v>
                </c:pt>
                <c:pt idx="194">
                  <c:v>0.19500000000000015</c:v>
                </c:pt>
                <c:pt idx="195">
                  <c:v>0.19600000000000015</c:v>
                </c:pt>
                <c:pt idx="196">
                  <c:v>0.19700000000000015</c:v>
                </c:pt>
                <c:pt idx="197">
                  <c:v>0.19800000000000015</c:v>
                </c:pt>
                <c:pt idx="198">
                  <c:v>0.19900000000000015</c:v>
                </c:pt>
                <c:pt idx="199">
                  <c:v>0.20000000000000015</c:v>
                </c:pt>
              </c:numCache>
            </c:numRef>
          </c:cat>
          <c:val>
            <c:numRef>
              <c:f>Sheet3!$D$5:$D$204</c:f>
              <c:numCache>
                <c:formatCode>General</c:formatCode>
                <c:ptCount val="200"/>
                <c:pt idx="0">
                  <c:v>0.99900099900099915</c:v>
                </c:pt>
                <c:pt idx="1">
                  <c:v>0.99800399201596801</c:v>
                </c:pt>
                <c:pt idx="2">
                  <c:v>0.99700897308075787</c:v>
                </c:pt>
                <c:pt idx="3">
                  <c:v>0.99601593625498008</c:v>
                </c:pt>
                <c:pt idx="4">
                  <c:v>0.99502487562189068</c:v>
                </c:pt>
                <c:pt idx="5">
                  <c:v>0.99403578528827041</c:v>
                </c:pt>
                <c:pt idx="6">
                  <c:v>0.99304865938430997</c:v>
                </c:pt>
                <c:pt idx="7">
                  <c:v>0.99206349206349209</c:v>
                </c:pt>
                <c:pt idx="8">
                  <c:v>0.99108027750247785</c:v>
                </c:pt>
                <c:pt idx="9">
                  <c:v>0.99009900990099009</c:v>
                </c:pt>
                <c:pt idx="10">
                  <c:v>0.98911968348170143</c:v>
                </c:pt>
                <c:pt idx="11">
                  <c:v>0.98814229249011853</c:v>
                </c:pt>
                <c:pt idx="12">
                  <c:v>0.98716683119447202</c:v>
                </c:pt>
                <c:pt idx="13">
                  <c:v>0.98619329388560162</c:v>
                </c:pt>
                <c:pt idx="14">
                  <c:v>0.98522167487684742</c:v>
                </c:pt>
                <c:pt idx="15">
                  <c:v>0.98425196850393704</c:v>
                </c:pt>
                <c:pt idx="16">
                  <c:v>0.98328416912487715</c:v>
                </c:pt>
                <c:pt idx="17">
                  <c:v>0.98231827111984282</c:v>
                </c:pt>
                <c:pt idx="18">
                  <c:v>0.9813542688910698</c:v>
                </c:pt>
                <c:pt idx="19">
                  <c:v>0.98039215686274506</c:v>
                </c:pt>
                <c:pt idx="20">
                  <c:v>0.97943192948090119</c:v>
                </c:pt>
                <c:pt idx="21">
                  <c:v>0.97847358121330719</c:v>
                </c:pt>
                <c:pt idx="22">
                  <c:v>0.97751710654936474</c:v>
                </c:pt>
                <c:pt idx="23">
                  <c:v>0.9765625</c:v>
                </c:pt>
                <c:pt idx="24">
                  <c:v>0.97560975609756106</c:v>
                </c:pt>
                <c:pt idx="25">
                  <c:v>0.97465886939571145</c:v>
                </c:pt>
                <c:pt idx="26">
                  <c:v>0.97370983446932824</c:v>
                </c:pt>
                <c:pt idx="27">
                  <c:v>0.97276264591439687</c:v>
                </c:pt>
                <c:pt idx="28">
                  <c:v>0.97181729834791064</c:v>
                </c:pt>
                <c:pt idx="29">
                  <c:v>0.970873786407767</c:v>
                </c:pt>
                <c:pt idx="30">
                  <c:v>0.96993210475266745</c:v>
                </c:pt>
                <c:pt idx="31">
                  <c:v>0.96899224806201545</c:v>
                </c:pt>
                <c:pt idx="32">
                  <c:v>0.96805421103581812</c:v>
                </c:pt>
                <c:pt idx="33">
                  <c:v>0.96711798839458407</c:v>
                </c:pt>
                <c:pt idx="34">
                  <c:v>0.96618357487922713</c:v>
                </c:pt>
                <c:pt idx="35">
                  <c:v>0.96525096525096521</c:v>
                </c:pt>
                <c:pt idx="36">
                  <c:v>0.96432015429122475</c:v>
                </c:pt>
                <c:pt idx="37">
                  <c:v>0.96339113680154143</c:v>
                </c:pt>
                <c:pt idx="38">
                  <c:v>0.9624639076034649</c:v>
                </c:pt>
                <c:pt idx="39">
                  <c:v>0.96153846153846145</c:v>
                </c:pt>
                <c:pt idx="40">
                  <c:v>0.96061479346781953</c:v>
                </c:pt>
                <c:pt idx="41">
                  <c:v>0.95969289827255277</c:v>
                </c:pt>
                <c:pt idx="42">
                  <c:v>0.95877277085330781</c:v>
                </c:pt>
                <c:pt idx="43">
                  <c:v>0.95785440613026818</c:v>
                </c:pt>
                <c:pt idx="44">
                  <c:v>0.95693779904306231</c:v>
                </c:pt>
                <c:pt idx="45">
                  <c:v>0.95602294455066916</c:v>
                </c:pt>
                <c:pt idx="46">
                  <c:v>0.95510983763132762</c:v>
                </c:pt>
                <c:pt idx="47">
                  <c:v>0.95419847328244267</c:v>
                </c:pt>
                <c:pt idx="48">
                  <c:v>0.95328884652049573</c:v>
                </c:pt>
                <c:pt idx="49">
                  <c:v>0.95238095238095233</c:v>
                </c:pt>
                <c:pt idx="50">
                  <c:v>0.95147478591817325</c:v>
                </c:pt>
                <c:pt idx="51">
                  <c:v>0.9505703422053231</c:v>
                </c:pt>
                <c:pt idx="52">
                  <c:v>0.94966761633428309</c:v>
                </c:pt>
                <c:pt idx="53">
                  <c:v>0.94876660341555974</c:v>
                </c:pt>
                <c:pt idx="54">
                  <c:v>0.94786729857819907</c:v>
                </c:pt>
                <c:pt idx="55">
                  <c:v>0.94696969696969691</c:v>
                </c:pt>
                <c:pt idx="56">
                  <c:v>0.94607379375591305</c:v>
                </c:pt>
                <c:pt idx="57">
                  <c:v>0.94517958412098291</c:v>
                </c:pt>
                <c:pt idx="58">
                  <c:v>0.94428706326723333</c:v>
                </c:pt>
                <c:pt idx="59">
                  <c:v>0.94339622641509424</c:v>
                </c:pt>
                <c:pt idx="60">
                  <c:v>0.94250706880301605</c:v>
                </c:pt>
                <c:pt idx="61">
                  <c:v>0.94161958568738224</c:v>
                </c:pt>
                <c:pt idx="62">
                  <c:v>0.94073377234242717</c:v>
                </c:pt>
                <c:pt idx="63">
                  <c:v>0.93984962406015038</c:v>
                </c:pt>
                <c:pt idx="64">
                  <c:v>0.93896713615023475</c:v>
                </c:pt>
                <c:pt idx="65">
                  <c:v>0.9380863039399624</c:v>
                </c:pt>
                <c:pt idx="66">
                  <c:v>0.93720712277413309</c:v>
                </c:pt>
                <c:pt idx="67">
                  <c:v>0.93632958801498123</c:v>
                </c:pt>
                <c:pt idx="68">
                  <c:v>0.93545369504209541</c:v>
                </c:pt>
                <c:pt idx="69">
                  <c:v>0.93457943925233644</c:v>
                </c:pt>
                <c:pt idx="70">
                  <c:v>0.93370681605975725</c:v>
                </c:pt>
                <c:pt idx="71">
                  <c:v>0.93283582089552231</c:v>
                </c:pt>
                <c:pt idx="72">
                  <c:v>0.93196644920782856</c:v>
                </c:pt>
                <c:pt idx="73">
                  <c:v>0.93109869646182486</c:v>
                </c:pt>
                <c:pt idx="74">
                  <c:v>0.93023255813953487</c:v>
                </c:pt>
                <c:pt idx="75">
                  <c:v>0.92936802973977695</c:v>
                </c:pt>
                <c:pt idx="76">
                  <c:v>0.92850510677808729</c:v>
                </c:pt>
                <c:pt idx="77">
                  <c:v>0.92764378478664189</c:v>
                </c:pt>
                <c:pt idx="78">
                  <c:v>0.92678405931417984</c:v>
                </c:pt>
                <c:pt idx="79">
                  <c:v>0.92592592592592582</c:v>
                </c:pt>
                <c:pt idx="80">
                  <c:v>0.92506938020351526</c:v>
                </c:pt>
                <c:pt idx="81">
                  <c:v>0.92421441774491675</c:v>
                </c:pt>
                <c:pt idx="82">
                  <c:v>0.92336103416435833</c:v>
                </c:pt>
                <c:pt idx="83">
                  <c:v>0.92250922509225086</c:v>
                </c:pt>
                <c:pt idx="84">
                  <c:v>0.92165898617511521</c:v>
                </c:pt>
                <c:pt idx="85">
                  <c:v>0.92081031307550643</c:v>
                </c:pt>
                <c:pt idx="86">
                  <c:v>0.91996320147194111</c:v>
                </c:pt>
                <c:pt idx="87">
                  <c:v>0.91911764705882348</c:v>
                </c:pt>
                <c:pt idx="88">
                  <c:v>0.91827364554637281</c:v>
                </c:pt>
                <c:pt idx="89">
                  <c:v>0.9174311926605504</c:v>
                </c:pt>
                <c:pt idx="90">
                  <c:v>0.91659028414298815</c:v>
                </c:pt>
                <c:pt idx="91">
                  <c:v>0.91575091575091572</c:v>
                </c:pt>
                <c:pt idx="92">
                  <c:v>0.91491308325709064</c:v>
                </c:pt>
                <c:pt idx="93">
                  <c:v>0.91407678244972568</c:v>
                </c:pt>
                <c:pt idx="94">
                  <c:v>0.91324200913242015</c:v>
                </c:pt>
                <c:pt idx="95">
                  <c:v>0.91240875912408748</c:v>
                </c:pt>
                <c:pt idx="96">
                  <c:v>0.91157702825888787</c:v>
                </c:pt>
                <c:pt idx="97">
                  <c:v>0.91074681238615662</c:v>
                </c:pt>
                <c:pt idx="98">
                  <c:v>0.90991810737033674</c:v>
                </c:pt>
                <c:pt idx="99">
                  <c:v>0.90909090909090906</c:v>
                </c:pt>
                <c:pt idx="100">
                  <c:v>0.90826521344232514</c:v>
                </c:pt>
                <c:pt idx="101">
                  <c:v>0.90744101633393826</c:v>
                </c:pt>
                <c:pt idx="102">
                  <c:v>0.90661831368993651</c:v>
                </c:pt>
                <c:pt idx="103">
                  <c:v>0.90579710144927528</c:v>
                </c:pt>
                <c:pt idx="104">
                  <c:v>0.90497737556561086</c:v>
                </c:pt>
                <c:pt idx="105">
                  <c:v>0.90415913200723319</c:v>
                </c:pt>
                <c:pt idx="106">
                  <c:v>0.90334236675700097</c:v>
                </c:pt>
                <c:pt idx="107">
                  <c:v>0.90252707581227432</c:v>
                </c:pt>
                <c:pt idx="108">
                  <c:v>0.90171325518485124</c:v>
                </c:pt>
                <c:pt idx="109">
                  <c:v>0.9009009009009008</c:v>
                </c:pt>
                <c:pt idx="110">
                  <c:v>0.90009000900090008</c:v>
                </c:pt>
                <c:pt idx="111">
                  <c:v>0.89928057553956831</c:v>
                </c:pt>
                <c:pt idx="112">
                  <c:v>0.89847259658580414</c:v>
                </c:pt>
                <c:pt idx="113">
                  <c:v>0.89766606822262107</c:v>
                </c:pt>
                <c:pt idx="114">
                  <c:v>0.89686098654708524</c:v>
                </c:pt>
                <c:pt idx="115">
                  <c:v>0.8960573476702508</c:v>
                </c:pt>
                <c:pt idx="116">
                  <c:v>0.89525514771709935</c:v>
                </c:pt>
                <c:pt idx="117">
                  <c:v>0.89445438282647571</c:v>
                </c:pt>
                <c:pt idx="118">
                  <c:v>0.89365504915102767</c:v>
                </c:pt>
                <c:pt idx="119">
                  <c:v>0.89285714285714279</c:v>
                </c:pt>
                <c:pt idx="120">
                  <c:v>0.89206066012488849</c:v>
                </c:pt>
                <c:pt idx="121">
                  <c:v>0.89126559714794995</c:v>
                </c:pt>
                <c:pt idx="122">
                  <c:v>0.89047195013357083</c:v>
                </c:pt>
                <c:pt idx="123">
                  <c:v>0.88967971530249101</c:v>
                </c:pt>
                <c:pt idx="124">
                  <c:v>0.88888888888888884</c:v>
                </c:pt>
                <c:pt idx="125">
                  <c:v>0.88809946714031962</c:v>
                </c:pt>
                <c:pt idx="126">
                  <c:v>0.88731144631765746</c:v>
                </c:pt>
                <c:pt idx="127">
                  <c:v>0.88652482269503541</c:v>
                </c:pt>
                <c:pt idx="128">
                  <c:v>0.8857395925597874</c:v>
                </c:pt>
                <c:pt idx="129">
                  <c:v>0.88495575221238931</c:v>
                </c:pt>
                <c:pt idx="130">
                  <c:v>0.88417329796640143</c:v>
                </c:pt>
                <c:pt idx="131">
                  <c:v>0.88339222614840984</c:v>
                </c:pt>
                <c:pt idx="132">
                  <c:v>0.88261253309796994</c:v>
                </c:pt>
                <c:pt idx="133">
                  <c:v>0.88183421516754845</c:v>
                </c:pt>
                <c:pt idx="134">
                  <c:v>0.88105726872246692</c:v>
                </c:pt>
                <c:pt idx="135">
                  <c:v>0.88028169014084501</c:v>
                </c:pt>
                <c:pt idx="136">
                  <c:v>0.87950747581354438</c:v>
                </c:pt>
                <c:pt idx="137">
                  <c:v>0.87873462214411235</c:v>
                </c:pt>
                <c:pt idx="138">
                  <c:v>0.87796312554872691</c:v>
                </c:pt>
                <c:pt idx="139">
                  <c:v>0.8771929824561403</c:v>
                </c:pt>
                <c:pt idx="140">
                  <c:v>0.87642418930762489</c:v>
                </c:pt>
                <c:pt idx="141">
                  <c:v>0.87565674255691761</c:v>
                </c:pt>
                <c:pt idx="142">
                  <c:v>0.87489063867016625</c:v>
                </c:pt>
                <c:pt idx="143">
                  <c:v>0.87412587412587406</c:v>
                </c:pt>
                <c:pt idx="144">
                  <c:v>0.8733624454148472</c:v>
                </c:pt>
                <c:pt idx="145">
                  <c:v>0.8726003490401395</c:v>
                </c:pt>
                <c:pt idx="146">
                  <c:v>0.87183958151700081</c:v>
                </c:pt>
                <c:pt idx="147">
                  <c:v>0.87108013937282225</c:v>
                </c:pt>
                <c:pt idx="148">
                  <c:v>0.8703220191470844</c:v>
                </c:pt>
                <c:pt idx="149">
                  <c:v>0.86956521739130421</c:v>
                </c:pt>
                <c:pt idx="150">
                  <c:v>0.86880973066898348</c:v>
                </c:pt>
                <c:pt idx="151">
                  <c:v>0.86805555555555547</c:v>
                </c:pt>
                <c:pt idx="152">
                  <c:v>0.86730268863833471</c:v>
                </c:pt>
                <c:pt idx="153">
                  <c:v>0.86655112651646438</c:v>
                </c:pt>
                <c:pt idx="154">
                  <c:v>0.86580086580086579</c:v>
                </c:pt>
                <c:pt idx="155">
                  <c:v>0.86505190311418678</c:v>
                </c:pt>
                <c:pt idx="156">
                  <c:v>0.86430423509075194</c:v>
                </c:pt>
                <c:pt idx="157">
                  <c:v>0.86355785837651111</c:v>
                </c:pt>
                <c:pt idx="158">
                  <c:v>0.86281276962899045</c:v>
                </c:pt>
                <c:pt idx="159">
                  <c:v>0.86206896551724133</c:v>
                </c:pt>
                <c:pt idx="160">
                  <c:v>0.86132644272179149</c:v>
                </c:pt>
                <c:pt idx="161">
                  <c:v>0.86058519793459543</c:v>
                </c:pt>
                <c:pt idx="162">
                  <c:v>0.85984522785898532</c:v>
                </c:pt>
                <c:pt idx="163">
                  <c:v>0.85910652920962194</c:v>
                </c:pt>
                <c:pt idx="164">
                  <c:v>0.85836909871244638</c:v>
                </c:pt>
                <c:pt idx="165">
                  <c:v>0.85763293310463107</c:v>
                </c:pt>
                <c:pt idx="166">
                  <c:v>0.85689802913453295</c:v>
                </c:pt>
                <c:pt idx="167">
                  <c:v>0.8561643835616437</c:v>
                </c:pt>
                <c:pt idx="168">
                  <c:v>0.85543199315654406</c:v>
                </c:pt>
                <c:pt idx="169">
                  <c:v>0.85470085470085455</c:v>
                </c:pt>
                <c:pt idx="170">
                  <c:v>0.85397096498719038</c:v>
                </c:pt>
                <c:pt idx="171">
                  <c:v>0.85324232081911255</c:v>
                </c:pt>
                <c:pt idx="172">
                  <c:v>0.85251491901108267</c:v>
                </c:pt>
                <c:pt idx="173">
                  <c:v>0.85178875638841556</c:v>
                </c:pt>
                <c:pt idx="174">
                  <c:v>0.85106382978723405</c:v>
                </c:pt>
                <c:pt idx="175">
                  <c:v>0.8503401360544216</c:v>
                </c:pt>
                <c:pt idx="176">
                  <c:v>0.84961767204757854</c:v>
                </c:pt>
                <c:pt idx="177">
                  <c:v>0.84889643463497444</c:v>
                </c:pt>
                <c:pt idx="178">
                  <c:v>0.84817642069550458</c:v>
                </c:pt>
                <c:pt idx="179">
                  <c:v>0.84745762711864392</c:v>
                </c:pt>
                <c:pt idx="180">
                  <c:v>0.84674005080440307</c:v>
                </c:pt>
                <c:pt idx="181">
                  <c:v>0.84602368866328248</c:v>
                </c:pt>
                <c:pt idx="182">
                  <c:v>0.84530853761622993</c:v>
                </c:pt>
                <c:pt idx="183">
                  <c:v>0.84459459459459452</c:v>
                </c:pt>
                <c:pt idx="184">
                  <c:v>0.8438818565400843</c:v>
                </c:pt>
                <c:pt idx="185">
                  <c:v>0.84317032040472162</c:v>
                </c:pt>
                <c:pt idx="186">
                  <c:v>0.84245998315080028</c:v>
                </c:pt>
                <c:pt idx="187">
                  <c:v>0.84175084175084158</c:v>
                </c:pt>
                <c:pt idx="188">
                  <c:v>0.84104289318755254</c:v>
                </c:pt>
                <c:pt idx="189">
                  <c:v>0.84033613445378141</c:v>
                </c:pt>
                <c:pt idx="190">
                  <c:v>0.83963056255247692</c:v>
                </c:pt>
                <c:pt idx="191">
                  <c:v>0.83892617449664419</c:v>
                </c:pt>
                <c:pt idx="192">
                  <c:v>0.83822296730930423</c:v>
                </c:pt>
                <c:pt idx="193">
                  <c:v>0.83752093802345051</c:v>
                </c:pt>
                <c:pt idx="194">
                  <c:v>0.83682008368200833</c:v>
                </c:pt>
                <c:pt idx="195">
                  <c:v>0.83612040133779253</c:v>
                </c:pt>
                <c:pt idx="196">
                  <c:v>0.83542188805346695</c:v>
                </c:pt>
                <c:pt idx="197">
                  <c:v>0.83472454090150239</c:v>
                </c:pt>
                <c:pt idx="198">
                  <c:v>0.83402835696413669</c:v>
                </c:pt>
                <c:pt idx="199">
                  <c:v>0.83333333333333326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F35-4F10-AF8A-E89EA7988C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1252408"/>
        <c:axId val="551252736"/>
      </c:lineChart>
      <c:catAx>
        <c:axId val="5512524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i="1"/>
                  <a:t>a = Tprop / T</a:t>
                </a:r>
                <a:r>
                  <a:rPr lang="en-US" sz="1400" i="1" baseline="0"/>
                  <a:t>trans</a:t>
                </a:r>
                <a:endParaRPr lang="en-US" sz="1400" i="1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52736"/>
        <c:crosses val="autoZero"/>
        <c:auto val="1"/>
        <c:lblAlgn val="ctr"/>
        <c:lblOffset val="100"/>
        <c:noMultiLvlLbl val="0"/>
      </c:catAx>
      <c:valAx>
        <c:axId val="551252736"/>
        <c:scaling>
          <c:orientation val="minMax"/>
          <c:max val="1"/>
          <c:min val="0.83000000000000007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/>
                  <a:t>Utilization (</a:t>
                </a:r>
                <a:r>
                  <a:rPr lang="en-US" sz="1400" i="1" dirty="0"/>
                  <a:t>u</a:t>
                </a:r>
                <a:r>
                  <a:rPr lang="en-US" sz="1400" dirty="0"/>
                  <a:t>)=1/(1+</a:t>
                </a:r>
                <a:r>
                  <a:rPr lang="en-US" sz="1400" i="1" dirty="0"/>
                  <a:t>a</a:t>
                </a:r>
                <a:r>
                  <a:rPr lang="en-US" sz="1400" i="0" dirty="0"/>
                  <a:t>)</a:t>
                </a:r>
                <a:endParaRPr lang="en-US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1252408"/>
        <c:crosses val="autoZero"/>
        <c:crossBetween val="between"/>
      </c:valAx>
      <c:spPr>
        <a:noFill/>
        <a:ln>
          <a:solidFill>
            <a:schemeClr val="accent1"/>
          </a:solidFill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225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225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225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91292653-6D28-1A4E-9097-8CD0CA4FA95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6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99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 New Roman" charset="0"/>
              </a:defRPr>
            </a:lvl1pPr>
          </a:lstStyle>
          <a:p>
            <a:pPr>
              <a:defRPr/>
            </a:pPr>
            <a:fld id="{ACCD5E27-021E-054B-84DE-C100B224ED6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4115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109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EE4C2F5E-D93F-F644-8D11-49C71E81086F}" type="slidenum">
              <a:rPr lang="en-US" i="0" smtClean="0">
                <a:latin typeface="Times New Roman" charset="0"/>
              </a:rPr>
              <a:pPr>
                <a:defRPr/>
              </a:pPr>
              <a:t>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869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48CD503-2045-024B-8E01-05BD3C804D49}" type="slidenum">
              <a:rPr lang="en-US" i="0" smtClean="0">
                <a:latin typeface="Times New Roman" charset="0"/>
              </a:rPr>
              <a:pPr>
                <a:defRPr/>
              </a:pPr>
              <a:t>19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190A2FE3-3F71-0D4D-913A-D62E4D4158B9}" type="slidenum">
              <a:rPr lang="en-US" i="0" smtClean="0">
                <a:latin typeface="Times New Roman" charset="0"/>
              </a:rPr>
              <a:pPr>
                <a:defRPr/>
              </a:pPr>
              <a:t>20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9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BE824D3-1A6E-5741-A1BB-55D02918ED2B}" type="slidenum">
              <a:rPr lang="en-US" i="0" smtClean="0">
                <a:latin typeface="Times New Roman" charset="0"/>
              </a:rPr>
              <a:pPr>
                <a:defRPr/>
              </a:pPr>
              <a:t>21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E5461FAE-6E72-474B-9891-F4008A428872}" type="slidenum">
              <a:rPr lang="en-US" i="0" smtClean="0">
                <a:latin typeface="Times New Roman" charset="0"/>
              </a:rPr>
              <a:pPr>
                <a:defRPr/>
              </a:pPr>
              <a:t>22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049FB4-3255-2941-964B-63DD24C4C301}" type="slidenum">
              <a:rPr lang="en-US" i="0" smtClean="0">
                <a:latin typeface="Times New Roman" charset="0"/>
              </a:rPr>
              <a:pPr>
                <a:defRPr/>
              </a:pPr>
              <a:t>23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CEB1B82-11B0-7E4D-8D78-B8E843132015}" type="slidenum">
              <a:rPr lang="en-US" i="0" smtClean="0">
                <a:latin typeface="Times New Roman" charset="0"/>
              </a:rPr>
              <a:pPr>
                <a:defRPr/>
              </a:pPr>
              <a:t>24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3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5F772E-C619-AA41-87FA-66524F210512}" type="slidenum">
              <a:rPr lang="en-US" i="0" smtClean="0">
                <a:latin typeface="Times New Roman" charset="0"/>
              </a:rPr>
              <a:pPr>
                <a:defRPr/>
              </a:pPr>
              <a:t>25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46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1DFFBCA-CF51-8C4C-90C0-C10013314852}" type="slidenum">
              <a:rPr lang="en-US" i="0" smtClean="0">
                <a:latin typeface="Times New Roman" charset="0"/>
              </a:rPr>
              <a:pPr>
                <a:defRPr/>
              </a:pPr>
              <a:t>26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57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9EA52E9-146D-8E49-BEC5-237E611F9B44}" type="slidenum">
              <a:rPr lang="en-US" i="0" smtClean="0">
                <a:latin typeface="Times New Roman" charset="0"/>
              </a:rPr>
              <a:pPr>
                <a:defRPr/>
              </a:pPr>
              <a:t>27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9B7099E6-1531-3943-8BFA-88B507B11539}" type="slidenum">
              <a:rPr lang="en-US" i="0" smtClean="0">
                <a:latin typeface="Times New Roman" charset="0"/>
              </a:rPr>
              <a:pPr>
                <a:defRPr/>
              </a:pPr>
              <a:t>28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77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BF9E464-6231-2A46-B6B9-94540F70FC6D}" type="slidenum">
              <a:rPr lang="en-US" i="0" smtClean="0">
                <a:latin typeface="Times New Roman" charset="0"/>
              </a:rPr>
              <a:pPr>
                <a:defRPr/>
              </a:pPr>
              <a:t>11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A9C1EC7-E903-DF46-A0F2-890A589B5677}" type="slidenum">
              <a:rPr lang="en-US" i="0" smtClean="0">
                <a:latin typeface="Times New Roman" charset="0"/>
              </a:rPr>
              <a:pPr>
                <a:defRPr/>
              </a:pPr>
              <a:t>29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D956F17B-E929-409D-82F8-946A9DA592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3E03412E-D653-4E6F-8D66-A674D1CCD456}" type="slidenum">
              <a:rPr lang="en-US" altLang="en-US" sz="1200" b="0" i="0">
                <a:latin typeface="Times New Roman" panose="02020603050405020304" pitchFamily="18" charset="0"/>
              </a:rPr>
              <a:pPr/>
              <a:t>30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942FC34E-54DD-492E-8BDE-8C8C1C0E6F5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189417AB-6DBE-490B-A279-BA287F67CA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361AA2AC-99CC-3A4A-B8E8-FAB41F82BBCA}" type="slidenum">
              <a:rPr lang="en-US" i="0" smtClean="0">
                <a:latin typeface="Times New Roman" charset="0"/>
              </a:rPr>
              <a:pPr>
                <a:defRPr/>
              </a:pPr>
              <a:t>31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14711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EE8A598-DF58-E64E-87FA-BBB91CA30A18}" type="slidenum">
              <a:rPr lang="en-US" i="0" smtClean="0">
                <a:latin typeface="Times New Roman" charset="0"/>
              </a:rPr>
              <a:pPr>
                <a:defRPr/>
              </a:pPr>
              <a:t>32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3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6863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169983E0-9854-FD4B-8953-2A3C8DAEAEAB}" type="slidenum">
              <a:rPr lang="en-US" i="0" smtClean="0">
                <a:latin typeface="Times New Roman" charset="0"/>
              </a:rPr>
              <a:pPr>
                <a:defRPr/>
              </a:pPr>
              <a:t>33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1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98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3A56F32-873F-4741-82C3-DC84FF9C65B1}" type="slidenum">
              <a:rPr lang="en-US" i="0" smtClean="0">
                <a:latin typeface="Times New Roman" charset="0"/>
              </a:rPr>
              <a:pPr>
                <a:defRPr/>
              </a:pPr>
              <a:t>34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AF274F58-47D7-D746-8362-E5F0BB518567}" type="slidenum">
              <a:rPr lang="en-US" i="0" smtClean="0">
                <a:latin typeface="Times New Roman" charset="0"/>
              </a:rPr>
              <a:pPr>
                <a:defRPr/>
              </a:pPr>
              <a:t>35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18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7F188CC-4460-E043-B180-95C5ACF8D312}" type="slidenum">
              <a:rPr lang="en-US" i="0" smtClean="0">
                <a:latin typeface="Times New Roman" charset="0"/>
              </a:rPr>
              <a:pPr>
                <a:defRPr/>
              </a:pPr>
              <a:t>36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4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195A4D9-D9A3-9D42-8C21-61B5EC1E1BB0}" type="slidenum">
              <a:rPr lang="en-US" i="0" smtClean="0">
                <a:latin typeface="Times New Roman" charset="0"/>
              </a:rPr>
              <a:pPr>
                <a:defRPr/>
              </a:pPr>
              <a:t>37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99DADF4-4B2E-B644-9BDA-D41F6D2BAA32}" type="slidenum">
              <a:rPr lang="en-US" i="0" smtClean="0">
                <a:latin typeface="Times New Roman" charset="0"/>
              </a:rPr>
              <a:pPr>
                <a:defRPr/>
              </a:pPr>
              <a:t>38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6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7F61FD0-FAF2-4545-8D3A-10FB997685FF}" type="slidenum">
              <a:rPr lang="en-US" i="0" smtClean="0">
                <a:latin typeface="Times New Roman" charset="0"/>
              </a:rPr>
              <a:pPr>
                <a:defRPr/>
              </a:pPr>
              <a:t>12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93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D67B076-01A6-BF41-ABA5-655018180054}" type="slidenum">
              <a:rPr lang="en-US" i="0" smtClean="0">
                <a:latin typeface="Times New Roman" charset="0"/>
              </a:rPr>
              <a:pPr>
                <a:defRPr/>
              </a:pPr>
              <a:t>39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8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35B62FE0-EF30-41AF-8822-2C18C47342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54BB5683-0B08-47BF-8EE1-14A3E9752B1F}" type="slidenum">
              <a:rPr lang="en-US" altLang="en-US" sz="1200" b="0" i="0">
                <a:latin typeface="Times New Roman" panose="02020603050405020304" pitchFamily="18" charset="0"/>
              </a:rPr>
              <a:pPr/>
              <a:t>40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5359C775-C684-44F2-8C2A-5FE9D3237E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049FE74E-6622-41C2-852B-13CD9C1205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1839DD2-90A2-2247-9684-E72B53E0F17D}" type="slidenum">
              <a:rPr lang="en-US" i="0" smtClean="0">
                <a:latin typeface="Times New Roman" charset="0"/>
              </a:rPr>
              <a:pPr>
                <a:defRPr/>
              </a:pPr>
              <a:t>41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1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A21E34BF-039B-4BB7-AB0D-FCBD75364D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14450923-DA6E-4A63-A6E2-04DBC50B20D8}" type="slidenum">
              <a:rPr lang="en-US" altLang="en-US" sz="1200" b="0" i="0">
                <a:latin typeface="Times New Roman" panose="02020603050405020304" pitchFamily="18" charset="0"/>
              </a:rPr>
              <a:pPr/>
              <a:t>42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4C9BD2AE-CCB2-4A52-994A-014C00D1EA8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64128BB6-FEAE-43B6-AF20-1351366C32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75AC94D0-25D3-4BCF-B486-DF4DCA1AC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995727AE-7388-4EF1-BB47-D019C997FE9F}" type="slidenum">
              <a:rPr lang="en-US" altLang="en-US" sz="1200" b="0" i="0">
                <a:latin typeface="Times New Roman" panose="02020603050405020304" pitchFamily="18" charset="0"/>
              </a:rPr>
              <a:pPr/>
              <a:t>43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3C7DDC69-4823-4C01-B3EE-AA5813E810B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E0C221D3-2340-41F5-8B4C-869C1A44A1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BF637FAF-484C-42D0-A0A9-8FA56AA636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AA74DEBA-2450-482F-A095-73052083C594}" type="slidenum">
              <a:rPr lang="en-US" altLang="en-US" sz="1200" b="0" i="0">
                <a:latin typeface="Times New Roman" panose="02020603050405020304" pitchFamily="18" charset="0"/>
              </a:rPr>
              <a:pPr/>
              <a:t>44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36AEBD65-7B1F-4616-A519-E83F69839B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9D80EE6E-12F3-4B0B-BBE9-163C065BAF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A88163C-4FEA-FC48-BFDA-B7EEC0814B16}" type="slidenum">
              <a:rPr lang="en-US" i="0" smtClean="0">
                <a:latin typeface="Times New Roman" charset="0"/>
              </a:rPr>
              <a:pPr>
                <a:defRPr/>
              </a:pPr>
              <a:t>45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826139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>
            <a:extLst>
              <a:ext uri="{FF2B5EF4-FFF2-40B4-BE49-F238E27FC236}">
                <a16:creationId xmlns:a16="http://schemas.microsoft.com/office/drawing/2014/main" id="{37EEDA7F-0C1A-437D-8D53-9067823CE4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F788C1B8-8AE4-4C03-8E34-77A1A5C4BF06}" type="slidenum">
              <a:rPr lang="en-US" altLang="en-US" sz="1200" b="0" i="0">
                <a:latin typeface="Times New Roman" panose="02020603050405020304" pitchFamily="18" charset="0"/>
              </a:rPr>
              <a:pPr/>
              <a:t>46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86019" name="Rectangle 2">
            <a:extLst>
              <a:ext uri="{FF2B5EF4-FFF2-40B4-BE49-F238E27FC236}">
                <a16:creationId xmlns:a16="http://schemas.microsoft.com/office/drawing/2014/main" id="{FF0BB1BB-515D-4273-B501-4E8DBA56CD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>
            <a:extLst>
              <a:ext uri="{FF2B5EF4-FFF2-40B4-BE49-F238E27FC236}">
                <a16:creationId xmlns:a16="http://schemas.microsoft.com/office/drawing/2014/main" id="{06E99304-7F20-475B-A2AE-AAE4B0820C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9757637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>
            <a:extLst>
              <a:ext uri="{FF2B5EF4-FFF2-40B4-BE49-F238E27FC236}">
                <a16:creationId xmlns:a16="http://schemas.microsoft.com/office/drawing/2014/main" id="{A63B55F8-F5E5-45BC-ABB3-C43DCC2639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5D52E1A3-8F2A-4A28-B252-C3EF3366521C}" type="slidenum">
              <a:rPr lang="en-US" altLang="en-US" sz="1200" b="0" i="0">
                <a:latin typeface="Times New Roman" panose="02020603050405020304" pitchFamily="18" charset="0"/>
              </a:rPr>
              <a:pPr/>
              <a:t>47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88067" name="Rectangle 2">
            <a:extLst>
              <a:ext uri="{FF2B5EF4-FFF2-40B4-BE49-F238E27FC236}">
                <a16:creationId xmlns:a16="http://schemas.microsoft.com/office/drawing/2014/main" id="{79550BA9-6106-450D-81C3-F6280F43B9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>
            <a:extLst>
              <a:ext uri="{FF2B5EF4-FFF2-40B4-BE49-F238E27FC236}">
                <a16:creationId xmlns:a16="http://schemas.microsoft.com/office/drawing/2014/main" id="{FA1E3C7D-BC53-4291-86CC-523AB4D001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5DE8D7C-8E55-264E-BB09-7996957FAD63}" type="slidenum">
              <a:rPr lang="en-US" i="0" smtClean="0">
                <a:latin typeface="Times New Roman" charset="0"/>
              </a:rPr>
              <a:pPr>
                <a:defRPr/>
              </a:pPr>
              <a:t>48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D8AA7049-8658-2C4B-A161-18F367F0585E}" type="slidenum">
              <a:rPr lang="en-US" i="0" smtClean="0">
                <a:latin typeface="Times New Roman" charset="0"/>
              </a:rPr>
              <a:pPr>
                <a:defRPr/>
              </a:pPr>
              <a:t>13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A0023F9-7F73-6F45-8A3B-F6442733AA12}" type="slidenum">
              <a:rPr lang="en-US" i="0" smtClean="0">
                <a:latin typeface="Times New Roman" charset="0"/>
              </a:rPr>
              <a:pPr>
                <a:defRPr/>
              </a:pPr>
              <a:t>49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0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5E476F6-027F-C548-B0EB-110C5BD65377}" type="slidenum">
              <a:rPr lang="en-US" i="0" smtClean="0">
                <a:latin typeface="Times New Roman" charset="0"/>
              </a:rPr>
              <a:pPr>
                <a:defRPr/>
              </a:pPr>
              <a:t>50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1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D9E87879-315F-4EAA-B4D8-CB6122827B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8CE36972-2635-4CFE-A5FF-5C6A92841722}" type="slidenum">
              <a:rPr lang="en-US" altLang="en-US" sz="1200" b="0" i="0">
                <a:latin typeface="Times New Roman" panose="02020603050405020304" pitchFamily="18" charset="0"/>
              </a:rPr>
              <a:pPr/>
              <a:t>51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3E28AAB9-05AB-49D6-9B95-6250A12EAE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9D53ED60-AF14-426F-9ABA-A64748C81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41ED3C15-30CC-4175-A769-DE634D094A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88D61248-CA01-46CB-B0C0-C40F66B17A20}" type="slidenum">
              <a:rPr lang="en-US" altLang="en-US" sz="1200" b="0" i="0">
                <a:latin typeface="Times New Roman" panose="02020603050405020304" pitchFamily="18" charset="0"/>
              </a:rPr>
              <a:pPr/>
              <a:t>52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B0C4776A-C79D-463E-9334-3E74D80714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B1370C44-0E32-4CAB-84F9-C2BC79242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F69E893B-5C8C-48E9-BFB2-3DECBD715E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27701157-4E44-49FC-80A0-30CE59B2784E}" type="slidenum">
              <a:rPr lang="en-US" altLang="en-US" sz="1200" b="0" i="0">
                <a:latin typeface="Times New Roman" panose="02020603050405020304" pitchFamily="18" charset="0"/>
              </a:rPr>
              <a:pPr/>
              <a:t>53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87424CE7-A355-416A-8A36-F5431974D0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F5519F7E-2A33-48CC-8FF0-207A3732FA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630829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3E72CCFE-3E1F-46BA-88B1-B5B710BA7E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4F37E82B-682B-407B-8ADE-8B154CF601B1}" type="slidenum">
              <a:rPr lang="en-US" altLang="en-US" sz="1200" b="0" i="0">
                <a:latin typeface="Times New Roman" panose="02020603050405020304" pitchFamily="18" charset="0"/>
              </a:rPr>
              <a:pPr/>
              <a:t>54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EA932FCC-8260-4E18-A927-3F65F51E8F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524DC428-2986-453D-9A33-3DCB512F2D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70DB9EFD-2C56-304B-9FF9-80BAF6A94A18}" type="slidenum">
              <a:rPr lang="en-US" i="0" smtClean="0">
                <a:latin typeface="Times New Roman" charset="0"/>
              </a:rPr>
              <a:pPr>
                <a:defRPr/>
              </a:pPr>
              <a:t>55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2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>
            <a:extLst>
              <a:ext uri="{FF2B5EF4-FFF2-40B4-BE49-F238E27FC236}">
                <a16:creationId xmlns:a16="http://schemas.microsoft.com/office/drawing/2014/main" id="{1B0350DB-FAE3-446A-8CBC-891A8499E3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E4FF03A4-767A-4F5C-BD4C-2AB91A535153}" type="slidenum">
              <a:rPr lang="en-US" altLang="en-US" sz="1200" b="0" i="0">
                <a:latin typeface="Times New Roman" panose="02020603050405020304" pitchFamily="18" charset="0"/>
              </a:rPr>
              <a:pPr/>
              <a:t>56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06499" name="Rectangle 2">
            <a:extLst>
              <a:ext uri="{FF2B5EF4-FFF2-40B4-BE49-F238E27FC236}">
                <a16:creationId xmlns:a16="http://schemas.microsoft.com/office/drawing/2014/main" id="{4F133BF8-76A3-4B0D-B5ED-964395C2DB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>
            <a:extLst>
              <a:ext uri="{FF2B5EF4-FFF2-40B4-BE49-F238E27FC236}">
                <a16:creationId xmlns:a16="http://schemas.microsoft.com/office/drawing/2014/main" id="{A198D9EE-E731-4E34-9411-2D262255D9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A6368E5B-3379-0245-93F9-05C5621CBCC5}" type="slidenum">
              <a:rPr lang="en-US" i="0" smtClean="0">
                <a:latin typeface="Times New Roman" charset="0"/>
              </a:rPr>
              <a:pPr>
                <a:defRPr/>
              </a:pPr>
              <a:t>57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4BF121E-9906-AC41-BFFB-85364A968541}" type="slidenum">
              <a:rPr lang="en-US" i="0" smtClean="0">
                <a:latin typeface="Times New Roman" charset="0"/>
              </a:rPr>
              <a:pPr>
                <a:defRPr/>
              </a:pPr>
              <a:t>58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DB44EAB-FE29-FA45-963B-6DA8F6A2E717}" type="slidenum">
              <a:rPr lang="en-US" i="0" smtClean="0">
                <a:latin typeface="Times New Roman" charset="0"/>
              </a:rPr>
              <a:pPr>
                <a:defRPr/>
              </a:pPr>
              <a:t>14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24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C4DF883-D50D-014F-AA3F-58F969D03B5E}" type="slidenum">
              <a:rPr lang="en-US" i="0" smtClean="0">
                <a:latin typeface="Times New Roman" charset="0"/>
              </a:rPr>
              <a:pPr>
                <a:defRPr/>
              </a:pPr>
              <a:t>59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ED44080-A1C1-6D48-9090-593E79365BAF}" type="slidenum">
              <a:rPr lang="en-US" i="0" smtClean="0">
                <a:latin typeface="Times New Roman" charset="0"/>
              </a:rPr>
              <a:pPr>
                <a:defRPr/>
              </a:pPr>
              <a:t>60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EFE8A98-A037-0E46-97CD-719E6DC48C9A}" type="slidenum">
              <a:rPr lang="en-US" i="0" smtClean="0">
                <a:latin typeface="Times New Roman" charset="0"/>
              </a:rPr>
              <a:pPr>
                <a:defRPr/>
              </a:pPr>
              <a:t>61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9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643D48F-8711-C346-AC55-69781208CC1B}" type="slidenum">
              <a:rPr lang="en-US" i="0" smtClean="0">
                <a:latin typeface="Times New Roman" charset="0"/>
              </a:rPr>
              <a:pPr>
                <a:defRPr/>
              </a:pPr>
              <a:t>62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0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053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E44D9FD5-DA22-4EB9-99DD-1E3EA011972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74E285C0-CBA0-421E-9C97-8A91B913B089}" type="slidenum">
              <a:rPr lang="en-US" altLang="en-US" sz="1200" b="0" i="0">
                <a:latin typeface="Times New Roman" panose="02020603050405020304" pitchFamily="18" charset="0"/>
              </a:rPr>
              <a:pPr/>
              <a:t>63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5EF207A3-B8E9-487A-9267-CB1ECBB510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A7FE0E8C-A45C-4D97-BB9B-20E673352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08DBB086-CA33-4E30-9667-822A20014AB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91807FFB-5A63-452A-83CD-083BF675D954}" type="slidenum">
              <a:rPr lang="en-US" altLang="en-US" sz="1200" b="0" i="0">
                <a:latin typeface="Times New Roman" panose="02020603050405020304" pitchFamily="18" charset="0"/>
              </a:rPr>
              <a:pPr/>
              <a:t>64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1AAD7ACB-A5B9-4623-A4E1-2051442797F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964ED98E-DBDD-475C-A233-88D8BF0B4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42CE95E6-C649-40C1-AC5E-2DC40798DD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4089DFF3-494B-4CDF-BB47-8328A1D23235}" type="slidenum">
              <a:rPr lang="en-US" altLang="en-US" sz="1200" b="0" i="0">
                <a:latin typeface="Times New Roman" panose="02020603050405020304" pitchFamily="18" charset="0"/>
              </a:rPr>
              <a:pPr/>
              <a:t>65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D62885F3-41E5-46D3-A463-920310DE5F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F578FAD4-09CC-4842-9460-44DDD86E6E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EA8936C-B09C-4657-9E58-C5F86D2163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64A4EBCF-DBC3-4D12-B6EE-5F3318F65257}" type="slidenum">
              <a:rPr lang="en-US" altLang="en-US" sz="1200" b="0" i="0">
                <a:latin typeface="Times New Roman" panose="02020603050405020304" pitchFamily="18" charset="0"/>
              </a:rPr>
              <a:pPr/>
              <a:t>66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B503E414-0A23-45DA-BBC6-5F58952448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DE2F3D26-0135-408E-9967-EB9B05345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795F41B-3CEF-8149-ABBA-878664839912}" type="slidenum">
              <a:rPr lang="en-US" i="0" smtClean="0">
                <a:latin typeface="Times New Roman" charset="0"/>
              </a:rPr>
              <a:pPr>
                <a:defRPr/>
              </a:pPr>
              <a:t>67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3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0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18E1A41D-CF76-4E22-9A30-9296A544A3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F8CF1FE7-B6F5-4AF7-A999-EA3BA0ADE84A}" type="slidenum">
              <a:rPr lang="en-US" altLang="en-US" sz="1200" b="0" i="0">
                <a:latin typeface="Times New Roman" panose="02020603050405020304" pitchFamily="18" charset="0"/>
              </a:rPr>
              <a:pPr/>
              <a:t>68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4B5BBC0E-E81A-49CD-94F7-2F087EF5C4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12F9D3A5-605C-455D-A88B-11007EB98A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AB2606F-C1DD-AB42-91E2-4D2AE510B66F}" type="slidenum">
              <a:rPr lang="en-US" i="0" smtClean="0">
                <a:latin typeface="Times New Roman" charset="0"/>
              </a:rPr>
              <a:pPr>
                <a:defRPr/>
              </a:pPr>
              <a:t>15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3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342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7DC6A817-E60B-43F1-95CD-103B2E7CF9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BF6B5891-9A02-4F39-8AAE-41C65855F171}" type="slidenum">
              <a:rPr lang="en-US" altLang="en-US" sz="1200" b="0" i="0">
                <a:latin typeface="Times New Roman" panose="02020603050405020304" pitchFamily="18" charset="0"/>
              </a:rPr>
              <a:pPr/>
              <a:t>69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CE8C1758-3B4E-49CD-9EBC-011A225FAA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7FE3FFAB-9711-4762-9E15-69532A024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>
            <a:extLst>
              <a:ext uri="{FF2B5EF4-FFF2-40B4-BE49-F238E27FC236}">
                <a16:creationId xmlns:a16="http://schemas.microsoft.com/office/drawing/2014/main" id="{E042084B-7871-4032-A9BD-66E48CA1DE8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1C035ABC-7F2E-4444-8049-26764A882968}" type="slidenum">
              <a:rPr lang="en-US" altLang="en-US" sz="1200" b="0" i="0">
                <a:latin typeface="Times New Roman" panose="02020603050405020304" pitchFamily="18" charset="0"/>
              </a:rPr>
              <a:pPr/>
              <a:t>70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35171" name="Rectangle 2">
            <a:extLst>
              <a:ext uri="{FF2B5EF4-FFF2-40B4-BE49-F238E27FC236}">
                <a16:creationId xmlns:a16="http://schemas.microsoft.com/office/drawing/2014/main" id="{3C72C773-A8ED-4923-96D6-8496B042F5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>
            <a:extLst>
              <a:ext uri="{FF2B5EF4-FFF2-40B4-BE49-F238E27FC236}">
                <a16:creationId xmlns:a16="http://schemas.microsoft.com/office/drawing/2014/main" id="{F67B317F-29D7-4ADA-B3DC-01D6B32612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>
            <a:extLst>
              <a:ext uri="{FF2B5EF4-FFF2-40B4-BE49-F238E27FC236}">
                <a16:creationId xmlns:a16="http://schemas.microsoft.com/office/drawing/2014/main" id="{6217B35C-C649-4477-B6A6-B68FEFE657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FF30A362-1A16-4BF3-B91F-56D146E7A0C5}" type="slidenum">
              <a:rPr lang="en-US" altLang="en-US" sz="1200" b="0" i="0">
                <a:latin typeface="Times New Roman" panose="02020603050405020304" pitchFamily="18" charset="0"/>
              </a:rPr>
              <a:pPr/>
              <a:t>71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37219" name="Rectangle 2">
            <a:extLst>
              <a:ext uri="{FF2B5EF4-FFF2-40B4-BE49-F238E27FC236}">
                <a16:creationId xmlns:a16="http://schemas.microsoft.com/office/drawing/2014/main" id="{E2FCF7DB-226C-4DFF-BFA1-99579DA1AD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B4F3A029-B776-4E4C-A71D-95999EB06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>
            <a:extLst>
              <a:ext uri="{FF2B5EF4-FFF2-40B4-BE49-F238E27FC236}">
                <a16:creationId xmlns:a16="http://schemas.microsoft.com/office/drawing/2014/main" id="{0848B836-3F2F-450D-B2EF-A1720283AF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B4AE49EB-E613-46D5-9455-BB02A0B83F36}" type="slidenum">
              <a:rPr lang="en-US" altLang="en-US" sz="1200" b="0" i="0">
                <a:latin typeface="Times New Roman" panose="02020603050405020304" pitchFamily="18" charset="0"/>
              </a:rPr>
              <a:pPr/>
              <a:t>72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39267" name="Rectangle 2">
            <a:extLst>
              <a:ext uri="{FF2B5EF4-FFF2-40B4-BE49-F238E27FC236}">
                <a16:creationId xmlns:a16="http://schemas.microsoft.com/office/drawing/2014/main" id="{614804B9-7386-41D0-9C60-EC82D47106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>
            <a:extLst>
              <a:ext uri="{FF2B5EF4-FFF2-40B4-BE49-F238E27FC236}">
                <a16:creationId xmlns:a16="http://schemas.microsoft.com/office/drawing/2014/main" id="{0E661DCB-22CF-4E9E-9697-FA43AF480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31838" y="4560888"/>
            <a:ext cx="5851525" cy="43211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5D8AFE1-5C1D-B844-AF97-3AD4EA9342E3}" type="slidenum">
              <a:rPr lang="en-US" i="0" smtClean="0">
                <a:latin typeface="Times New Roman" charset="0"/>
              </a:rPr>
              <a:pPr>
                <a:defRPr/>
              </a:pPr>
              <a:t>73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7982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DC36F2B-1838-7D43-A1F0-2700684F567E}" type="slidenum">
              <a:rPr lang="en-US" i="0" smtClean="0">
                <a:latin typeface="Times New Roman" charset="0"/>
              </a:rPr>
              <a:pPr>
                <a:defRPr/>
              </a:pPr>
              <a:t>74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41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453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993F18A6-DDE2-554F-A5B0-9BC3DAAE2CDF}" type="slidenum">
              <a:rPr lang="en-US" i="0" smtClean="0">
                <a:latin typeface="Times New Roman" charset="0"/>
              </a:rPr>
              <a:pPr>
                <a:defRPr/>
              </a:pPr>
              <a:t>75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5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517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875942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10934A6-469E-5846-AA37-F91A0F6B127C}" type="slidenum">
              <a:rPr lang="en-US" i="0" smtClean="0">
                <a:latin typeface="Times New Roman" charset="0"/>
              </a:rPr>
              <a:pPr>
                <a:defRPr/>
              </a:pPr>
              <a:t>76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6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479907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CCFCE89-56C3-414D-BFB3-B0D9ACE8FC6D}" type="slidenum">
              <a:rPr lang="en-US" i="0" smtClean="0">
                <a:latin typeface="Times New Roman" charset="0"/>
              </a:rPr>
              <a:pPr>
                <a:defRPr/>
              </a:pPr>
              <a:t>77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7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72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8491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FBDDC76-7329-B84A-8E56-FF1317E0AB5F}" type="slidenum">
              <a:rPr lang="en-US" i="0" smtClean="0">
                <a:latin typeface="Times New Roman" charset="0"/>
              </a:rPr>
              <a:pPr>
                <a:defRPr/>
              </a:pPr>
              <a:t>78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8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2573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3EFBD828-11F8-6948-B056-D1F77BF7AC02}" type="slidenum">
              <a:rPr lang="en-US" i="0" smtClean="0">
                <a:latin typeface="Times New Roman" charset="0"/>
              </a:rPr>
              <a:pPr>
                <a:defRPr/>
              </a:pPr>
              <a:t>16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887D3B6C-C169-0741-98AD-F565A816F2E9}" type="slidenum">
              <a:rPr lang="en-US" i="0" smtClean="0">
                <a:latin typeface="Times New Roman" charset="0"/>
              </a:rPr>
              <a:pPr>
                <a:defRPr/>
              </a:pPr>
              <a:t>79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39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9243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6C6E3BF-3995-EA4B-8E4D-B37DD4BAD334}" type="slidenum">
              <a:rPr lang="en-US" i="0" smtClean="0">
                <a:latin typeface="Times New Roman" charset="0"/>
              </a:rPr>
              <a:pPr>
                <a:defRPr/>
              </a:pPr>
              <a:t>80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567265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0CA0556-2E55-7E49-9536-F0455F7DC450}" type="slidenum">
              <a:rPr lang="en-US" i="0" smtClean="0">
                <a:latin typeface="Times New Roman" charset="0"/>
              </a:rPr>
              <a:pPr>
                <a:defRPr/>
              </a:pPr>
              <a:t>81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1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467950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EB62942-464A-BE4C-976A-09A7C59A25EA}" type="slidenum">
              <a:rPr lang="en-US" i="0" smtClean="0">
                <a:latin typeface="Times New Roman" charset="0"/>
              </a:rPr>
              <a:pPr>
                <a:defRPr/>
              </a:pPr>
              <a:t>82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2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3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80021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99BDC0E-1826-674A-906D-54708681E955}" type="slidenum">
              <a:rPr lang="en-US" i="0" smtClean="0">
                <a:latin typeface="Times New Roman" charset="0"/>
              </a:rPr>
              <a:pPr>
                <a:defRPr/>
              </a:pPr>
              <a:t>83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3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02649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3CD8A2B-4DCF-D14C-840D-0D433CEF9CD4}" type="slidenum">
              <a:rPr lang="en-US" i="0" smtClean="0">
                <a:latin typeface="Times New Roman" charset="0"/>
              </a:rPr>
              <a:pPr>
                <a:defRPr/>
              </a:pPr>
              <a:t>84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930062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6954268-D528-7442-800B-9664DDD7601B}" type="slidenum">
              <a:rPr lang="en-US" i="0" smtClean="0">
                <a:latin typeface="Times New Roman" charset="0"/>
              </a:rPr>
              <a:pPr>
                <a:defRPr/>
              </a:pPr>
              <a:t>85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6AA9F38B-5643-4A87-BBFA-943DADA7151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 defTabSz="966788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fld id="{5C78069B-149F-4EFD-9995-BCC0BC7BAD3A}" type="slidenum">
              <a:rPr lang="en-US" altLang="en-US" sz="1200" b="0" i="0">
                <a:latin typeface="Times New Roman" panose="02020603050405020304" pitchFamily="18" charset="0"/>
              </a:rPr>
              <a:pPr/>
              <a:t>86</a:t>
            </a:fld>
            <a:endParaRPr lang="en-US" altLang="en-US" sz="1200" b="0" i="0">
              <a:latin typeface="Times New Roman" panose="02020603050405020304" pitchFamily="18" charset="0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2CDD5A7F-F66B-42AF-94A3-80E6798BE8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87684686-8A81-47E4-AE16-675A70768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4433DD6-D70A-8E47-B310-554B6E789C8D}" type="slidenum">
              <a:rPr lang="en-US" i="0" smtClean="0">
                <a:latin typeface="Times New Roman" charset="0"/>
              </a:rPr>
              <a:pPr>
                <a:defRPr/>
              </a:pPr>
              <a:t>87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5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33626DD-24C9-E94F-AE99-A71BBB1A5D74}" type="slidenum">
              <a:rPr lang="en-US" i="0" smtClean="0">
                <a:latin typeface="Times New Roman" charset="0"/>
              </a:rPr>
              <a:pPr>
                <a:defRPr/>
              </a:pPr>
              <a:t>88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56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1589B448-324E-F547-9651-770BB6BE014E}" type="slidenum">
              <a:rPr lang="en-US" i="0" smtClean="0">
                <a:latin typeface="Times New Roman" charset="0"/>
              </a:rPr>
              <a:pPr>
                <a:defRPr/>
              </a:pPr>
              <a:t>17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4905453-E051-BC4D-8DD5-BD2AF7AD00B3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89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1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179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561E5BF8-A926-074D-815E-F2F393FDB438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90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A7CA331A-DC94-1B42-A2A9-C17C57FED148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91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4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486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CA0263EC-9FC8-3E46-A8F2-77E357E79E36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92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5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CDA285F-6A09-5D4C-A322-7D1EDA26E0ED}" type="slidenum">
              <a:rPr lang="en-US" i="0" smtClean="0">
                <a:latin typeface="Times New Roman" charset="0"/>
              </a:rPr>
              <a:pPr>
                <a:defRPr/>
              </a:pPr>
              <a:t>97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A723D779-C292-7C49-8148-AB3AD59111C2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98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7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E9600B93-8034-F447-85CE-88E355B6FADD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99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8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15827C07-B323-1E43-831B-E2E6BCD11768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100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9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2EE596BD-79B8-F24D-A916-5F2104E87CBB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101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1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1012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FC438215-D38C-0D48-ABD0-3AFB4629475D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102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2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0C69BEC7-9E5C-604D-9916-AF2A74B9F274}" type="slidenum">
              <a:rPr lang="en-US" i="0" smtClean="0">
                <a:latin typeface="Times New Roman" charset="0"/>
              </a:rPr>
              <a:pPr>
                <a:defRPr/>
              </a:pPr>
              <a:t>18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10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B25487E6-1209-1B44-8A6B-79DCC9D55604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103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73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306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6788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636EC43F-D216-5A49-9D19-ED7984D96B3C}" type="slidenum">
              <a:rPr lang="en-US" i="0" smtClean="0">
                <a:latin typeface="Times New Roman" charset="0"/>
              </a:rPr>
              <a:pPr>
                <a:defRPr/>
              </a:pPr>
              <a:t>104</a:t>
            </a:fld>
            <a:endParaRPr lang="en-US" i="0" dirty="0">
              <a:latin typeface="Times New Roman" charset="0"/>
            </a:endParaRPr>
          </a:p>
        </p:txBody>
      </p:sp>
      <p:sp>
        <p:nvSpPr>
          <p:cNvPr id="98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 defTabSz="9652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defTabSz="9652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fld id="{4C815FD5-B57F-A44A-87F2-BF696E2DEF6E}" type="slidenum">
              <a:rPr lang="en-US" i="0" smtClean="0">
                <a:solidFill>
                  <a:srgbClr val="000000"/>
                </a:solidFill>
                <a:latin typeface="Times New Roman" charset="0"/>
              </a:rPr>
              <a:pPr>
                <a:defRPr/>
              </a:pPr>
              <a:t>105</a:t>
            </a:fld>
            <a:endParaRPr lang="en-US" i="0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62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2820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  <a:cs typeface="+mn-cs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CCD5E27-021E-054B-84DE-C100B224ED65}" type="slidenum">
              <a:rPr lang="en-US" smtClean="0"/>
              <a:pPr>
                <a:defRPr/>
              </a:pPr>
              <a:t>108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4346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5532438" y="6467475"/>
            <a:ext cx="2895600" cy="287338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Network Layer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324850" y="6462713"/>
            <a:ext cx="676275" cy="276225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4-</a:t>
            </a:r>
            <a:fld id="{7EFC9773-7379-5049-A6C9-0C8EEEC5C54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134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Data Link Layer</a:t>
            </a:r>
          </a:p>
        </p:txBody>
      </p:sp>
      <p:sp>
        <p:nvSpPr>
          <p:cNvPr id="7" name="Slide Number Placeholder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5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5-</a:t>
            </a:r>
            <a:fld id="{9AB7E571-4613-BD47-B8AF-E4769FE4BBE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70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Data Link Layer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5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5-</a:t>
            </a:r>
            <a:fld id="{D0626857-DD43-9D46-91D4-DEBFBA1258D1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5814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572125" y="6486525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Data Link Layer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81975" y="6486525"/>
            <a:ext cx="6762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5-</a:t>
            </a:r>
            <a:fld id="{B3616EB6-F471-2047-976B-63D7811A01EC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5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7D54E-D84A-4C17-B142-84D425C3D0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EB4AD92-0230-4A60-B9AB-BA3D41C99E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5: DataLink Layer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E54D6E-1EAC-402E-A3F4-FEBFE2A1E9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5-</a:t>
            </a:r>
            <a:fld id="{D90C3C1C-36FE-459A-AD21-BA9411CF4B8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43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 New Roman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  <a:ea typeface="ＭＳ Ｐゴシック" charset="0"/>
          <a:cs typeface="ＭＳ Ｐゴシック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9"/>
          </a:solidFill>
          <a:latin typeface="Gill Sans MT" pitchFamily="34" charset="0"/>
        </a:defRPr>
      </a:lvl9pPr>
    </p:titleStyle>
    <p:bodyStyle>
      <a:lvl1pPr marL="342900" indent="-34290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SzPct val="100000"/>
        <a:buFont typeface="Wingdings" charset="2"/>
        <a:buChar char="§"/>
        <a:defRPr sz="28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lnSpc>
          <a:spcPct val="85000"/>
        </a:lnSpc>
        <a:spcBef>
          <a:spcPct val="20000"/>
        </a:spcBef>
        <a:spcAft>
          <a:spcPct val="0"/>
        </a:spcAft>
        <a:buClr>
          <a:srgbClr val="000099"/>
        </a:buClr>
        <a:buFont typeface="Arial"/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Comic Sans MS" pitchFamily="66" charset="0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  <a:ea typeface="ＭＳ Ｐゴシック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-109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g"/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3.jpg"/><Relationship Id="rId4" Type="http://schemas.openxmlformats.org/officeDocument/2006/relationships/image" Target="../media/image112.jp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jpg"/><Relationship Id="rId5" Type="http://schemas.openxmlformats.org/officeDocument/2006/relationships/image" Target="../media/image118.jpg"/><Relationship Id="rId4" Type="http://schemas.openxmlformats.org/officeDocument/2006/relationships/image" Target="../media/image117.jp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g"/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4.jp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8.jpg"/><Relationship Id="rId4" Type="http://schemas.openxmlformats.org/officeDocument/2006/relationships/image" Target="../media/image127.jp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fF3pOzdmlE" TargetMode="External"/><Relationship Id="rId2" Type="http://schemas.openxmlformats.org/officeDocument/2006/relationships/hyperlink" Target="https://www.youtube.com/watch?v=XZmGGAbHqa0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hyperlink" Target="https://www.youtube.com/watch?v=94PO2-TL4Vs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" Type="http://schemas.openxmlformats.org/officeDocument/2006/relationships/image" Target="../media/image14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gif"/><Relationship Id="rId9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chart" Target="../charts/char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5" Type="http://schemas.openxmlformats.org/officeDocument/2006/relationships/image" Target="../media/image670.png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4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7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7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wm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77.xml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93.wmf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4"/>
          <p:cNvSpPr>
            <a:spLocks noChangeArrowheads="1"/>
          </p:cNvSpPr>
          <p:nvPr/>
        </p:nvSpPr>
        <p:spPr bwMode="auto">
          <a:xfrm>
            <a:off x="5608638" y="3489325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ts val="3063"/>
              </a:lnSpc>
            </a:pPr>
            <a:r>
              <a:rPr lang="en-US" sz="2800" i="1" dirty="0">
                <a:solidFill>
                  <a:srgbClr val="008000"/>
                </a:solidFill>
                <a:cs typeface="Arial" charset="0"/>
              </a:rPr>
              <a:t>Computer Networking: A Top Down Approach </a:t>
            </a:r>
            <a:br>
              <a:rPr lang="en-US" sz="2800" dirty="0">
                <a:solidFill>
                  <a:srgbClr val="008000"/>
                </a:solidFill>
                <a:cs typeface="Arial" charset="0"/>
              </a:rPr>
            </a:br>
            <a:endParaRPr lang="en-US" sz="2000" dirty="0">
              <a:solidFill>
                <a:srgbClr val="008000"/>
              </a:solidFill>
              <a:cs typeface="Arial" charset="0"/>
            </a:endParaRPr>
          </a:p>
        </p:txBody>
      </p:sp>
      <p:pic>
        <p:nvPicPr>
          <p:cNvPr id="40965" name="Picture 1" descr="kurose7e_cover_small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0238" y="325438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Rectangle 4"/>
          <p:cNvSpPr>
            <a:spLocks noChangeArrowheads="1"/>
          </p:cNvSpPr>
          <p:nvPr/>
        </p:nvSpPr>
        <p:spPr bwMode="auto">
          <a:xfrm>
            <a:off x="5634038" y="4510088"/>
            <a:ext cx="3260725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en-US" dirty="0">
                <a:solidFill>
                  <a:srgbClr val="008000"/>
                </a:solidFill>
                <a:cs typeface="Arial" charset="0"/>
              </a:rPr>
              <a:t>7</a:t>
            </a:r>
            <a:r>
              <a:rPr lang="en-US" baseline="30000" dirty="0">
                <a:solidFill>
                  <a:srgbClr val="008000"/>
                </a:solidFill>
                <a:cs typeface="Arial" charset="0"/>
              </a:rPr>
              <a:t>th</a:t>
            </a:r>
            <a:r>
              <a:rPr lang="en-US" dirty="0">
                <a:solidFill>
                  <a:srgbClr val="008000"/>
                </a:solidFill>
                <a:cs typeface="Arial" charset="0"/>
              </a:rPr>
              <a:t> edition </a:t>
            </a:r>
            <a:br>
              <a:rPr lang="en-US" dirty="0">
                <a:solidFill>
                  <a:srgbClr val="008000"/>
                </a:solidFill>
                <a:cs typeface="Arial" charset="0"/>
              </a:rPr>
            </a:br>
            <a:r>
              <a:rPr lang="en-US" dirty="0">
                <a:solidFill>
                  <a:srgbClr val="008000"/>
                </a:solidFill>
                <a:cs typeface="Arial" charset="0"/>
              </a:rPr>
              <a:t>Jim Kurose, Keith Ross</a:t>
            </a:r>
            <a:br>
              <a:rPr lang="en-US" dirty="0">
                <a:solidFill>
                  <a:srgbClr val="008000"/>
                </a:solidFill>
                <a:cs typeface="Arial" charset="0"/>
              </a:rPr>
            </a:br>
            <a:r>
              <a:rPr lang="en-US" sz="1400" dirty="0">
                <a:solidFill>
                  <a:srgbClr val="008000"/>
                </a:solidFill>
                <a:cs typeface="Arial" charset="0"/>
              </a:rPr>
              <a:t>Pearson/Addison Wesley</a:t>
            </a:r>
            <a:br>
              <a:rPr lang="en-US" sz="1400" dirty="0">
                <a:solidFill>
                  <a:srgbClr val="008000"/>
                </a:solidFill>
                <a:cs typeface="Arial" charset="0"/>
              </a:rPr>
            </a:br>
            <a:r>
              <a:rPr lang="en-US" sz="1400" dirty="0">
                <a:solidFill>
                  <a:srgbClr val="008000"/>
                </a:solidFill>
                <a:cs typeface="Arial" charset="0"/>
              </a:rPr>
              <a:t>April 2016</a:t>
            </a:r>
          </a:p>
        </p:txBody>
      </p:sp>
      <p:sp>
        <p:nvSpPr>
          <p:cNvPr id="40967" name="Rectangle 3"/>
          <p:cNvSpPr>
            <a:spLocks noChangeArrowheads="1"/>
          </p:cNvSpPr>
          <p:nvPr/>
        </p:nvSpPr>
        <p:spPr bwMode="auto">
          <a:xfrm>
            <a:off x="371475" y="715963"/>
            <a:ext cx="4487863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Chapter 6</a:t>
            </a:r>
            <a:br>
              <a:rPr lang="en-US" sz="4800" dirty="0">
                <a:solidFill>
                  <a:srgbClr val="000099"/>
                </a:solidFill>
                <a:latin typeface="Gill Sans MT" charset="0"/>
                <a:cs typeface="Arial" charset="0"/>
              </a:rPr>
            </a:b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The Link Layer </a:t>
            </a:r>
          </a:p>
          <a:p>
            <a:pPr eaLnBrk="1" hangingPunct="1">
              <a:lnSpc>
                <a:spcPct val="85000"/>
              </a:lnSpc>
            </a:pPr>
            <a:r>
              <a:rPr lang="en-US" sz="4400" dirty="0">
                <a:solidFill>
                  <a:srgbClr val="000099"/>
                </a:solidFill>
                <a:latin typeface="Gill Sans MT" charset="0"/>
                <a:cs typeface="Arial" charset="0"/>
              </a:rPr>
              <a:t>and LANs</a:t>
            </a:r>
          </a:p>
        </p:txBody>
      </p:sp>
      <p:pic>
        <p:nvPicPr>
          <p:cNvPr id="40968" name="Picture 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2389188"/>
            <a:ext cx="3890962" cy="23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</a:t>
            </a:fld>
            <a:endParaRPr lang="en-US" sz="1200" dirty="0">
              <a:latin typeface="Tahom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509BB132-9134-6046-896C-96B78B609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663" y="2838734"/>
            <a:ext cx="1892300" cy="2860676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4970945D-C028-844F-AA27-5C3223AA35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2606" y="3007516"/>
            <a:ext cx="1503363" cy="2586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Gill Sans MT" panose="020B0502020104020203" pitchFamily="34" charset="0"/>
              </a:rPr>
              <a:t>application</a:t>
            </a:r>
          </a:p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transport</a:t>
            </a:r>
          </a:p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network</a:t>
            </a:r>
          </a:p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link</a:t>
            </a:r>
          </a:p>
          <a:p>
            <a:pPr algn="ctr"/>
            <a:endParaRPr lang="en-US" dirty="0">
              <a:latin typeface="Gill Sans MT" panose="020B0502020104020203" pitchFamily="34" charset="0"/>
            </a:endParaRPr>
          </a:p>
          <a:p>
            <a:pPr algn="ctr"/>
            <a:r>
              <a:rPr lang="en-US" dirty="0">
                <a:latin typeface="Gill Sans MT" panose="020B0502020104020203" pitchFamily="34" charset="0"/>
              </a:rPr>
              <a:t>physical</a:t>
            </a:r>
          </a:p>
        </p:txBody>
      </p:sp>
      <p:sp>
        <p:nvSpPr>
          <p:cNvPr id="14" name="Line 8">
            <a:extLst>
              <a:ext uri="{FF2B5EF4-FFF2-40B4-BE49-F238E27FC236}">
                <a16:creationId xmlns:a16="http://schemas.microsoft.com/office/drawing/2014/main" id="{03EA88FF-B7B7-9649-9893-26F293E6F89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1313" y="3417503"/>
            <a:ext cx="18859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56928C13-9452-C74B-BC72-D859BF3F72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1313" y="3958581"/>
            <a:ext cx="18859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6" name="Line 10">
            <a:extLst>
              <a:ext uri="{FF2B5EF4-FFF2-40B4-BE49-F238E27FC236}">
                <a16:creationId xmlns:a16="http://schemas.microsoft.com/office/drawing/2014/main" id="{E34C4972-38EC-DB4B-B431-B4FDD6BDDD32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1313" y="4510088"/>
            <a:ext cx="18859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17" name="Line 11">
            <a:extLst>
              <a:ext uri="{FF2B5EF4-FFF2-40B4-BE49-F238E27FC236}">
                <a16:creationId xmlns:a16="http://schemas.microsoft.com/office/drawing/2014/main" id="{CC766928-64AC-4B44-94D9-69318048E5D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1313" y="5135324"/>
            <a:ext cx="188595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083F72-CD80-C94B-A788-DC82E1D0C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426" y="2854011"/>
            <a:ext cx="461963" cy="4862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CBFDD0D-ABB0-674E-8C92-E9109E192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50" y="3379418"/>
            <a:ext cx="461963" cy="486277"/>
          </a:xfrm>
          <a:prstGeom prst="rect">
            <a:avLst/>
          </a:prstGeom>
        </p:spPr>
      </p:pic>
      <p:sp>
        <p:nvSpPr>
          <p:cNvPr id="4" name="Left Arrow 3">
            <a:extLst>
              <a:ext uri="{FF2B5EF4-FFF2-40B4-BE49-F238E27FC236}">
                <a16:creationId xmlns:a16="http://schemas.microsoft.com/office/drawing/2014/main" id="{B880552A-7A50-794C-967B-D2D0BB8C92FE}"/>
              </a:ext>
            </a:extLst>
          </p:cNvPr>
          <p:cNvSpPr/>
          <p:nvPr/>
        </p:nvSpPr>
        <p:spPr bwMode="auto">
          <a:xfrm>
            <a:off x="3568650" y="4617800"/>
            <a:ext cx="774750" cy="301862"/>
          </a:xfrm>
          <a:prstGeom prst="leftArrow">
            <a:avLst/>
          </a:prstGeom>
          <a:solidFill>
            <a:srgbClr val="15C71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Left Arrow 19">
            <a:extLst>
              <a:ext uri="{FF2B5EF4-FFF2-40B4-BE49-F238E27FC236}">
                <a16:creationId xmlns:a16="http://schemas.microsoft.com/office/drawing/2014/main" id="{EAA729F9-7483-104D-A00E-F35179CB336C}"/>
              </a:ext>
            </a:extLst>
          </p:cNvPr>
          <p:cNvSpPr/>
          <p:nvPr/>
        </p:nvSpPr>
        <p:spPr bwMode="auto">
          <a:xfrm>
            <a:off x="3558426" y="4128613"/>
            <a:ext cx="774750" cy="301862"/>
          </a:xfrm>
          <a:prstGeom prst="leftArrow">
            <a:avLst/>
          </a:prstGeom>
          <a:solidFill>
            <a:srgbClr val="D9FE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40191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065" name="Group 300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6312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313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314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315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316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438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6318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637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637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3440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310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311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312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6323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6338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460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6340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6341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463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343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3489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490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465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345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3487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488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467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68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348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3485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486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6349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6350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3483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484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472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6352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6353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475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6355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3477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78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79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80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93481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82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324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93446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47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48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49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93450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330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93456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3457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3458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6331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345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3454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3455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216068" name="Freeform 2"/>
          <p:cNvSpPr>
            <a:spLocks/>
          </p:cNvSpPr>
          <p:nvPr/>
        </p:nvSpPr>
        <p:spPr bwMode="auto">
          <a:xfrm>
            <a:off x="322263" y="4619625"/>
            <a:ext cx="3963987" cy="1716088"/>
          </a:xfrm>
          <a:custGeom>
            <a:avLst/>
            <a:gdLst>
              <a:gd name="T0" fmla="*/ 2147483647 w 2497"/>
              <a:gd name="T1" fmla="*/ 2147483647 h 1081"/>
              <a:gd name="T2" fmla="*/ 2147483647 w 2497"/>
              <a:gd name="T3" fmla="*/ 2147483647 h 1081"/>
              <a:gd name="T4" fmla="*/ 2147483647 w 2497"/>
              <a:gd name="T5" fmla="*/ 2147483647 h 1081"/>
              <a:gd name="T6" fmla="*/ 2147483647 w 2497"/>
              <a:gd name="T7" fmla="*/ 2147483647 h 1081"/>
              <a:gd name="T8" fmla="*/ 2147483647 w 2497"/>
              <a:gd name="T9" fmla="*/ 2147483647 h 1081"/>
              <a:gd name="T10" fmla="*/ 2147483647 w 2497"/>
              <a:gd name="T11" fmla="*/ 2147483647 h 1081"/>
              <a:gd name="T12" fmla="*/ 2147483647 w 2497"/>
              <a:gd name="T13" fmla="*/ 2147483647 h 1081"/>
              <a:gd name="T14" fmla="*/ 2147483647 w 2497"/>
              <a:gd name="T15" fmla="*/ 2147483647 h 1081"/>
              <a:gd name="T16" fmla="*/ 2147483647 w 2497"/>
              <a:gd name="T17" fmla="*/ 2147483647 h 1081"/>
              <a:gd name="T18" fmla="*/ 2147483647 w 2497"/>
              <a:gd name="T19" fmla="*/ 2147483647 h 1081"/>
              <a:gd name="T20" fmla="*/ 2147483647 w 2497"/>
              <a:gd name="T21" fmla="*/ 2147483647 h 1081"/>
              <a:gd name="T22" fmla="*/ 2147483647 w 2497"/>
              <a:gd name="T23" fmla="*/ 2147483647 h 1081"/>
              <a:gd name="T24" fmla="*/ 2147483647 w 2497"/>
              <a:gd name="T25" fmla="*/ 2147483647 h 1081"/>
              <a:gd name="T26" fmla="*/ 2147483647 w 2497"/>
              <a:gd name="T27" fmla="*/ 2147483647 h 1081"/>
              <a:gd name="T28" fmla="*/ 2147483647 w 2497"/>
              <a:gd name="T29" fmla="*/ 2147483647 h 1081"/>
              <a:gd name="T30" fmla="*/ 2147483647 w 2497"/>
              <a:gd name="T31" fmla="*/ 2147483647 h 1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497" h="1081">
                <a:moveTo>
                  <a:pt x="475" y="274"/>
                </a:moveTo>
                <a:cubicBezTo>
                  <a:pt x="381" y="316"/>
                  <a:pt x="280" y="389"/>
                  <a:pt x="204" y="437"/>
                </a:cubicBezTo>
                <a:cubicBezTo>
                  <a:pt x="128" y="485"/>
                  <a:pt x="42" y="503"/>
                  <a:pt x="21" y="559"/>
                </a:cubicBezTo>
                <a:cubicBezTo>
                  <a:pt x="0" y="615"/>
                  <a:pt x="56" y="734"/>
                  <a:pt x="75" y="776"/>
                </a:cubicBezTo>
                <a:cubicBezTo>
                  <a:pt x="94" y="818"/>
                  <a:pt x="116" y="789"/>
                  <a:pt x="136" y="810"/>
                </a:cubicBezTo>
                <a:cubicBezTo>
                  <a:pt x="156" y="831"/>
                  <a:pt x="167" y="876"/>
                  <a:pt x="197" y="905"/>
                </a:cubicBezTo>
                <a:cubicBezTo>
                  <a:pt x="227" y="934"/>
                  <a:pt x="231" y="970"/>
                  <a:pt x="319" y="986"/>
                </a:cubicBezTo>
                <a:cubicBezTo>
                  <a:pt x="407" y="1002"/>
                  <a:pt x="554" y="1003"/>
                  <a:pt x="726" y="1000"/>
                </a:cubicBezTo>
                <a:cubicBezTo>
                  <a:pt x="898" y="997"/>
                  <a:pt x="1146" y="961"/>
                  <a:pt x="1349" y="966"/>
                </a:cubicBezTo>
                <a:cubicBezTo>
                  <a:pt x="1552" y="971"/>
                  <a:pt x="1785" y="1028"/>
                  <a:pt x="1945" y="1033"/>
                </a:cubicBezTo>
                <a:cubicBezTo>
                  <a:pt x="2105" y="1038"/>
                  <a:pt x="2225" y="1081"/>
                  <a:pt x="2311" y="993"/>
                </a:cubicBezTo>
                <a:cubicBezTo>
                  <a:pt x="2397" y="905"/>
                  <a:pt x="2497" y="662"/>
                  <a:pt x="2460" y="506"/>
                </a:cubicBezTo>
                <a:cubicBezTo>
                  <a:pt x="2423" y="350"/>
                  <a:pt x="2280" y="116"/>
                  <a:pt x="2088" y="58"/>
                </a:cubicBezTo>
                <a:cubicBezTo>
                  <a:pt x="1896" y="0"/>
                  <a:pt x="1528" y="138"/>
                  <a:pt x="1308" y="159"/>
                </a:cubicBezTo>
                <a:cubicBezTo>
                  <a:pt x="1088" y="180"/>
                  <a:pt x="906" y="167"/>
                  <a:pt x="766" y="186"/>
                </a:cubicBezTo>
                <a:cubicBezTo>
                  <a:pt x="626" y="205"/>
                  <a:pt x="569" y="232"/>
                  <a:pt x="475" y="274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16069" name="Freeform 3"/>
          <p:cNvSpPr>
            <a:spLocks/>
          </p:cNvSpPr>
          <p:nvPr/>
        </p:nvSpPr>
        <p:spPr bwMode="auto">
          <a:xfrm>
            <a:off x="4751388" y="871538"/>
            <a:ext cx="1919287" cy="2227262"/>
          </a:xfrm>
          <a:custGeom>
            <a:avLst/>
            <a:gdLst>
              <a:gd name="T0" fmla="*/ 2147483647 w 1209"/>
              <a:gd name="T1" fmla="*/ 2147483647 h 1403"/>
              <a:gd name="T2" fmla="*/ 2147483647 w 1209"/>
              <a:gd name="T3" fmla="*/ 2147483647 h 1403"/>
              <a:gd name="T4" fmla="*/ 2147483647 w 1209"/>
              <a:gd name="T5" fmla="*/ 2147483647 h 1403"/>
              <a:gd name="T6" fmla="*/ 2147483647 w 1209"/>
              <a:gd name="T7" fmla="*/ 2147483647 h 1403"/>
              <a:gd name="T8" fmla="*/ 2147483647 w 1209"/>
              <a:gd name="T9" fmla="*/ 2147483647 h 1403"/>
              <a:gd name="T10" fmla="*/ 2147483647 w 1209"/>
              <a:gd name="T11" fmla="*/ 2147483647 h 1403"/>
              <a:gd name="T12" fmla="*/ 2147483647 w 1209"/>
              <a:gd name="T13" fmla="*/ 2147483647 h 1403"/>
              <a:gd name="T14" fmla="*/ 2147483647 w 1209"/>
              <a:gd name="T15" fmla="*/ 2147483647 h 1403"/>
              <a:gd name="T16" fmla="*/ 2147483647 w 1209"/>
              <a:gd name="T17" fmla="*/ 2147483647 h 1403"/>
              <a:gd name="T18" fmla="*/ 2147483647 w 1209"/>
              <a:gd name="T19" fmla="*/ 2147483647 h 1403"/>
              <a:gd name="T20" fmla="*/ 2147483647 w 1209"/>
              <a:gd name="T21" fmla="*/ 2147483647 h 1403"/>
              <a:gd name="T22" fmla="*/ 2147483647 w 1209"/>
              <a:gd name="T23" fmla="*/ 2147483647 h 140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09" h="1403">
                <a:moveTo>
                  <a:pt x="84" y="528"/>
                </a:moveTo>
                <a:cubicBezTo>
                  <a:pt x="51" y="600"/>
                  <a:pt x="28" y="643"/>
                  <a:pt x="16" y="705"/>
                </a:cubicBezTo>
                <a:cubicBezTo>
                  <a:pt x="4" y="767"/>
                  <a:pt x="0" y="845"/>
                  <a:pt x="9" y="901"/>
                </a:cubicBezTo>
                <a:cubicBezTo>
                  <a:pt x="18" y="957"/>
                  <a:pt x="44" y="983"/>
                  <a:pt x="70" y="1043"/>
                </a:cubicBezTo>
                <a:cubicBezTo>
                  <a:pt x="96" y="1103"/>
                  <a:pt x="130" y="1210"/>
                  <a:pt x="165" y="1260"/>
                </a:cubicBezTo>
                <a:cubicBezTo>
                  <a:pt x="200" y="1310"/>
                  <a:pt x="223" y="1324"/>
                  <a:pt x="280" y="1342"/>
                </a:cubicBezTo>
                <a:cubicBezTo>
                  <a:pt x="337" y="1360"/>
                  <a:pt x="393" y="1368"/>
                  <a:pt x="510" y="1369"/>
                </a:cubicBezTo>
                <a:cubicBezTo>
                  <a:pt x="627" y="1370"/>
                  <a:pt x="775" y="1403"/>
                  <a:pt x="985" y="1348"/>
                </a:cubicBezTo>
                <a:cubicBezTo>
                  <a:pt x="1195" y="1293"/>
                  <a:pt x="1209" y="54"/>
                  <a:pt x="985" y="27"/>
                </a:cubicBezTo>
                <a:cubicBezTo>
                  <a:pt x="761" y="0"/>
                  <a:pt x="606" y="115"/>
                  <a:pt x="477" y="156"/>
                </a:cubicBezTo>
                <a:cubicBezTo>
                  <a:pt x="348" y="197"/>
                  <a:pt x="280" y="207"/>
                  <a:pt x="212" y="271"/>
                </a:cubicBezTo>
                <a:cubicBezTo>
                  <a:pt x="144" y="335"/>
                  <a:pt x="117" y="456"/>
                  <a:pt x="84" y="528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93191" name="Rectangle 4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361363" cy="973138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A day in the life… HTTP request/reply </a:t>
            </a:r>
          </a:p>
        </p:txBody>
      </p:sp>
      <p:grpSp>
        <p:nvGrpSpPr>
          <p:cNvPr id="216071" name="Group 35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6304" name="Freeform 36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6305" name="Group 37"/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93427" name="Rectangle 38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28" name="Text Box 39"/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HTTP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TCP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3429" name="Line 40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30" name="Line 41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31" name="Line 42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432" name="Line 43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7628" name="Group 44"/>
          <p:cNvGrpSpPr>
            <a:grpSpLocks/>
          </p:cNvGrpSpPr>
          <p:nvPr/>
        </p:nvGrpSpPr>
        <p:grpSpPr bwMode="auto">
          <a:xfrm>
            <a:off x="442913" y="1054100"/>
            <a:ext cx="515937" cy="333375"/>
            <a:chOff x="328" y="678"/>
            <a:chExt cx="325" cy="210"/>
          </a:xfrm>
        </p:grpSpPr>
        <p:grpSp>
          <p:nvGrpSpPr>
            <p:cNvPr id="216300" name="Group 45"/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93423" name="Rectangle 46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424" name="Text Box 47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HTTP</a:t>
                </a:r>
              </a:p>
            </p:txBody>
          </p:sp>
        </p:grpSp>
        <p:sp>
          <p:nvSpPr>
            <p:cNvPr id="93422" name="AutoShape 48"/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707633" name="Rectangle 49"/>
          <p:cNvSpPr>
            <a:spLocks noChangeArrowheads="1"/>
          </p:cNvSpPr>
          <p:nvPr/>
        </p:nvSpPr>
        <p:spPr bwMode="auto">
          <a:xfrm>
            <a:off x="5183188" y="3105150"/>
            <a:ext cx="34417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HTTP request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sent into TCP socket</a:t>
            </a:r>
          </a:p>
        </p:txBody>
      </p:sp>
      <p:sp>
        <p:nvSpPr>
          <p:cNvPr id="707634" name="Rectangle 50"/>
          <p:cNvSpPr>
            <a:spLocks noChangeArrowheads="1"/>
          </p:cNvSpPr>
          <p:nvPr/>
        </p:nvSpPr>
        <p:spPr bwMode="auto">
          <a:xfrm>
            <a:off x="5176838" y="3797300"/>
            <a:ext cx="3787775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IP datagram containing HTTP request routed to www.google.com</a:t>
            </a:r>
          </a:p>
        </p:txBody>
      </p:sp>
      <p:sp>
        <p:nvSpPr>
          <p:cNvPr id="707635" name="Rectangle 51"/>
          <p:cNvSpPr>
            <a:spLocks noChangeArrowheads="1"/>
          </p:cNvSpPr>
          <p:nvPr/>
        </p:nvSpPr>
        <p:spPr bwMode="auto">
          <a:xfrm>
            <a:off x="5189538" y="5702300"/>
            <a:ext cx="38655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IP datagram containing HTTP reply routed back to client</a:t>
            </a:r>
          </a:p>
        </p:txBody>
      </p:sp>
      <p:grpSp>
        <p:nvGrpSpPr>
          <p:cNvPr id="216076" name="Group 166"/>
          <p:cNvGrpSpPr>
            <a:grpSpLocks/>
          </p:cNvGrpSpPr>
          <p:nvPr/>
        </p:nvGrpSpPr>
        <p:grpSpPr bwMode="auto">
          <a:xfrm>
            <a:off x="3795713" y="2409825"/>
            <a:ext cx="1576387" cy="1287463"/>
            <a:chOff x="3228" y="1776"/>
            <a:chExt cx="252" cy="96"/>
          </a:xfrm>
        </p:grpSpPr>
        <p:sp>
          <p:nvSpPr>
            <p:cNvPr id="216298" name="Line 16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99" name="Line 16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6077" name="Group 167"/>
          <p:cNvGrpSpPr>
            <a:grpSpLocks/>
          </p:cNvGrpSpPr>
          <p:nvPr/>
        </p:nvGrpSpPr>
        <p:grpSpPr bwMode="auto">
          <a:xfrm flipH="1">
            <a:off x="5600700" y="2424113"/>
            <a:ext cx="400050" cy="152400"/>
            <a:chOff x="3228" y="1776"/>
            <a:chExt cx="252" cy="96"/>
          </a:xfrm>
        </p:grpSpPr>
        <p:sp>
          <p:nvSpPr>
            <p:cNvPr id="216296" name="Line 16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97" name="Line 16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6078" name="Group 170"/>
          <p:cNvGrpSpPr>
            <a:grpSpLocks/>
          </p:cNvGrpSpPr>
          <p:nvPr/>
        </p:nvGrpSpPr>
        <p:grpSpPr bwMode="auto">
          <a:xfrm flipH="1" flipV="1">
            <a:off x="5753100" y="1900238"/>
            <a:ext cx="400050" cy="152400"/>
            <a:chOff x="3228" y="1776"/>
            <a:chExt cx="252" cy="96"/>
          </a:xfrm>
        </p:grpSpPr>
        <p:sp>
          <p:nvSpPr>
            <p:cNvPr id="216294" name="Line 17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95" name="Line 17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6079" name="Group 110"/>
          <p:cNvGrpSpPr>
            <a:grpSpLocks/>
          </p:cNvGrpSpPr>
          <p:nvPr/>
        </p:nvGrpSpPr>
        <p:grpSpPr bwMode="auto">
          <a:xfrm>
            <a:off x="3057525" y="5273675"/>
            <a:ext cx="757238" cy="379413"/>
            <a:chOff x="2466" y="2026"/>
            <a:chExt cx="477" cy="282"/>
          </a:xfrm>
        </p:grpSpPr>
        <p:sp>
          <p:nvSpPr>
            <p:cNvPr id="216280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6281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282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6283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6284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6291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292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293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6285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6288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289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290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6286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287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16080" name="Line 136"/>
          <p:cNvSpPr>
            <a:spLocks noChangeShapeType="1"/>
          </p:cNvSpPr>
          <p:nvPr/>
        </p:nvSpPr>
        <p:spPr bwMode="auto">
          <a:xfrm flipV="1">
            <a:off x="2543175" y="5443538"/>
            <a:ext cx="4905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6081" name="Text Box 137"/>
          <p:cNvSpPr txBox="1">
            <a:spLocks noChangeArrowheads="1"/>
          </p:cNvSpPr>
          <p:nvPr/>
        </p:nvSpPr>
        <p:spPr bwMode="auto">
          <a:xfrm>
            <a:off x="1003300" y="5835650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216082" name="Text Box 138"/>
          <p:cNvSpPr txBox="1">
            <a:spLocks noChangeArrowheads="1"/>
          </p:cNvSpPr>
          <p:nvPr/>
        </p:nvSpPr>
        <p:spPr bwMode="auto">
          <a:xfrm>
            <a:off x="971550" y="5541963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grpSp>
        <p:nvGrpSpPr>
          <p:cNvPr id="216083" name="Group 194"/>
          <p:cNvGrpSpPr>
            <a:grpSpLocks/>
          </p:cNvGrpSpPr>
          <p:nvPr/>
        </p:nvGrpSpPr>
        <p:grpSpPr bwMode="auto">
          <a:xfrm>
            <a:off x="2970213" y="5649913"/>
            <a:ext cx="295275" cy="114300"/>
            <a:chOff x="3228" y="1776"/>
            <a:chExt cx="252" cy="96"/>
          </a:xfrm>
        </p:grpSpPr>
        <p:sp>
          <p:nvSpPr>
            <p:cNvPr id="216278" name="Line 195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79" name="Line 196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6084" name="Group 200"/>
          <p:cNvGrpSpPr>
            <a:grpSpLocks/>
          </p:cNvGrpSpPr>
          <p:nvPr/>
        </p:nvGrpSpPr>
        <p:grpSpPr bwMode="auto">
          <a:xfrm flipH="1" flipV="1">
            <a:off x="3813175" y="5354638"/>
            <a:ext cx="295275" cy="114300"/>
            <a:chOff x="3228" y="1776"/>
            <a:chExt cx="252" cy="96"/>
          </a:xfrm>
        </p:grpSpPr>
        <p:sp>
          <p:nvSpPr>
            <p:cNvPr id="216276" name="Line 20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277" name="Line 20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3206" name="Line 112"/>
          <p:cNvSpPr>
            <a:spLocks noChangeShapeType="1"/>
          </p:cNvSpPr>
          <p:nvPr/>
        </p:nvSpPr>
        <p:spPr bwMode="auto">
          <a:xfrm flipH="1">
            <a:off x="3594100" y="2432050"/>
            <a:ext cx="1882775" cy="289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216086" name="Group 145"/>
          <p:cNvGrpSpPr>
            <a:grpSpLocks/>
          </p:cNvGrpSpPr>
          <p:nvPr/>
        </p:nvGrpSpPr>
        <p:grpSpPr bwMode="auto">
          <a:xfrm>
            <a:off x="1509713" y="3965575"/>
            <a:ext cx="976312" cy="1460500"/>
            <a:chOff x="4000" y="1895"/>
            <a:chExt cx="615" cy="920"/>
          </a:xfrm>
        </p:grpSpPr>
        <p:sp>
          <p:nvSpPr>
            <p:cNvPr id="216268" name="Freeform 146"/>
            <p:cNvSpPr>
              <a:spLocks/>
            </p:cNvSpPr>
            <p:nvPr/>
          </p:nvSpPr>
          <p:spPr bwMode="auto">
            <a:xfrm>
              <a:off x="4011" y="1912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6269" name="Group 147"/>
            <p:cNvGrpSpPr>
              <a:grpSpLocks/>
            </p:cNvGrpSpPr>
            <p:nvPr/>
          </p:nvGrpSpPr>
          <p:grpSpPr bwMode="auto">
            <a:xfrm>
              <a:off x="4000" y="1895"/>
              <a:ext cx="500" cy="828"/>
              <a:chOff x="569" y="2954"/>
              <a:chExt cx="500" cy="828"/>
            </a:xfrm>
          </p:grpSpPr>
          <p:sp>
            <p:nvSpPr>
              <p:cNvPr id="93391" name="Rectangle 148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92" name="Text Box 149"/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HTTP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TCP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3393" name="Line 150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394" name="Line 151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395" name="Line 152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3396" name="Line 153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707813" name="Rectangle 229"/>
          <p:cNvSpPr>
            <a:spLocks noChangeArrowheads="1"/>
          </p:cNvSpPr>
          <p:nvPr/>
        </p:nvSpPr>
        <p:spPr bwMode="auto">
          <a:xfrm>
            <a:off x="5183188" y="4735513"/>
            <a:ext cx="3787775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web server responds with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HTTP reply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(containing web page)</a:t>
            </a:r>
          </a:p>
        </p:txBody>
      </p:sp>
      <p:grpSp>
        <p:nvGrpSpPr>
          <p:cNvPr id="707941" name="Group 357"/>
          <p:cNvGrpSpPr>
            <a:grpSpLocks/>
          </p:cNvGrpSpPr>
          <p:nvPr/>
        </p:nvGrpSpPr>
        <p:grpSpPr bwMode="auto">
          <a:xfrm>
            <a:off x="88900" y="1363663"/>
            <a:ext cx="1081088" cy="1058862"/>
            <a:chOff x="56" y="859"/>
            <a:chExt cx="681" cy="667"/>
          </a:xfrm>
        </p:grpSpPr>
        <p:grpSp>
          <p:nvGrpSpPr>
            <p:cNvPr id="216237" name="Group 230"/>
            <p:cNvGrpSpPr>
              <a:grpSpLocks/>
            </p:cNvGrpSpPr>
            <p:nvPr/>
          </p:nvGrpSpPr>
          <p:grpSpPr bwMode="auto">
            <a:xfrm>
              <a:off x="290" y="874"/>
              <a:ext cx="379" cy="154"/>
              <a:chOff x="740" y="3209"/>
              <a:chExt cx="379" cy="154"/>
            </a:xfrm>
          </p:grpSpPr>
          <p:grpSp>
            <p:nvGrpSpPr>
              <p:cNvPr id="216263" name="Group 231"/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93387" name="Rectangle 232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88" name="Text Box 233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HTTP</a:t>
                  </a:r>
                </a:p>
              </p:txBody>
            </p:sp>
          </p:grpSp>
          <p:sp>
            <p:nvSpPr>
              <p:cNvPr id="93385" name="Rectangle 234"/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86" name="Rectangle 235"/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238" name="Group 236"/>
            <p:cNvGrpSpPr>
              <a:grpSpLocks/>
            </p:cNvGrpSpPr>
            <p:nvPr/>
          </p:nvGrpSpPr>
          <p:grpSpPr bwMode="auto">
            <a:xfrm>
              <a:off x="290" y="1022"/>
              <a:ext cx="379" cy="154"/>
              <a:chOff x="836" y="3305"/>
              <a:chExt cx="379" cy="154"/>
            </a:xfrm>
          </p:grpSpPr>
          <p:grpSp>
            <p:nvGrpSpPr>
              <p:cNvPr id="216257" name="Group 237"/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93382" name="Rectangle 238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83" name="Text Box 239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HTTP</a:t>
                  </a:r>
                </a:p>
              </p:txBody>
            </p:sp>
          </p:grpSp>
          <p:grpSp>
            <p:nvGrpSpPr>
              <p:cNvPr id="216258" name="Group 240"/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93380" name="Rectangle 241"/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81" name="Rectangle 242"/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16239" name="Group 243"/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93376" name="Rectangle 244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77" name="Rectangle 245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240" name="Group 246"/>
            <p:cNvGrpSpPr>
              <a:grpSpLocks/>
            </p:cNvGrpSpPr>
            <p:nvPr/>
          </p:nvGrpSpPr>
          <p:grpSpPr bwMode="auto">
            <a:xfrm>
              <a:off x="56" y="1189"/>
              <a:ext cx="681" cy="154"/>
              <a:chOff x="504" y="3523"/>
              <a:chExt cx="681" cy="154"/>
            </a:xfrm>
          </p:grpSpPr>
          <p:grpSp>
            <p:nvGrpSpPr>
              <p:cNvPr id="216242" name="Group 247"/>
              <p:cNvGrpSpPr>
                <a:grpSpLocks/>
              </p:cNvGrpSpPr>
              <p:nvPr/>
            </p:nvGrpSpPr>
            <p:grpSpPr bwMode="auto">
              <a:xfrm>
                <a:off x="623" y="3523"/>
                <a:ext cx="492" cy="154"/>
                <a:chOff x="723" y="3453"/>
                <a:chExt cx="492" cy="154"/>
              </a:xfrm>
            </p:grpSpPr>
            <p:grpSp>
              <p:nvGrpSpPr>
                <p:cNvPr id="216246" name="Group 248"/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216249" name="Group 249"/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93374" name="Rectangle 250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  <p:sp>
                  <p:nvSpPr>
                    <p:cNvPr id="93375" name="Text Box 251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i="0" dirty="0">
                          <a:solidFill>
                            <a:srgbClr val="FFFFFF"/>
                          </a:solidFill>
                          <a:latin typeface="Arial" charset="0"/>
                          <a:cs typeface="+mn-cs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216250" name="Group 252"/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93372" name="Rectangle 253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  <p:sp>
                  <p:nvSpPr>
                    <p:cNvPr id="93373" name="Rectangle 254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accent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3368" name="Rectangle 255"/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69" name="Rectangle 256"/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364" name="Rectangle 257"/>
              <p:cNvSpPr>
                <a:spLocks noChangeArrowheads="1"/>
              </p:cNvSpPr>
              <p:nvPr/>
            </p:nvSpPr>
            <p:spPr bwMode="auto">
              <a:xfrm>
                <a:off x="517" y="3545"/>
                <a:ext cx="94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65" name="Rectangle 258"/>
              <p:cNvSpPr>
                <a:spLocks noChangeArrowheads="1"/>
              </p:cNvSpPr>
              <p:nvPr/>
            </p:nvSpPr>
            <p:spPr bwMode="auto">
              <a:xfrm>
                <a:off x="1115" y="3544"/>
                <a:ext cx="60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66" name="Rectangle 259"/>
              <p:cNvSpPr>
                <a:spLocks noChangeArrowheads="1"/>
              </p:cNvSpPr>
              <p:nvPr/>
            </p:nvSpPr>
            <p:spPr bwMode="auto">
              <a:xfrm>
                <a:off x="504" y="3529"/>
                <a:ext cx="681" cy="138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362" name="AutoShape 356"/>
            <p:cNvSpPr>
              <a:spLocks noChangeArrowheads="1"/>
            </p:cNvSpPr>
            <p:nvPr/>
          </p:nvSpPr>
          <p:spPr bwMode="auto">
            <a:xfrm>
              <a:off x="341" y="859"/>
              <a:ext cx="240" cy="667"/>
            </a:xfrm>
            <a:prstGeom prst="downArrow">
              <a:avLst>
                <a:gd name="adj1" fmla="val 49167"/>
                <a:gd name="adj2" fmla="val 675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7973" name="Group 389"/>
          <p:cNvGrpSpPr>
            <a:grpSpLocks/>
          </p:cNvGrpSpPr>
          <p:nvPr/>
        </p:nvGrpSpPr>
        <p:grpSpPr bwMode="auto">
          <a:xfrm>
            <a:off x="92075" y="1890713"/>
            <a:ext cx="1081088" cy="244475"/>
            <a:chOff x="0" y="2762"/>
            <a:chExt cx="681" cy="154"/>
          </a:xfrm>
        </p:grpSpPr>
        <p:sp>
          <p:nvSpPr>
            <p:cNvPr id="93345" name="Rectangle 388"/>
            <p:cNvSpPr>
              <a:spLocks noChangeArrowheads="1"/>
            </p:cNvSpPr>
            <p:nvPr/>
          </p:nvSpPr>
          <p:spPr bwMode="auto">
            <a:xfrm>
              <a:off x="0" y="2768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225" name="Group 376"/>
            <p:cNvGrpSpPr>
              <a:grpSpLocks/>
            </p:cNvGrpSpPr>
            <p:nvPr/>
          </p:nvGrpSpPr>
          <p:grpSpPr bwMode="auto">
            <a:xfrm>
              <a:off x="119" y="2762"/>
              <a:ext cx="492" cy="154"/>
              <a:chOff x="723" y="3453"/>
              <a:chExt cx="492" cy="154"/>
            </a:xfrm>
          </p:grpSpPr>
          <p:grpSp>
            <p:nvGrpSpPr>
              <p:cNvPr id="216228" name="Group 377"/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216231" name="Group 378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93356" name="Rectangle 379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57" name="Text Box 38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HTTP</a:t>
                    </a:r>
                  </a:p>
                </p:txBody>
              </p:sp>
            </p:grpSp>
            <p:grpSp>
              <p:nvGrpSpPr>
                <p:cNvPr id="216232" name="Group 381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3354" name="Rectangle 382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55" name="Rectangle 383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sp>
            <p:nvSpPr>
              <p:cNvPr id="93350" name="Rectangle 384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51" name="Rectangle 385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347" name="Rectangle 386"/>
            <p:cNvSpPr>
              <a:spLocks noChangeArrowheads="1"/>
            </p:cNvSpPr>
            <p:nvPr/>
          </p:nvSpPr>
          <p:spPr bwMode="auto">
            <a:xfrm>
              <a:off x="13" y="2784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348" name="Rectangle 387"/>
            <p:cNvSpPr>
              <a:spLocks noChangeArrowheads="1"/>
            </p:cNvSpPr>
            <p:nvPr/>
          </p:nvSpPr>
          <p:spPr bwMode="auto">
            <a:xfrm>
              <a:off x="611" y="2783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7975" name="Group 391"/>
          <p:cNvGrpSpPr>
            <a:grpSpLocks/>
          </p:cNvGrpSpPr>
          <p:nvPr/>
        </p:nvGrpSpPr>
        <p:grpSpPr bwMode="auto">
          <a:xfrm>
            <a:off x="411163" y="4051300"/>
            <a:ext cx="1081087" cy="949325"/>
            <a:chOff x="2231" y="3555"/>
            <a:chExt cx="681" cy="598"/>
          </a:xfrm>
        </p:grpSpPr>
        <p:grpSp>
          <p:nvGrpSpPr>
            <p:cNvPr id="216190" name="Group 392"/>
            <p:cNvGrpSpPr>
              <a:grpSpLocks/>
            </p:cNvGrpSpPr>
            <p:nvPr/>
          </p:nvGrpSpPr>
          <p:grpSpPr bwMode="auto">
            <a:xfrm>
              <a:off x="2231" y="3684"/>
              <a:ext cx="681" cy="469"/>
              <a:chOff x="152" y="970"/>
              <a:chExt cx="681" cy="469"/>
            </a:xfrm>
          </p:grpSpPr>
          <p:grpSp>
            <p:nvGrpSpPr>
              <p:cNvPr id="216194" name="Group 393"/>
              <p:cNvGrpSpPr>
                <a:grpSpLocks/>
              </p:cNvGrpSpPr>
              <p:nvPr/>
            </p:nvGrpSpPr>
            <p:grpSpPr bwMode="auto">
              <a:xfrm>
                <a:off x="386" y="970"/>
                <a:ext cx="379" cy="154"/>
                <a:chOff x="740" y="3209"/>
                <a:chExt cx="379" cy="154"/>
              </a:xfrm>
            </p:grpSpPr>
            <p:grpSp>
              <p:nvGrpSpPr>
                <p:cNvPr id="216219" name="Group 394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25" cy="154"/>
                  <a:chOff x="844" y="3337"/>
                  <a:chExt cx="325" cy="154"/>
                </a:xfrm>
              </p:grpSpPr>
              <p:sp>
                <p:nvSpPr>
                  <p:cNvPr id="93343" name="Rectangle 395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44" name="Text Box 39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HTTP</a:t>
                    </a:r>
                  </a:p>
                </p:txBody>
              </p:sp>
            </p:grpSp>
            <p:sp>
              <p:nvSpPr>
                <p:cNvPr id="93341" name="Rectangle 397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42" name="Rectangle 398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6195" name="Group 399"/>
              <p:cNvGrpSpPr>
                <a:grpSpLocks/>
              </p:cNvGrpSpPr>
              <p:nvPr/>
            </p:nvGrpSpPr>
            <p:grpSpPr bwMode="auto">
              <a:xfrm>
                <a:off x="386" y="1118"/>
                <a:ext cx="379" cy="154"/>
                <a:chOff x="836" y="3305"/>
                <a:chExt cx="379" cy="154"/>
              </a:xfrm>
            </p:grpSpPr>
            <p:grpSp>
              <p:nvGrpSpPr>
                <p:cNvPr id="216213" name="Group 400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93338" name="Rectangle 401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39" name="Text Box 40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HTTP</a:t>
                    </a:r>
                  </a:p>
                </p:txBody>
              </p:sp>
            </p:grpSp>
            <p:grpSp>
              <p:nvGrpSpPr>
                <p:cNvPr id="216214" name="Group 403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3336" name="Rectangle 404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37" name="Rectangle 405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6196" name="Group 406"/>
              <p:cNvGrpSpPr>
                <a:grpSpLocks/>
              </p:cNvGrpSpPr>
              <p:nvPr/>
            </p:nvGrpSpPr>
            <p:grpSpPr bwMode="auto">
              <a:xfrm>
                <a:off x="273" y="1138"/>
                <a:ext cx="480" cy="112"/>
                <a:chOff x="627" y="3377"/>
                <a:chExt cx="480" cy="112"/>
              </a:xfrm>
            </p:grpSpPr>
            <p:sp>
              <p:nvSpPr>
                <p:cNvPr id="93332" name="Rectangle 407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33" name="Rectangle 408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6197" name="Group 409"/>
              <p:cNvGrpSpPr>
                <a:grpSpLocks/>
              </p:cNvGrpSpPr>
              <p:nvPr/>
            </p:nvGrpSpPr>
            <p:grpSpPr bwMode="auto">
              <a:xfrm>
                <a:off x="152" y="1285"/>
                <a:ext cx="681" cy="154"/>
                <a:chOff x="504" y="3523"/>
                <a:chExt cx="681" cy="154"/>
              </a:xfrm>
            </p:grpSpPr>
            <p:grpSp>
              <p:nvGrpSpPr>
                <p:cNvPr id="216198" name="Group 410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92" cy="154"/>
                  <a:chOff x="723" y="3453"/>
                  <a:chExt cx="492" cy="154"/>
                </a:xfrm>
              </p:grpSpPr>
              <p:grpSp>
                <p:nvGrpSpPr>
                  <p:cNvPr id="216202" name="Group 411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79" cy="154"/>
                    <a:chOff x="836" y="3305"/>
                    <a:chExt cx="379" cy="154"/>
                  </a:xfrm>
                </p:grpSpPr>
                <p:grpSp>
                  <p:nvGrpSpPr>
                    <p:cNvPr id="216205" name="Group 41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25" cy="154"/>
                      <a:chOff x="844" y="3337"/>
                      <a:chExt cx="325" cy="154"/>
                    </a:xfrm>
                  </p:grpSpPr>
                  <p:sp>
                    <p:nvSpPr>
                      <p:cNvPr id="93330" name="Rectangle 41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93331" name="Text Box 41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2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HTTP</a:t>
                        </a:r>
                      </a:p>
                    </p:txBody>
                  </p:sp>
                </p:grpSp>
                <p:grpSp>
                  <p:nvGrpSpPr>
                    <p:cNvPr id="216206" name="Group 415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3328" name="Rectangle 416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93329" name="Rectangle 417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93324" name="Rectangle 418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325" name="Rectangle 419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93320" name="Rectangle 420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21" name="Rectangle 421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22" name="Rectangle 422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16191" name="Group 423"/>
            <p:cNvGrpSpPr>
              <a:grpSpLocks/>
            </p:cNvGrpSpPr>
            <p:nvPr/>
          </p:nvGrpSpPr>
          <p:grpSpPr bwMode="auto">
            <a:xfrm>
              <a:off x="2517" y="3555"/>
              <a:ext cx="325" cy="154"/>
              <a:chOff x="844" y="3337"/>
              <a:chExt cx="325" cy="154"/>
            </a:xfrm>
          </p:grpSpPr>
          <p:sp>
            <p:nvSpPr>
              <p:cNvPr id="93313" name="Rectangle 424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14" name="Text Box 425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HTTP</a:t>
                </a:r>
              </a:p>
            </p:txBody>
          </p:sp>
        </p:grpSp>
      </p:grpSp>
      <p:grpSp>
        <p:nvGrpSpPr>
          <p:cNvPr id="708061" name="Group 477"/>
          <p:cNvGrpSpPr>
            <a:grpSpLocks/>
          </p:cNvGrpSpPr>
          <p:nvPr/>
        </p:nvGrpSpPr>
        <p:grpSpPr bwMode="auto">
          <a:xfrm>
            <a:off x="76200" y="1119188"/>
            <a:ext cx="1081088" cy="1016000"/>
            <a:chOff x="2256" y="3531"/>
            <a:chExt cx="681" cy="640"/>
          </a:xfrm>
        </p:grpSpPr>
        <p:grpSp>
          <p:nvGrpSpPr>
            <p:cNvPr id="216157" name="Group 321"/>
            <p:cNvGrpSpPr>
              <a:grpSpLocks/>
            </p:cNvGrpSpPr>
            <p:nvPr/>
          </p:nvGrpSpPr>
          <p:grpSpPr bwMode="auto">
            <a:xfrm>
              <a:off x="2482" y="3684"/>
              <a:ext cx="379" cy="154"/>
              <a:chOff x="740" y="3209"/>
              <a:chExt cx="379" cy="154"/>
            </a:xfrm>
          </p:grpSpPr>
          <p:grpSp>
            <p:nvGrpSpPr>
              <p:cNvPr id="216185" name="Group 322"/>
              <p:cNvGrpSpPr>
                <a:grpSpLocks/>
              </p:cNvGrpSpPr>
              <p:nvPr/>
            </p:nvGrpSpPr>
            <p:grpSpPr bwMode="auto">
              <a:xfrm>
                <a:off x="794" y="3209"/>
                <a:ext cx="325" cy="154"/>
                <a:chOff x="844" y="3337"/>
                <a:chExt cx="325" cy="154"/>
              </a:xfrm>
            </p:grpSpPr>
            <p:sp>
              <p:nvSpPr>
                <p:cNvPr id="93309" name="Rectangle 323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10" name="Text Box 324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HTTP</a:t>
                  </a:r>
                </a:p>
              </p:txBody>
            </p:sp>
          </p:grpSp>
          <p:sp>
            <p:nvSpPr>
              <p:cNvPr id="93307" name="Rectangle 325"/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308" name="Rectangle 326"/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158" name="Group 327"/>
            <p:cNvGrpSpPr>
              <a:grpSpLocks/>
            </p:cNvGrpSpPr>
            <p:nvPr/>
          </p:nvGrpSpPr>
          <p:grpSpPr bwMode="auto">
            <a:xfrm>
              <a:off x="2482" y="3844"/>
              <a:ext cx="379" cy="154"/>
              <a:chOff x="836" y="3305"/>
              <a:chExt cx="379" cy="154"/>
            </a:xfrm>
          </p:grpSpPr>
          <p:grpSp>
            <p:nvGrpSpPr>
              <p:cNvPr id="216179" name="Group 328"/>
              <p:cNvGrpSpPr>
                <a:grpSpLocks/>
              </p:cNvGrpSpPr>
              <p:nvPr/>
            </p:nvGrpSpPr>
            <p:grpSpPr bwMode="auto">
              <a:xfrm>
                <a:off x="890" y="3305"/>
                <a:ext cx="325" cy="154"/>
                <a:chOff x="844" y="3337"/>
                <a:chExt cx="325" cy="154"/>
              </a:xfrm>
            </p:grpSpPr>
            <p:sp>
              <p:nvSpPr>
                <p:cNvPr id="93304" name="Rectangle 329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05" name="Text Box 330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32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HTTP</a:t>
                  </a:r>
                </a:p>
              </p:txBody>
            </p:sp>
          </p:grpSp>
          <p:grpSp>
            <p:nvGrpSpPr>
              <p:cNvPr id="216180" name="Group 331"/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93302" name="Rectangle 332"/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303" name="Rectangle 333"/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16159" name="Group 334"/>
            <p:cNvGrpSpPr>
              <a:grpSpLocks/>
            </p:cNvGrpSpPr>
            <p:nvPr/>
          </p:nvGrpSpPr>
          <p:grpSpPr bwMode="auto">
            <a:xfrm>
              <a:off x="2369" y="3858"/>
              <a:ext cx="480" cy="112"/>
              <a:chOff x="627" y="3377"/>
              <a:chExt cx="480" cy="112"/>
            </a:xfrm>
          </p:grpSpPr>
          <p:sp>
            <p:nvSpPr>
              <p:cNvPr id="93298" name="Rectangle 335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99" name="Rectangle 336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6160" name="Group 360"/>
            <p:cNvGrpSpPr>
              <a:grpSpLocks/>
            </p:cNvGrpSpPr>
            <p:nvPr/>
          </p:nvGrpSpPr>
          <p:grpSpPr bwMode="auto">
            <a:xfrm>
              <a:off x="2534" y="3531"/>
              <a:ext cx="325" cy="154"/>
              <a:chOff x="844" y="3337"/>
              <a:chExt cx="325" cy="154"/>
            </a:xfrm>
          </p:grpSpPr>
          <p:sp>
            <p:nvSpPr>
              <p:cNvPr id="93296" name="Rectangle 361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97" name="Text Box 362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HTTP</a:t>
                </a:r>
              </a:p>
            </p:txBody>
          </p:sp>
        </p:grpSp>
        <p:grpSp>
          <p:nvGrpSpPr>
            <p:cNvPr id="216161" name="Group 461"/>
            <p:cNvGrpSpPr>
              <a:grpSpLocks/>
            </p:cNvGrpSpPr>
            <p:nvPr/>
          </p:nvGrpSpPr>
          <p:grpSpPr bwMode="auto">
            <a:xfrm>
              <a:off x="2256" y="4017"/>
              <a:ext cx="681" cy="154"/>
              <a:chOff x="-341" y="3180"/>
              <a:chExt cx="681" cy="154"/>
            </a:xfrm>
          </p:grpSpPr>
          <p:sp>
            <p:nvSpPr>
              <p:cNvPr id="93283" name="Rectangle 457"/>
              <p:cNvSpPr>
                <a:spLocks noChangeArrowheads="1"/>
              </p:cNvSpPr>
              <p:nvPr/>
            </p:nvSpPr>
            <p:spPr bwMode="auto">
              <a:xfrm>
                <a:off x="-341" y="3186"/>
                <a:ext cx="681" cy="1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6163" name="Group 445"/>
              <p:cNvGrpSpPr>
                <a:grpSpLocks/>
              </p:cNvGrpSpPr>
              <p:nvPr/>
            </p:nvGrpSpPr>
            <p:grpSpPr bwMode="auto">
              <a:xfrm>
                <a:off x="-222" y="3180"/>
                <a:ext cx="492" cy="154"/>
                <a:chOff x="723" y="3453"/>
                <a:chExt cx="492" cy="154"/>
              </a:xfrm>
            </p:grpSpPr>
            <p:grpSp>
              <p:nvGrpSpPr>
                <p:cNvPr id="216166" name="Group 446"/>
                <p:cNvGrpSpPr>
                  <a:grpSpLocks/>
                </p:cNvGrpSpPr>
                <p:nvPr/>
              </p:nvGrpSpPr>
              <p:grpSpPr bwMode="auto">
                <a:xfrm>
                  <a:off x="836" y="3453"/>
                  <a:ext cx="379" cy="154"/>
                  <a:chOff x="836" y="3305"/>
                  <a:chExt cx="379" cy="154"/>
                </a:xfrm>
              </p:grpSpPr>
              <p:grpSp>
                <p:nvGrpSpPr>
                  <p:cNvPr id="216169" name="Group 447"/>
                  <p:cNvGrpSpPr>
                    <a:grpSpLocks/>
                  </p:cNvGrpSpPr>
                  <p:nvPr/>
                </p:nvGrpSpPr>
                <p:grpSpPr bwMode="auto">
                  <a:xfrm>
                    <a:off x="890" y="3305"/>
                    <a:ext cx="325" cy="154"/>
                    <a:chOff x="844" y="3337"/>
                    <a:chExt cx="325" cy="154"/>
                  </a:xfrm>
                </p:grpSpPr>
                <p:sp>
                  <p:nvSpPr>
                    <p:cNvPr id="93294" name="Rectangle 44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89" y="3370"/>
                      <a:ext cx="245" cy="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  <p:sp>
                  <p:nvSpPr>
                    <p:cNvPr id="93295" name="Text Box 449"/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844" y="3337"/>
                      <a:ext cx="325" cy="154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=""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>
                      <a:lvl1pPr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1pPr>
                      <a:lvl2pPr marL="742950" indent="-28575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2pPr>
                      <a:lvl3pPr marL="11430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3pPr>
                      <a:lvl4pPr marL="16002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4pPr>
                      <a:lvl5pPr marL="2057400" indent="-228600"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i="1">
                          <a:solidFill>
                            <a:schemeClr val="tx1"/>
                          </a:solidFill>
                          <a:latin typeface="Comic Sans MS" charset="0"/>
                          <a:ea typeface="ＭＳ Ｐゴシック" charset="0"/>
                        </a:defRPr>
                      </a:lvl9pPr>
                    </a:lstStyle>
                    <a:p>
                      <a:pPr>
                        <a:defRPr/>
                      </a:pPr>
                      <a:r>
                        <a:rPr lang="en-US" sz="1000" i="0" dirty="0">
                          <a:solidFill>
                            <a:srgbClr val="FFFFFF"/>
                          </a:solidFill>
                          <a:latin typeface="Arial" charset="0"/>
                          <a:cs typeface="+mn-cs"/>
                        </a:rPr>
                        <a:t>HTTP</a:t>
                      </a:r>
                    </a:p>
                  </p:txBody>
                </p:sp>
              </p:grpSp>
              <p:grpSp>
                <p:nvGrpSpPr>
                  <p:cNvPr id="216170" name="Group 450"/>
                  <p:cNvGrpSpPr>
                    <a:grpSpLocks/>
                  </p:cNvGrpSpPr>
                  <p:nvPr/>
                </p:nvGrpSpPr>
                <p:grpSpPr bwMode="auto">
                  <a:xfrm>
                    <a:off x="836" y="3334"/>
                    <a:ext cx="354" cy="94"/>
                    <a:chOff x="836" y="3334"/>
                    <a:chExt cx="354" cy="94"/>
                  </a:xfrm>
                </p:grpSpPr>
                <p:sp>
                  <p:nvSpPr>
                    <p:cNvPr id="93292" name="Rectangle 45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46" y="3340"/>
                      <a:ext cx="88" cy="82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ln w="9525">
                      <a:solidFill>
                        <a:schemeClr val="bg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  <p:sp>
                  <p:nvSpPr>
                    <p:cNvPr id="93293" name="Rectangle 452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836" y="3334"/>
                      <a:ext cx="354" cy="94"/>
                    </a:xfrm>
                    <a:prstGeom prst="rect">
                      <a:avLst/>
                    </a:prstGeom>
                    <a:noFill/>
                    <a:ln w="9525">
                      <a:solidFill>
                        <a:schemeClr val="accent1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srgbClr val="000000"/>
                        </a:solidFill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93288" name="Rectangle 453"/>
                <p:cNvSpPr>
                  <a:spLocks noChangeArrowheads="1"/>
                </p:cNvSpPr>
                <p:nvPr/>
              </p:nvSpPr>
              <p:spPr bwMode="auto">
                <a:xfrm>
                  <a:off x="732" y="3484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3289" name="Rectangle 454"/>
                <p:cNvSpPr>
                  <a:spLocks noChangeArrowheads="1"/>
                </p:cNvSpPr>
                <p:nvPr/>
              </p:nvSpPr>
              <p:spPr bwMode="auto">
                <a:xfrm>
                  <a:off x="723" y="3473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3285" name="Rectangle 455"/>
              <p:cNvSpPr>
                <a:spLocks noChangeArrowheads="1"/>
              </p:cNvSpPr>
              <p:nvPr/>
            </p:nvSpPr>
            <p:spPr bwMode="auto">
              <a:xfrm>
                <a:off x="-328" y="3202"/>
                <a:ext cx="94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86" name="Rectangle 456"/>
              <p:cNvSpPr>
                <a:spLocks noChangeArrowheads="1"/>
              </p:cNvSpPr>
              <p:nvPr/>
            </p:nvSpPr>
            <p:spPr bwMode="auto">
              <a:xfrm>
                <a:off x="270" y="3201"/>
                <a:ext cx="60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</p:grpSp>
      <p:grpSp>
        <p:nvGrpSpPr>
          <p:cNvPr id="708046" name="Group 462"/>
          <p:cNvGrpSpPr>
            <a:grpSpLocks/>
          </p:cNvGrpSpPr>
          <p:nvPr/>
        </p:nvGrpSpPr>
        <p:grpSpPr bwMode="auto">
          <a:xfrm>
            <a:off x="414338" y="4756150"/>
            <a:ext cx="1081087" cy="244475"/>
            <a:chOff x="-341" y="3180"/>
            <a:chExt cx="681" cy="154"/>
          </a:xfrm>
        </p:grpSpPr>
        <p:sp>
          <p:nvSpPr>
            <p:cNvPr id="93265" name="Rectangle 463"/>
            <p:cNvSpPr>
              <a:spLocks noChangeArrowheads="1"/>
            </p:cNvSpPr>
            <p:nvPr/>
          </p:nvSpPr>
          <p:spPr bwMode="auto">
            <a:xfrm>
              <a:off x="-341" y="3186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145" name="Group 464"/>
            <p:cNvGrpSpPr>
              <a:grpSpLocks/>
            </p:cNvGrpSpPr>
            <p:nvPr/>
          </p:nvGrpSpPr>
          <p:grpSpPr bwMode="auto">
            <a:xfrm>
              <a:off x="-222" y="3180"/>
              <a:ext cx="492" cy="154"/>
              <a:chOff x="723" y="3453"/>
              <a:chExt cx="492" cy="154"/>
            </a:xfrm>
          </p:grpSpPr>
          <p:grpSp>
            <p:nvGrpSpPr>
              <p:cNvPr id="216148" name="Group 465"/>
              <p:cNvGrpSpPr>
                <a:grpSpLocks/>
              </p:cNvGrpSpPr>
              <p:nvPr/>
            </p:nvGrpSpPr>
            <p:grpSpPr bwMode="auto">
              <a:xfrm>
                <a:off x="836" y="3453"/>
                <a:ext cx="379" cy="154"/>
                <a:chOff x="836" y="3305"/>
                <a:chExt cx="379" cy="154"/>
              </a:xfrm>
            </p:grpSpPr>
            <p:grpSp>
              <p:nvGrpSpPr>
                <p:cNvPr id="216151" name="Group 466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25" cy="154"/>
                  <a:chOff x="844" y="3337"/>
                  <a:chExt cx="325" cy="154"/>
                </a:xfrm>
              </p:grpSpPr>
              <p:sp>
                <p:nvSpPr>
                  <p:cNvPr id="93276" name="Rectangle 467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277" name="Text Box 4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2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HTTP</a:t>
                    </a:r>
                  </a:p>
                </p:txBody>
              </p:sp>
            </p:grpSp>
            <p:grpSp>
              <p:nvGrpSpPr>
                <p:cNvPr id="216152" name="Group 469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3274" name="Rectangle 470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93275" name="Rectangle 471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sp>
            <p:nvSpPr>
              <p:cNvPr id="93270" name="Rectangle 472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71" name="Rectangle 473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267" name="Rectangle 474"/>
            <p:cNvSpPr>
              <a:spLocks noChangeArrowheads="1"/>
            </p:cNvSpPr>
            <p:nvPr/>
          </p:nvSpPr>
          <p:spPr bwMode="auto">
            <a:xfrm>
              <a:off x="-328" y="3202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68" name="Rectangle 475"/>
            <p:cNvSpPr>
              <a:spLocks noChangeArrowheads="1"/>
            </p:cNvSpPr>
            <p:nvPr/>
          </p:nvSpPr>
          <p:spPr bwMode="auto">
            <a:xfrm>
              <a:off x="270" y="3201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708062" name="Picture 478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6613" y="855663"/>
            <a:ext cx="1243012" cy="7683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8064" name="Rectangle 480"/>
          <p:cNvSpPr>
            <a:spLocks noChangeArrowheads="1"/>
          </p:cNvSpPr>
          <p:nvPr/>
        </p:nvSpPr>
        <p:spPr bwMode="auto">
          <a:xfrm>
            <a:off x="3436947" y="959649"/>
            <a:ext cx="38655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8125" indent="-23812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web page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finally (!!!)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displayed</a:t>
            </a:r>
          </a:p>
        </p:txBody>
      </p:sp>
      <p:grpSp>
        <p:nvGrpSpPr>
          <p:cNvPr id="216095" name="Group 248"/>
          <p:cNvGrpSpPr>
            <a:grpSpLocks/>
          </p:cNvGrpSpPr>
          <p:nvPr/>
        </p:nvGrpSpPr>
        <p:grpSpPr bwMode="auto">
          <a:xfrm>
            <a:off x="2470150" y="4932363"/>
            <a:ext cx="333375" cy="581025"/>
            <a:chOff x="4140" y="429"/>
            <a:chExt cx="1425" cy="2396"/>
          </a:xfrm>
        </p:grpSpPr>
        <p:sp>
          <p:nvSpPr>
            <p:cNvPr id="216112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34" name="Rectangle 149"/>
            <p:cNvSpPr>
              <a:spLocks noChangeArrowheads="1"/>
            </p:cNvSpPr>
            <p:nvPr/>
          </p:nvSpPr>
          <p:spPr bwMode="auto">
            <a:xfrm>
              <a:off x="4208" y="429"/>
              <a:ext cx="1045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6114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115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37" name="Rectangle 152"/>
            <p:cNvSpPr>
              <a:spLocks noChangeArrowheads="1"/>
            </p:cNvSpPr>
            <p:nvPr/>
          </p:nvSpPr>
          <p:spPr bwMode="auto">
            <a:xfrm>
              <a:off x="4215" y="691"/>
              <a:ext cx="590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117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3263" name="AutoShape 154"/>
              <p:cNvSpPr>
                <a:spLocks noChangeArrowheads="1"/>
              </p:cNvSpPr>
              <p:nvPr/>
            </p:nvSpPr>
            <p:spPr bwMode="auto">
              <a:xfrm>
                <a:off x="616" y="2571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64" name="AutoShape 155"/>
              <p:cNvSpPr>
                <a:spLocks noChangeArrowheads="1"/>
              </p:cNvSpPr>
              <p:nvPr/>
            </p:nvSpPr>
            <p:spPr bwMode="auto">
              <a:xfrm>
                <a:off x="633" y="2590"/>
                <a:ext cx="686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239" name="Rectangle 156"/>
            <p:cNvSpPr>
              <a:spLocks noChangeArrowheads="1"/>
            </p:cNvSpPr>
            <p:nvPr/>
          </p:nvSpPr>
          <p:spPr bwMode="auto">
            <a:xfrm>
              <a:off x="4221" y="1018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119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3261" name="AutoShape 158"/>
              <p:cNvSpPr>
                <a:spLocks noChangeArrowheads="1"/>
              </p:cNvSpPr>
              <p:nvPr/>
            </p:nvSpPr>
            <p:spPr bwMode="auto">
              <a:xfrm>
                <a:off x="610" y="2566"/>
                <a:ext cx="728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62" name="AutoShape 159"/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241" name="Rectangle 160"/>
            <p:cNvSpPr>
              <a:spLocks noChangeArrowheads="1"/>
            </p:cNvSpPr>
            <p:nvPr/>
          </p:nvSpPr>
          <p:spPr bwMode="auto">
            <a:xfrm>
              <a:off x="4215" y="1359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42" name="Rectangle 161"/>
            <p:cNvSpPr>
              <a:spLocks noChangeArrowheads="1"/>
            </p:cNvSpPr>
            <p:nvPr/>
          </p:nvSpPr>
          <p:spPr bwMode="auto">
            <a:xfrm>
              <a:off x="4228" y="1653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6122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3259" name="AutoShape 16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1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60" name="AutoShape 164"/>
              <p:cNvSpPr>
                <a:spLocks noChangeArrowheads="1"/>
              </p:cNvSpPr>
              <p:nvPr/>
            </p:nvSpPr>
            <p:spPr bwMode="auto">
              <a:xfrm>
                <a:off x="634" y="2586"/>
                <a:ext cx="685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216123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6124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3257" name="AutoShape 1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3258" name="AutoShape 168"/>
              <p:cNvSpPr>
                <a:spLocks noChangeArrowheads="1"/>
              </p:cNvSpPr>
              <p:nvPr/>
            </p:nvSpPr>
            <p:spPr bwMode="auto">
              <a:xfrm>
                <a:off x="629" y="2580"/>
                <a:ext cx="693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3246" name="Rectangle 169"/>
            <p:cNvSpPr>
              <a:spLocks noChangeArrowheads="1"/>
            </p:cNvSpPr>
            <p:nvPr/>
          </p:nvSpPr>
          <p:spPr bwMode="auto">
            <a:xfrm>
              <a:off x="5253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6126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6127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49" name="Oval 172"/>
            <p:cNvSpPr>
              <a:spLocks noChangeArrowheads="1"/>
            </p:cNvSpPr>
            <p:nvPr/>
          </p:nvSpPr>
          <p:spPr bwMode="auto">
            <a:xfrm>
              <a:off x="5518" y="2609"/>
              <a:ext cx="47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6129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3251" name="AutoShape 174"/>
            <p:cNvSpPr>
              <a:spLocks noChangeArrowheads="1"/>
            </p:cNvSpPr>
            <p:nvPr/>
          </p:nvSpPr>
          <p:spPr bwMode="auto">
            <a:xfrm>
              <a:off x="4140" y="2681"/>
              <a:ext cx="1201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52" name="AutoShape 175"/>
            <p:cNvSpPr>
              <a:spLocks noChangeArrowheads="1"/>
            </p:cNvSpPr>
            <p:nvPr/>
          </p:nvSpPr>
          <p:spPr bwMode="auto">
            <a:xfrm>
              <a:off x="4208" y="2714"/>
              <a:ext cx="1065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53" name="Oval 176"/>
            <p:cNvSpPr>
              <a:spLocks noChangeArrowheads="1"/>
            </p:cNvSpPr>
            <p:nvPr/>
          </p:nvSpPr>
          <p:spPr bwMode="auto">
            <a:xfrm>
              <a:off x="4310" y="2380"/>
              <a:ext cx="156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54" name="Oval 177"/>
            <p:cNvSpPr>
              <a:spLocks noChangeArrowheads="1"/>
            </p:cNvSpPr>
            <p:nvPr/>
          </p:nvSpPr>
          <p:spPr bwMode="auto">
            <a:xfrm>
              <a:off x="4486" y="2386"/>
              <a:ext cx="163" cy="1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93255" name="Oval 178"/>
            <p:cNvSpPr>
              <a:spLocks noChangeArrowheads="1"/>
            </p:cNvSpPr>
            <p:nvPr/>
          </p:nvSpPr>
          <p:spPr bwMode="auto">
            <a:xfrm>
              <a:off x="4663" y="2380"/>
              <a:ext cx="156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3256" name="Rectangle 179"/>
            <p:cNvSpPr>
              <a:spLocks noChangeArrowheads="1"/>
            </p:cNvSpPr>
            <p:nvPr/>
          </p:nvSpPr>
          <p:spPr bwMode="auto">
            <a:xfrm>
              <a:off x="5063" y="1836"/>
              <a:ext cx="81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216096" name="Group 110"/>
          <p:cNvGrpSpPr>
            <a:grpSpLocks/>
          </p:cNvGrpSpPr>
          <p:nvPr/>
        </p:nvGrpSpPr>
        <p:grpSpPr bwMode="auto">
          <a:xfrm>
            <a:off x="5213350" y="2041525"/>
            <a:ext cx="757238" cy="379413"/>
            <a:chOff x="2466" y="2026"/>
            <a:chExt cx="477" cy="282"/>
          </a:xfrm>
        </p:grpSpPr>
        <p:sp>
          <p:nvSpPr>
            <p:cNvPr id="216098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6099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100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6101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6102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6109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110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111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6103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6106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107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6108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6104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6105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216097" name="Picture 15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6715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</a:t>
            </a:fld>
            <a:endParaRPr lang="en-US" sz="1200" dirty="0">
              <a:latin typeface="Tahoma" charset="0"/>
            </a:endParaRPr>
          </a:p>
        </p:txBody>
      </p:sp>
      <p:sp>
        <p:nvSpPr>
          <p:cNvPr id="3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22289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0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7079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7076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6.03747E-6 L -1.66667E-6 0.07357 L 0.36771 0.07056 L 0.26545 0.23434 L 0.35625 0.23133 L 0.54826 0.0199 L 0.30347 0.51932 L 0.03437 0.51932 L 0.03437 0.41962 " pathEditMode="relative" ptsTypes="AAAAAAAAA">
                                      <p:cBhvr>
                                        <p:cTn id="24" dur="2000" fill="hold"/>
                                        <p:tgtEl>
                                          <p:spTgt spid="7079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7079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07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07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08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7079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7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5.8501E-6 L 0.00573 0.09969 L 0.28159 0.09646 L 0.52534 -0.418 L 0.31614 -0.18367 L 0.22986 -0.18668 L 0.32309 -0.36295 L -0.03438 -0.36295 L -0.03334 -0.42101 " pathEditMode="relative" ptsTypes="AAAAAAAAA">
                                      <p:cBhvr>
                                        <p:cTn id="54" dur="2000" fill="hold"/>
                                        <p:tgtEl>
                                          <p:spTgt spid="7080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7080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8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08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1000"/>
                                        <p:tgtEl>
                                          <p:spTgt spid="708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73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08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7633" grpId="0"/>
      <p:bldP spid="707634" grpId="0"/>
      <p:bldP spid="707635" grpId="0"/>
      <p:bldP spid="707813" grpId="0"/>
      <p:bldP spid="708064" grpId="0"/>
      <p:bldP spid="708064" grpId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15" name="Group 6"/>
          <p:cNvGrpSpPr>
            <a:grpSpLocks/>
          </p:cNvGrpSpPr>
          <p:nvPr/>
        </p:nvGrpSpPr>
        <p:grpSpPr bwMode="auto">
          <a:xfrm>
            <a:off x="5795963" y="3236913"/>
            <a:ext cx="766762" cy="433387"/>
            <a:chOff x="3600" y="219"/>
            <a:chExt cx="360" cy="175"/>
          </a:xfrm>
        </p:grpSpPr>
        <p:sp>
          <p:nvSpPr>
            <p:cNvPr id="81062" name="Oval 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1063" name="Line 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64" name="Line 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65" name="Rectangle 1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1066" name="Oval 1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682" name="Group 1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072" name="Line 1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73" name="Line 1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74" name="Line 1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683" name="Group 1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069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70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71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2516" name="Group 20"/>
          <p:cNvGrpSpPr>
            <a:grpSpLocks/>
          </p:cNvGrpSpPr>
          <p:nvPr/>
        </p:nvGrpSpPr>
        <p:grpSpPr bwMode="auto">
          <a:xfrm>
            <a:off x="3970338" y="3232150"/>
            <a:ext cx="766762" cy="433388"/>
            <a:chOff x="3600" y="219"/>
            <a:chExt cx="360" cy="175"/>
          </a:xfrm>
        </p:grpSpPr>
        <p:sp>
          <p:nvSpPr>
            <p:cNvPr id="81049" name="Oval 2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1050" name="Line 2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51" name="Line 2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52" name="Rectangle 2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1053" name="Oval 2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669" name="Group 2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059" name="Line 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60" name="Line 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61" name="Line 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670" name="Group 3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056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57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58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2517" name="Group 34"/>
          <p:cNvGrpSpPr>
            <a:grpSpLocks/>
          </p:cNvGrpSpPr>
          <p:nvPr/>
        </p:nvGrpSpPr>
        <p:grpSpPr bwMode="auto">
          <a:xfrm>
            <a:off x="4324350" y="2214563"/>
            <a:ext cx="766763" cy="433387"/>
            <a:chOff x="3600" y="219"/>
            <a:chExt cx="360" cy="175"/>
          </a:xfrm>
        </p:grpSpPr>
        <p:sp>
          <p:nvSpPr>
            <p:cNvPr id="81036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1037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38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39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1040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656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046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47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48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657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043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44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45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2518" name="Group 48"/>
          <p:cNvGrpSpPr>
            <a:grpSpLocks/>
          </p:cNvGrpSpPr>
          <p:nvPr/>
        </p:nvGrpSpPr>
        <p:grpSpPr bwMode="auto">
          <a:xfrm>
            <a:off x="2897188" y="2209800"/>
            <a:ext cx="766762" cy="433388"/>
            <a:chOff x="3600" y="219"/>
            <a:chExt cx="360" cy="175"/>
          </a:xfrm>
        </p:grpSpPr>
        <p:sp>
          <p:nvSpPr>
            <p:cNvPr id="81023" name="Oval 4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1024" name="Line 5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25" name="Line 5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26" name="Rectangle 5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1027" name="Oval 5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643" name="Group 5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033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34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35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644" name="Group 5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030" name="Line 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31" name="Line 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32" name="Line 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2519" name="Group 62"/>
          <p:cNvGrpSpPr>
            <a:grpSpLocks/>
          </p:cNvGrpSpPr>
          <p:nvPr/>
        </p:nvGrpSpPr>
        <p:grpSpPr bwMode="auto">
          <a:xfrm>
            <a:off x="1377950" y="1503363"/>
            <a:ext cx="766763" cy="433387"/>
            <a:chOff x="589" y="1281"/>
            <a:chExt cx="483" cy="273"/>
          </a:xfrm>
        </p:grpSpPr>
        <p:sp>
          <p:nvSpPr>
            <p:cNvPr id="81010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1011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12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13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1014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630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1020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21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22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631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1017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18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19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80905" name="Line 76"/>
          <p:cNvSpPr>
            <a:spLocks noChangeShapeType="1"/>
          </p:cNvSpPr>
          <p:nvPr/>
        </p:nvSpPr>
        <p:spPr bwMode="auto">
          <a:xfrm>
            <a:off x="2147888" y="1746250"/>
            <a:ext cx="76200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0906" name="Line 77"/>
          <p:cNvSpPr>
            <a:spLocks noChangeShapeType="1"/>
          </p:cNvSpPr>
          <p:nvPr/>
        </p:nvSpPr>
        <p:spPr bwMode="auto">
          <a:xfrm flipV="1">
            <a:off x="2195513" y="2451100"/>
            <a:ext cx="7334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0907" name="Line 78"/>
          <p:cNvSpPr>
            <a:spLocks noChangeShapeType="1"/>
          </p:cNvSpPr>
          <p:nvPr/>
        </p:nvSpPr>
        <p:spPr bwMode="auto">
          <a:xfrm flipV="1">
            <a:off x="3662363" y="2451100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0908" name="Line 79"/>
          <p:cNvSpPr>
            <a:spLocks noChangeShapeType="1"/>
          </p:cNvSpPr>
          <p:nvPr/>
        </p:nvSpPr>
        <p:spPr bwMode="auto">
          <a:xfrm>
            <a:off x="3509963" y="2613025"/>
            <a:ext cx="56197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0909" name="Line 80"/>
          <p:cNvSpPr>
            <a:spLocks noChangeShapeType="1"/>
          </p:cNvSpPr>
          <p:nvPr/>
        </p:nvSpPr>
        <p:spPr bwMode="auto">
          <a:xfrm>
            <a:off x="4767263" y="3489325"/>
            <a:ext cx="1038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0910" name="Line 81"/>
          <p:cNvSpPr>
            <a:spLocks noChangeShapeType="1"/>
          </p:cNvSpPr>
          <p:nvPr/>
        </p:nvSpPr>
        <p:spPr bwMode="auto">
          <a:xfrm>
            <a:off x="5053013" y="2565400"/>
            <a:ext cx="83820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0911" name="Line 82"/>
          <p:cNvSpPr>
            <a:spLocks noChangeShapeType="1"/>
          </p:cNvSpPr>
          <p:nvPr/>
        </p:nvSpPr>
        <p:spPr bwMode="auto">
          <a:xfrm>
            <a:off x="6567488" y="3470275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0912" name="Text Box 84"/>
          <p:cNvSpPr txBox="1">
            <a:spLocks noChangeArrowheads="1"/>
          </p:cNvSpPr>
          <p:nvPr/>
        </p:nvSpPr>
        <p:spPr bwMode="auto">
          <a:xfrm>
            <a:off x="4152900" y="36480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R2</a:t>
            </a:r>
          </a:p>
        </p:txBody>
      </p:sp>
      <p:sp>
        <p:nvSpPr>
          <p:cNvPr id="80913" name="Text Box 85"/>
          <p:cNvSpPr txBox="1">
            <a:spLocks noChangeArrowheads="1"/>
          </p:cNvSpPr>
          <p:nvPr/>
        </p:nvSpPr>
        <p:spPr bwMode="auto">
          <a:xfrm>
            <a:off x="6075363" y="22685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D</a:t>
            </a:r>
          </a:p>
        </p:txBody>
      </p:sp>
      <p:sp>
        <p:nvSpPr>
          <p:cNvPr id="80914" name="Text Box 86"/>
          <p:cNvSpPr txBox="1">
            <a:spLocks noChangeArrowheads="1"/>
          </p:cNvSpPr>
          <p:nvPr/>
        </p:nvSpPr>
        <p:spPr bwMode="auto">
          <a:xfrm>
            <a:off x="4538663" y="2646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R3</a:t>
            </a:r>
          </a:p>
        </p:txBody>
      </p:sp>
      <p:grpSp>
        <p:nvGrpSpPr>
          <p:cNvPr id="192530" name="Group 88"/>
          <p:cNvGrpSpPr>
            <a:grpSpLocks/>
          </p:cNvGrpSpPr>
          <p:nvPr/>
        </p:nvGrpSpPr>
        <p:grpSpPr bwMode="auto">
          <a:xfrm>
            <a:off x="1423988" y="2449513"/>
            <a:ext cx="766762" cy="433387"/>
            <a:chOff x="589" y="1281"/>
            <a:chExt cx="483" cy="273"/>
          </a:xfrm>
        </p:grpSpPr>
        <p:sp>
          <p:nvSpPr>
            <p:cNvPr id="80997" name="Oval 89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0998" name="Line 90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99" name="Line 91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000" name="Rectangle 92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1001" name="Oval 93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617" name="Group 94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1007" name="Line 9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08" name="Line 9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09" name="Line 9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618" name="Group 98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1004" name="Line 9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05" name="Line 10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006" name="Line 10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80916" name="Text Box 102"/>
          <p:cNvSpPr txBox="1">
            <a:spLocks noChangeArrowheads="1"/>
          </p:cNvSpPr>
          <p:nvPr/>
        </p:nvSpPr>
        <p:spPr bwMode="auto">
          <a:xfrm>
            <a:off x="1616075" y="288290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R5</a:t>
            </a:r>
          </a:p>
        </p:txBody>
      </p:sp>
      <p:sp>
        <p:nvSpPr>
          <p:cNvPr id="80917" name="Line 106"/>
          <p:cNvSpPr>
            <a:spLocks noChangeShapeType="1"/>
          </p:cNvSpPr>
          <p:nvPr/>
        </p:nvSpPr>
        <p:spPr bwMode="auto">
          <a:xfrm>
            <a:off x="5095875" y="2441575"/>
            <a:ext cx="968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0918" name="Text Box 108"/>
          <p:cNvSpPr txBox="1">
            <a:spLocks noChangeArrowheads="1"/>
          </p:cNvSpPr>
          <p:nvPr/>
        </p:nvSpPr>
        <p:spPr bwMode="auto">
          <a:xfrm>
            <a:off x="7229475" y="3287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A</a:t>
            </a:r>
          </a:p>
        </p:txBody>
      </p:sp>
      <p:sp>
        <p:nvSpPr>
          <p:cNvPr id="80919" name="Text Box 109"/>
          <p:cNvSpPr txBox="1">
            <a:spLocks noChangeArrowheads="1"/>
          </p:cNvSpPr>
          <p:nvPr/>
        </p:nvSpPr>
        <p:spPr bwMode="auto">
          <a:xfrm>
            <a:off x="1579563" y="19335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R6</a:t>
            </a:r>
          </a:p>
        </p:txBody>
      </p:sp>
      <p:sp>
        <p:nvSpPr>
          <p:cNvPr id="80920" name="Rectangle 147"/>
          <p:cNvSpPr>
            <a:spLocks noGrp="1" noChangeArrowheads="1"/>
          </p:cNvSpPr>
          <p:nvPr>
            <p:ph type="title"/>
          </p:nvPr>
        </p:nvSpPr>
        <p:spPr>
          <a:xfrm>
            <a:off x="523875" y="1476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MPLS versus IP paths</a:t>
            </a:r>
          </a:p>
        </p:txBody>
      </p:sp>
      <p:grpSp>
        <p:nvGrpSpPr>
          <p:cNvPr id="192536" name="Group 62"/>
          <p:cNvGrpSpPr>
            <a:grpSpLocks/>
          </p:cNvGrpSpPr>
          <p:nvPr/>
        </p:nvGrpSpPr>
        <p:grpSpPr bwMode="auto">
          <a:xfrm>
            <a:off x="4325938" y="2212975"/>
            <a:ext cx="766762" cy="433388"/>
            <a:chOff x="589" y="1281"/>
            <a:chExt cx="483" cy="273"/>
          </a:xfrm>
        </p:grpSpPr>
        <p:sp>
          <p:nvSpPr>
            <p:cNvPr id="80984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0985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86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87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0988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604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94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95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96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605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91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92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93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2537" name="Group 62"/>
          <p:cNvGrpSpPr>
            <a:grpSpLocks/>
          </p:cNvGrpSpPr>
          <p:nvPr/>
        </p:nvGrpSpPr>
        <p:grpSpPr bwMode="auto">
          <a:xfrm>
            <a:off x="5800725" y="3238500"/>
            <a:ext cx="766763" cy="433388"/>
            <a:chOff x="589" y="1281"/>
            <a:chExt cx="483" cy="273"/>
          </a:xfrm>
        </p:grpSpPr>
        <p:sp>
          <p:nvSpPr>
            <p:cNvPr id="80971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0972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73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74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0975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591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81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82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83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592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78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79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80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2538" name="Group 62"/>
          <p:cNvGrpSpPr>
            <a:grpSpLocks/>
          </p:cNvGrpSpPr>
          <p:nvPr/>
        </p:nvGrpSpPr>
        <p:grpSpPr bwMode="auto">
          <a:xfrm>
            <a:off x="2894013" y="2206625"/>
            <a:ext cx="766762" cy="433388"/>
            <a:chOff x="589" y="1281"/>
            <a:chExt cx="483" cy="273"/>
          </a:xfrm>
        </p:grpSpPr>
        <p:sp>
          <p:nvSpPr>
            <p:cNvPr id="80958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0959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60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61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0962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578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68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69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70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579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65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66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67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2539" name="Group 62"/>
          <p:cNvGrpSpPr>
            <a:grpSpLocks/>
          </p:cNvGrpSpPr>
          <p:nvPr/>
        </p:nvGrpSpPr>
        <p:grpSpPr bwMode="auto">
          <a:xfrm>
            <a:off x="3975100" y="3230563"/>
            <a:ext cx="766763" cy="433387"/>
            <a:chOff x="589" y="1281"/>
            <a:chExt cx="483" cy="273"/>
          </a:xfrm>
        </p:grpSpPr>
        <p:sp>
          <p:nvSpPr>
            <p:cNvPr id="80945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0946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47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48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0949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565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55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56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57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566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52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53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54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192540" name="Freeform 1"/>
          <p:cNvSpPr>
            <a:spLocks/>
          </p:cNvSpPr>
          <p:nvPr/>
        </p:nvSpPr>
        <p:spPr bwMode="auto">
          <a:xfrm>
            <a:off x="2205038" y="1644650"/>
            <a:ext cx="4927600" cy="1717675"/>
          </a:xfrm>
          <a:custGeom>
            <a:avLst/>
            <a:gdLst>
              <a:gd name="T0" fmla="*/ 0 w 4927600"/>
              <a:gd name="T1" fmla="*/ 0 h 1717040"/>
              <a:gd name="T2" fmla="*/ 1219200 w 4927600"/>
              <a:gd name="T3" fmla="*/ 732604 h 1717040"/>
              <a:gd name="T4" fmla="*/ 2092960 w 4927600"/>
              <a:gd name="T5" fmla="*/ 1719581 h 1717040"/>
              <a:gd name="T6" fmla="*/ 4927600 w 4927600"/>
              <a:gd name="T7" fmla="*/ 1719581 h 171704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27600" h="1717040">
                <a:moveTo>
                  <a:pt x="0" y="0"/>
                </a:moveTo>
                <a:lnTo>
                  <a:pt x="1219200" y="731520"/>
                </a:lnTo>
                <a:lnTo>
                  <a:pt x="2092960" y="1717040"/>
                </a:lnTo>
                <a:lnTo>
                  <a:pt x="4927600" y="1717040"/>
                </a:lnTo>
              </a:path>
            </a:pathLst>
          </a:cu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92541" name="Freeform 149"/>
          <p:cNvSpPr>
            <a:spLocks/>
          </p:cNvSpPr>
          <p:nvPr/>
        </p:nvSpPr>
        <p:spPr bwMode="auto">
          <a:xfrm>
            <a:off x="2052638" y="2528888"/>
            <a:ext cx="5038725" cy="1036637"/>
          </a:xfrm>
          <a:custGeom>
            <a:avLst/>
            <a:gdLst>
              <a:gd name="T0" fmla="*/ 0 w 5039360"/>
              <a:gd name="T1" fmla="*/ 376380 h 1036320"/>
              <a:gd name="T2" fmla="*/ 1249052 w 5039360"/>
              <a:gd name="T3" fmla="*/ 0 h 1036320"/>
              <a:gd name="T4" fmla="*/ 2203608 w 5039360"/>
              <a:gd name="T5" fmla="*/ 1037588 h 1036320"/>
              <a:gd name="T6" fmla="*/ 5036820 w 5039360"/>
              <a:gd name="T7" fmla="*/ 1037588 h 10363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39360" h="1036320">
                <a:moveTo>
                  <a:pt x="0" y="375920"/>
                </a:moveTo>
                <a:lnTo>
                  <a:pt x="1249680" y="0"/>
                </a:lnTo>
                <a:lnTo>
                  <a:pt x="2204720" y="1036320"/>
                </a:lnTo>
                <a:lnTo>
                  <a:pt x="5039360" y="1036320"/>
                </a:lnTo>
              </a:path>
            </a:pathLst>
          </a:cu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192542" name="Group 62"/>
          <p:cNvGrpSpPr>
            <a:grpSpLocks/>
          </p:cNvGrpSpPr>
          <p:nvPr/>
        </p:nvGrpSpPr>
        <p:grpSpPr bwMode="auto">
          <a:xfrm>
            <a:off x="6699250" y="4375150"/>
            <a:ext cx="766763" cy="433388"/>
            <a:chOff x="589" y="1281"/>
            <a:chExt cx="483" cy="273"/>
          </a:xfrm>
        </p:grpSpPr>
        <p:sp>
          <p:nvSpPr>
            <p:cNvPr id="80932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0933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34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0935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0936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2552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0942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43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44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2553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0939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40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0941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192543" name="TextBox 2"/>
          <p:cNvSpPr txBox="1">
            <a:spLocks noChangeArrowheads="1"/>
          </p:cNvSpPr>
          <p:nvPr/>
        </p:nvSpPr>
        <p:spPr bwMode="auto">
          <a:xfrm>
            <a:off x="7464425" y="4413250"/>
            <a:ext cx="1060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IP router</a:t>
            </a:r>
          </a:p>
        </p:txBody>
      </p:sp>
      <p:sp>
        <p:nvSpPr>
          <p:cNvPr id="192544" name="Rectangle 3"/>
          <p:cNvSpPr txBox="1">
            <a:spLocks noChangeArrowheads="1"/>
          </p:cNvSpPr>
          <p:nvPr/>
        </p:nvSpPr>
        <p:spPr bwMode="auto">
          <a:xfrm>
            <a:off x="533400" y="4175125"/>
            <a:ext cx="6196013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IP routing: 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</a:rPr>
              <a:t>path to destination determined by destination address alone</a:t>
            </a:r>
          </a:p>
        </p:txBody>
      </p:sp>
      <p:pic>
        <p:nvPicPr>
          <p:cNvPr id="192545" name="Picture 21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96043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931" name="Text Box 87"/>
          <p:cNvSpPr txBox="1">
            <a:spLocks noChangeArrowheads="1"/>
          </p:cNvSpPr>
          <p:nvPr/>
        </p:nvSpPr>
        <p:spPr bwMode="auto">
          <a:xfrm>
            <a:off x="2874963" y="25844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R4</a:t>
            </a:r>
          </a:p>
        </p:txBody>
      </p:sp>
      <p:sp>
        <p:nvSpPr>
          <p:cNvPr id="1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100</a:t>
            </a:fld>
            <a:endParaRPr lang="en-US" sz="1200" dirty="0">
              <a:latin typeface="Tahoma" charset="0"/>
            </a:endParaRPr>
          </a:p>
        </p:txBody>
      </p:sp>
      <p:sp>
        <p:nvSpPr>
          <p:cNvPr id="18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56699300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563" name="Group 6"/>
          <p:cNvGrpSpPr>
            <a:grpSpLocks/>
          </p:cNvGrpSpPr>
          <p:nvPr/>
        </p:nvGrpSpPr>
        <p:grpSpPr bwMode="auto">
          <a:xfrm>
            <a:off x="5795963" y="3236913"/>
            <a:ext cx="766762" cy="433387"/>
            <a:chOff x="3600" y="219"/>
            <a:chExt cx="360" cy="175"/>
          </a:xfrm>
        </p:grpSpPr>
        <p:sp>
          <p:nvSpPr>
            <p:cNvPr id="82049" name="Oval 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2050" name="Line 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051" name="Line 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052" name="Rectangle 1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2053" name="Oval 1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4693" name="Group 1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059" name="Line 1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60" name="Line 1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61" name="Line 1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4694" name="Group 1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056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57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58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4564" name="Group 20"/>
          <p:cNvGrpSpPr>
            <a:grpSpLocks/>
          </p:cNvGrpSpPr>
          <p:nvPr/>
        </p:nvGrpSpPr>
        <p:grpSpPr bwMode="auto">
          <a:xfrm>
            <a:off x="3970338" y="3232150"/>
            <a:ext cx="766762" cy="433388"/>
            <a:chOff x="3600" y="219"/>
            <a:chExt cx="360" cy="175"/>
          </a:xfrm>
        </p:grpSpPr>
        <p:sp>
          <p:nvSpPr>
            <p:cNvPr id="82036" name="Oval 2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2037" name="Line 2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038" name="Line 2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039" name="Rectangle 2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2040" name="Oval 2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4680" name="Group 2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046" name="Line 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47" name="Line 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48" name="Line 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4681" name="Group 3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043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44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45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4565" name="Group 34"/>
          <p:cNvGrpSpPr>
            <a:grpSpLocks/>
          </p:cNvGrpSpPr>
          <p:nvPr/>
        </p:nvGrpSpPr>
        <p:grpSpPr bwMode="auto">
          <a:xfrm>
            <a:off x="4324350" y="2214563"/>
            <a:ext cx="766763" cy="433387"/>
            <a:chOff x="3600" y="219"/>
            <a:chExt cx="360" cy="175"/>
          </a:xfrm>
        </p:grpSpPr>
        <p:sp>
          <p:nvSpPr>
            <p:cNvPr id="82023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2024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025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026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2027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4667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033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34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35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4668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030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31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32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4566" name="Group 48"/>
          <p:cNvGrpSpPr>
            <a:grpSpLocks/>
          </p:cNvGrpSpPr>
          <p:nvPr/>
        </p:nvGrpSpPr>
        <p:grpSpPr bwMode="auto">
          <a:xfrm>
            <a:off x="2897188" y="2209800"/>
            <a:ext cx="766762" cy="433388"/>
            <a:chOff x="3600" y="219"/>
            <a:chExt cx="360" cy="175"/>
          </a:xfrm>
        </p:grpSpPr>
        <p:sp>
          <p:nvSpPr>
            <p:cNvPr id="82010" name="Oval 4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2011" name="Line 5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012" name="Line 5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013" name="Rectangle 5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2014" name="Oval 5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4654" name="Group 5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2020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21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22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4655" name="Group 5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2017" name="Line 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18" name="Line 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19" name="Line 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4567" name="Group 62"/>
          <p:cNvGrpSpPr>
            <a:grpSpLocks/>
          </p:cNvGrpSpPr>
          <p:nvPr/>
        </p:nvGrpSpPr>
        <p:grpSpPr bwMode="auto">
          <a:xfrm>
            <a:off x="1377950" y="1503363"/>
            <a:ext cx="766763" cy="433387"/>
            <a:chOff x="589" y="1281"/>
            <a:chExt cx="483" cy="273"/>
          </a:xfrm>
        </p:grpSpPr>
        <p:sp>
          <p:nvSpPr>
            <p:cNvPr id="81997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1998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999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000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2001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4641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2007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08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09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4642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2004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05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006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81929" name="Line 76"/>
          <p:cNvSpPr>
            <a:spLocks noChangeShapeType="1"/>
          </p:cNvSpPr>
          <p:nvPr/>
        </p:nvSpPr>
        <p:spPr bwMode="auto">
          <a:xfrm>
            <a:off x="2147888" y="1746250"/>
            <a:ext cx="76200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1930" name="Line 77"/>
          <p:cNvSpPr>
            <a:spLocks noChangeShapeType="1"/>
          </p:cNvSpPr>
          <p:nvPr/>
        </p:nvSpPr>
        <p:spPr bwMode="auto">
          <a:xfrm flipV="1">
            <a:off x="2195513" y="2451100"/>
            <a:ext cx="7334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1931" name="Line 78"/>
          <p:cNvSpPr>
            <a:spLocks noChangeShapeType="1"/>
          </p:cNvSpPr>
          <p:nvPr/>
        </p:nvSpPr>
        <p:spPr bwMode="auto">
          <a:xfrm flipV="1">
            <a:off x="3662363" y="2451100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1932" name="Line 79"/>
          <p:cNvSpPr>
            <a:spLocks noChangeShapeType="1"/>
          </p:cNvSpPr>
          <p:nvPr/>
        </p:nvSpPr>
        <p:spPr bwMode="auto">
          <a:xfrm>
            <a:off x="3509963" y="2613025"/>
            <a:ext cx="56197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1933" name="Line 80"/>
          <p:cNvSpPr>
            <a:spLocks noChangeShapeType="1"/>
          </p:cNvSpPr>
          <p:nvPr/>
        </p:nvSpPr>
        <p:spPr bwMode="auto">
          <a:xfrm>
            <a:off x="4767263" y="3489325"/>
            <a:ext cx="1038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1934" name="Line 81"/>
          <p:cNvSpPr>
            <a:spLocks noChangeShapeType="1"/>
          </p:cNvSpPr>
          <p:nvPr/>
        </p:nvSpPr>
        <p:spPr bwMode="auto">
          <a:xfrm>
            <a:off x="5053013" y="2565400"/>
            <a:ext cx="83820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1935" name="Line 82"/>
          <p:cNvSpPr>
            <a:spLocks noChangeShapeType="1"/>
          </p:cNvSpPr>
          <p:nvPr/>
        </p:nvSpPr>
        <p:spPr bwMode="auto">
          <a:xfrm>
            <a:off x="6567488" y="3470275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1936" name="Text Box 84"/>
          <p:cNvSpPr txBox="1">
            <a:spLocks noChangeArrowheads="1"/>
          </p:cNvSpPr>
          <p:nvPr/>
        </p:nvSpPr>
        <p:spPr bwMode="auto">
          <a:xfrm>
            <a:off x="4152900" y="36480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R2</a:t>
            </a:r>
          </a:p>
        </p:txBody>
      </p:sp>
      <p:sp>
        <p:nvSpPr>
          <p:cNvPr id="81937" name="Text Box 85"/>
          <p:cNvSpPr txBox="1">
            <a:spLocks noChangeArrowheads="1"/>
          </p:cNvSpPr>
          <p:nvPr/>
        </p:nvSpPr>
        <p:spPr bwMode="auto">
          <a:xfrm>
            <a:off x="6075363" y="2268538"/>
            <a:ext cx="349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D</a:t>
            </a:r>
          </a:p>
        </p:txBody>
      </p:sp>
      <p:sp>
        <p:nvSpPr>
          <p:cNvPr id="81938" name="Text Box 86"/>
          <p:cNvSpPr txBox="1">
            <a:spLocks noChangeArrowheads="1"/>
          </p:cNvSpPr>
          <p:nvPr/>
        </p:nvSpPr>
        <p:spPr bwMode="auto">
          <a:xfrm>
            <a:off x="4538663" y="264636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R3</a:t>
            </a:r>
          </a:p>
        </p:txBody>
      </p:sp>
      <p:sp>
        <p:nvSpPr>
          <p:cNvPr id="81939" name="Text Box 87"/>
          <p:cNvSpPr txBox="1">
            <a:spLocks noChangeArrowheads="1"/>
          </p:cNvSpPr>
          <p:nvPr/>
        </p:nvSpPr>
        <p:spPr bwMode="auto">
          <a:xfrm>
            <a:off x="2874963" y="258445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R4</a:t>
            </a:r>
          </a:p>
        </p:txBody>
      </p:sp>
      <p:grpSp>
        <p:nvGrpSpPr>
          <p:cNvPr id="194579" name="Group 88"/>
          <p:cNvGrpSpPr>
            <a:grpSpLocks/>
          </p:cNvGrpSpPr>
          <p:nvPr/>
        </p:nvGrpSpPr>
        <p:grpSpPr bwMode="auto">
          <a:xfrm>
            <a:off x="1423988" y="2449513"/>
            <a:ext cx="766762" cy="433387"/>
            <a:chOff x="589" y="1281"/>
            <a:chExt cx="483" cy="273"/>
          </a:xfrm>
        </p:grpSpPr>
        <p:sp>
          <p:nvSpPr>
            <p:cNvPr id="81984" name="Oval 89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1985" name="Line 90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986" name="Line 91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987" name="Rectangle 92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1988" name="Oval 93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4628" name="Group 94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1994" name="Line 9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95" name="Line 9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96" name="Line 9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4629" name="Group 98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1991" name="Line 9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92" name="Line 10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93" name="Line 10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81941" name="Text Box 102"/>
          <p:cNvSpPr txBox="1">
            <a:spLocks noChangeArrowheads="1"/>
          </p:cNvSpPr>
          <p:nvPr/>
        </p:nvSpPr>
        <p:spPr bwMode="auto">
          <a:xfrm>
            <a:off x="1616075" y="2882900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R5</a:t>
            </a:r>
          </a:p>
        </p:txBody>
      </p:sp>
      <p:sp>
        <p:nvSpPr>
          <p:cNvPr id="81942" name="Line 106"/>
          <p:cNvSpPr>
            <a:spLocks noChangeShapeType="1"/>
          </p:cNvSpPr>
          <p:nvPr/>
        </p:nvSpPr>
        <p:spPr bwMode="auto">
          <a:xfrm>
            <a:off x="5095875" y="2441575"/>
            <a:ext cx="968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1943" name="Text Box 108"/>
          <p:cNvSpPr txBox="1">
            <a:spLocks noChangeArrowheads="1"/>
          </p:cNvSpPr>
          <p:nvPr/>
        </p:nvSpPr>
        <p:spPr bwMode="auto">
          <a:xfrm>
            <a:off x="7229475" y="3287713"/>
            <a:ext cx="3365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A</a:t>
            </a:r>
          </a:p>
        </p:txBody>
      </p:sp>
      <p:sp>
        <p:nvSpPr>
          <p:cNvPr id="81944" name="Text Box 109"/>
          <p:cNvSpPr txBox="1">
            <a:spLocks noChangeArrowheads="1"/>
          </p:cNvSpPr>
          <p:nvPr/>
        </p:nvSpPr>
        <p:spPr bwMode="auto">
          <a:xfrm>
            <a:off x="1579563" y="19335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R6</a:t>
            </a:r>
          </a:p>
        </p:txBody>
      </p:sp>
      <p:sp>
        <p:nvSpPr>
          <p:cNvPr id="81945" name="Rectangle 147"/>
          <p:cNvSpPr>
            <a:spLocks noGrp="1" noChangeArrowheads="1"/>
          </p:cNvSpPr>
          <p:nvPr>
            <p:ph type="title"/>
          </p:nvPr>
        </p:nvSpPr>
        <p:spPr>
          <a:xfrm>
            <a:off x="523875" y="1476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MPLS versus IP paths</a:t>
            </a:r>
          </a:p>
        </p:txBody>
      </p:sp>
      <p:sp>
        <p:nvSpPr>
          <p:cNvPr id="194585" name="Freeform 1"/>
          <p:cNvSpPr>
            <a:spLocks/>
          </p:cNvSpPr>
          <p:nvPr/>
        </p:nvSpPr>
        <p:spPr bwMode="auto">
          <a:xfrm>
            <a:off x="2205038" y="1644650"/>
            <a:ext cx="4927600" cy="1735138"/>
          </a:xfrm>
          <a:custGeom>
            <a:avLst/>
            <a:gdLst>
              <a:gd name="T0" fmla="*/ 0 w 4927600"/>
              <a:gd name="T1" fmla="*/ 0 h 1734711"/>
              <a:gd name="T2" fmla="*/ 1219200 w 4927600"/>
              <a:gd name="T3" fmla="*/ 732240 h 1734711"/>
              <a:gd name="T4" fmla="*/ 2739004 w 4927600"/>
              <a:gd name="T5" fmla="*/ 723839 h 1734711"/>
              <a:gd name="T6" fmla="*/ 4027115 w 4927600"/>
              <a:gd name="T7" fmla="*/ 1736419 h 1734711"/>
              <a:gd name="T8" fmla="*/ 4927600 w 4927600"/>
              <a:gd name="T9" fmla="*/ 1718732 h 173471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4927600" h="1734711">
                <a:moveTo>
                  <a:pt x="0" y="0"/>
                </a:moveTo>
                <a:lnTo>
                  <a:pt x="1219200" y="731520"/>
                </a:lnTo>
                <a:lnTo>
                  <a:pt x="2739004" y="723127"/>
                </a:lnTo>
                <a:lnTo>
                  <a:pt x="4027115" y="1734711"/>
                </a:lnTo>
                <a:lnTo>
                  <a:pt x="4927600" y="1717040"/>
                </a:lnTo>
              </a:path>
            </a:pathLst>
          </a:custGeom>
          <a:noFill/>
          <a:ln w="38100" cap="flat" cmpd="sng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94586" name="Freeform 149"/>
          <p:cNvSpPr>
            <a:spLocks/>
          </p:cNvSpPr>
          <p:nvPr/>
        </p:nvSpPr>
        <p:spPr bwMode="auto">
          <a:xfrm>
            <a:off x="2052638" y="2528888"/>
            <a:ext cx="5038725" cy="1036637"/>
          </a:xfrm>
          <a:custGeom>
            <a:avLst/>
            <a:gdLst>
              <a:gd name="T0" fmla="*/ 0 w 5039360"/>
              <a:gd name="T1" fmla="*/ 376380 h 1036320"/>
              <a:gd name="T2" fmla="*/ 1249052 w 5039360"/>
              <a:gd name="T3" fmla="*/ 0 h 1036320"/>
              <a:gd name="T4" fmla="*/ 2203608 w 5039360"/>
              <a:gd name="T5" fmla="*/ 1037588 h 1036320"/>
              <a:gd name="T6" fmla="*/ 5036820 w 5039360"/>
              <a:gd name="T7" fmla="*/ 1037588 h 103632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5039360" h="1036320">
                <a:moveTo>
                  <a:pt x="0" y="375920"/>
                </a:moveTo>
                <a:lnTo>
                  <a:pt x="1249680" y="0"/>
                </a:lnTo>
                <a:lnTo>
                  <a:pt x="2204720" y="1036320"/>
                </a:lnTo>
                <a:lnTo>
                  <a:pt x="5039360" y="1036320"/>
                </a:lnTo>
              </a:path>
            </a:pathLst>
          </a:custGeom>
          <a:noFill/>
          <a:ln w="38100" cap="flat" cmpd="sng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194587" name="Group 62"/>
          <p:cNvGrpSpPr>
            <a:grpSpLocks/>
          </p:cNvGrpSpPr>
          <p:nvPr/>
        </p:nvGrpSpPr>
        <p:grpSpPr bwMode="auto">
          <a:xfrm>
            <a:off x="6699250" y="4375150"/>
            <a:ext cx="766763" cy="433388"/>
            <a:chOff x="589" y="1281"/>
            <a:chExt cx="483" cy="273"/>
          </a:xfrm>
        </p:grpSpPr>
        <p:sp>
          <p:nvSpPr>
            <p:cNvPr id="81971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1972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973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974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1975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4615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1981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82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83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4616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1978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79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80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194588" name="TextBox 2"/>
          <p:cNvSpPr txBox="1">
            <a:spLocks noChangeArrowheads="1"/>
          </p:cNvSpPr>
          <p:nvPr/>
        </p:nvSpPr>
        <p:spPr bwMode="auto">
          <a:xfrm>
            <a:off x="7573963" y="4343400"/>
            <a:ext cx="901700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ts val="1800"/>
              </a:lnSpc>
            </a:pPr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IP-only</a:t>
            </a:r>
          </a:p>
          <a:p>
            <a:pPr>
              <a:lnSpc>
                <a:spcPts val="1800"/>
              </a:lnSpc>
            </a:pPr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sp>
        <p:nvSpPr>
          <p:cNvPr id="194589" name="Rectangle 3"/>
          <p:cNvSpPr txBox="1">
            <a:spLocks noChangeArrowheads="1"/>
          </p:cNvSpPr>
          <p:nvPr/>
        </p:nvSpPr>
        <p:spPr bwMode="auto">
          <a:xfrm>
            <a:off x="533400" y="4175125"/>
            <a:ext cx="6196013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tabLst>
                <a:tab pos="511175" algn="l"/>
              </a:tabLst>
            </a:pP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IP routing: 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</a:rPr>
              <a:t>path to destination determined by destination address alone</a:t>
            </a:r>
          </a:p>
        </p:txBody>
      </p:sp>
      <p:pic>
        <p:nvPicPr>
          <p:cNvPr id="194590" name="Picture 21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960438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4591" name="Group 34"/>
          <p:cNvGrpSpPr>
            <a:grpSpLocks/>
          </p:cNvGrpSpPr>
          <p:nvPr/>
        </p:nvGrpSpPr>
        <p:grpSpPr bwMode="auto">
          <a:xfrm>
            <a:off x="6713538" y="5159375"/>
            <a:ext cx="766762" cy="433388"/>
            <a:chOff x="3600" y="219"/>
            <a:chExt cx="360" cy="175"/>
          </a:xfrm>
        </p:grpSpPr>
        <p:sp>
          <p:nvSpPr>
            <p:cNvPr id="81958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1959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960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1961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1962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4602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1968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69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70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4603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1965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66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1967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194592" name="TextBox 236"/>
          <p:cNvSpPr txBox="1">
            <a:spLocks noChangeArrowheads="1"/>
          </p:cNvSpPr>
          <p:nvPr/>
        </p:nvSpPr>
        <p:spPr bwMode="auto">
          <a:xfrm>
            <a:off x="7546975" y="5121275"/>
            <a:ext cx="13255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ts val="1800"/>
              </a:lnSpc>
            </a:pPr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MPLS and </a:t>
            </a:r>
          </a:p>
          <a:p>
            <a:pPr>
              <a:lnSpc>
                <a:spcPts val="1800"/>
              </a:lnSpc>
            </a:pPr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IP router</a:t>
            </a:r>
          </a:p>
        </p:txBody>
      </p:sp>
      <p:sp>
        <p:nvSpPr>
          <p:cNvPr id="194593" name="Rectangle 3"/>
          <p:cNvSpPr txBox="1">
            <a:spLocks noChangeArrowheads="1"/>
          </p:cNvSpPr>
          <p:nvPr/>
        </p:nvSpPr>
        <p:spPr bwMode="auto">
          <a:xfrm>
            <a:off x="496887" y="5078413"/>
            <a:ext cx="6389641" cy="154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MPLS routing: 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</a:rPr>
              <a:t>path to destination can be based on source 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</a:rPr>
              <a:t>and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</a:rPr>
              <a:t> destination address</a:t>
            </a:r>
          </a:p>
          <a:p>
            <a:pPr marL="681038" lvl="1" indent="-2238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dirty="0">
                <a:solidFill>
                  <a:srgbClr val="C00000"/>
                </a:solidFill>
                <a:latin typeface="Gill Sans MT" charset="0"/>
              </a:rPr>
              <a:t>fast reroute: </a:t>
            </a:r>
            <a:r>
              <a:rPr lang="en-US" i="0" dirty="0">
                <a:solidFill>
                  <a:srgbClr val="000000"/>
                </a:solidFill>
                <a:latin typeface="Gill Sans MT" charset="0"/>
              </a:rPr>
              <a:t>precompute backup routes in case of link failure</a:t>
            </a:r>
          </a:p>
        </p:txBody>
      </p:sp>
      <p:sp>
        <p:nvSpPr>
          <p:cNvPr id="194594" name="Oval 3"/>
          <p:cNvSpPr>
            <a:spLocks noChangeArrowheads="1"/>
          </p:cNvSpPr>
          <p:nvPr/>
        </p:nvSpPr>
        <p:spPr bwMode="auto">
          <a:xfrm rot="2263392">
            <a:off x="3568700" y="2000250"/>
            <a:ext cx="161925" cy="1144588"/>
          </a:xfrm>
          <a:prstGeom prst="ellips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/>
          <a:lstStyle/>
          <a:p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81956" name="Straight Connector 5"/>
          <p:cNvCxnSpPr>
            <a:cxnSpLocks noChangeShapeType="1"/>
            <a:stCxn id="194594" idx="0"/>
          </p:cNvCxnSpPr>
          <p:nvPr/>
        </p:nvCxnSpPr>
        <p:spPr bwMode="auto">
          <a:xfrm flipV="1">
            <a:off x="4000500" y="1749425"/>
            <a:ext cx="203200" cy="369888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94596" name="TextBox 6"/>
          <p:cNvSpPr txBox="1">
            <a:spLocks noChangeArrowheads="1"/>
          </p:cNvSpPr>
          <p:nvPr/>
        </p:nvSpPr>
        <p:spPr bwMode="auto">
          <a:xfrm>
            <a:off x="4135438" y="1331913"/>
            <a:ext cx="47498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entry router (R4)  can use </a:t>
            </a:r>
            <a:r>
              <a:rPr lang="en-US" sz="1800" dirty="0">
                <a:solidFill>
                  <a:srgbClr val="000000"/>
                </a:solidFill>
                <a:latin typeface="Arial" charset="0"/>
                <a:cs typeface="Arial" charset="0"/>
              </a:rPr>
              <a:t>different</a:t>
            </a: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 MPLS routes to A based, e.g., on source address</a:t>
            </a:r>
          </a:p>
        </p:txBody>
      </p:sp>
      <p:sp>
        <p:nvSpPr>
          <p:cNvPr id="14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101</a:t>
            </a:fld>
            <a:endParaRPr lang="en-US" sz="1200" dirty="0">
              <a:latin typeface="Tahoma" charset="0"/>
            </a:endParaRPr>
          </a:p>
        </p:txBody>
      </p:sp>
      <p:sp>
        <p:nvSpPr>
          <p:cNvPr id="14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18303008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MPLS signaling</a:t>
            </a:r>
          </a:p>
        </p:txBody>
      </p:sp>
      <p:sp>
        <p:nvSpPr>
          <p:cNvPr id="829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392238"/>
            <a:ext cx="8335963" cy="135096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modify OSPF, IS-IS link-state flooding protocols to carry info used by MPLS routing,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e.g., link bandwidth, amount of </a:t>
            </a:r>
            <a:r>
              <a:rPr lang="ja-JP" altLang="en-US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reserved</a:t>
            </a:r>
            <a:r>
              <a:rPr lang="ja-JP" altLang="en-US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link bandwidth</a:t>
            </a:r>
          </a:p>
        </p:txBody>
      </p:sp>
      <p:grpSp>
        <p:nvGrpSpPr>
          <p:cNvPr id="196613" name="Group 6"/>
          <p:cNvGrpSpPr>
            <a:grpSpLocks/>
          </p:cNvGrpSpPr>
          <p:nvPr/>
        </p:nvGrpSpPr>
        <p:grpSpPr bwMode="auto">
          <a:xfrm>
            <a:off x="6015038" y="5581650"/>
            <a:ext cx="766762" cy="433388"/>
            <a:chOff x="3600" y="219"/>
            <a:chExt cx="360" cy="175"/>
          </a:xfrm>
        </p:grpSpPr>
        <p:sp>
          <p:nvSpPr>
            <p:cNvPr id="83046" name="Oval 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3047" name="Line 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048" name="Line 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049" name="Rectangle 1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3050" name="Oval 1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6714" name="Group 1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3056" name="Line 1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57" name="Line 1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58" name="Line 1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6715" name="Group 1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3053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54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55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6614" name="Group 20"/>
          <p:cNvGrpSpPr>
            <a:grpSpLocks/>
          </p:cNvGrpSpPr>
          <p:nvPr/>
        </p:nvGrpSpPr>
        <p:grpSpPr bwMode="auto">
          <a:xfrm>
            <a:off x="4189413" y="5576888"/>
            <a:ext cx="766762" cy="433387"/>
            <a:chOff x="3600" y="219"/>
            <a:chExt cx="360" cy="175"/>
          </a:xfrm>
        </p:grpSpPr>
        <p:sp>
          <p:nvSpPr>
            <p:cNvPr id="83033" name="Oval 2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3034" name="Line 2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035" name="Line 2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036" name="Rectangle 2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3037" name="Oval 2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6701" name="Group 2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3043" name="Line 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44" name="Line 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45" name="Line 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6702" name="Group 3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3040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41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42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6615" name="Group 34"/>
          <p:cNvGrpSpPr>
            <a:grpSpLocks/>
          </p:cNvGrpSpPr>
          <p:nvPr/>
        </p:nvGrpSpPr>
        <p:grpSpPr bwMode="auto">
          <a:xfrm>
            <a:off x="4543425" y="4559300"/>
            <a:ext cx="766763" cy="433388"/>
            <a:chOff x="3600" y="219"/>
            <a:chExt cx="360" cy="175"/>
          </a:xfrm>
        </p:grpSpPr>
        <p:sp>
          <p:nvSpPr>
            <p:cNvPr id="83020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3021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022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023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3024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6688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3030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31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32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6689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3027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28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29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6616" name="Group 48"/>
          <p:cNvGrpSpPr>
            <a:grpSpLocks/>
          </p:cNvGrpSpPr>
          <p:nvPr/>
        </p:nvGrpSpPr>
        <p:grpSpPr bwMode="auto">
          <a:xfrm>
            <a:off x="3116263" y="4554538"/>
            <a:ext cx="766762" cy="433387"/>
            <a:chOff x="3600" y="219"/>
            <a:chExt cx="360" cy="175"/>
          </a:xfrm>
        </p:grpSpPr>
        <p:sp>
          <p:nvSpPr>
            <p:cNvPr id="83007" name="Oval 4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3008" name="Line 5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009" name="Line 5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010" name="Rectangle 5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3011" name="Oval 5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6675" name="Group 5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3017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18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19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6676" name="Group 5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3014" name="Line 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15" name="Line 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16" name="Line 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6617" name="Group 62"/>
          <p:cNvGrpSpPr>
            <a:grpSpLocks/>
          </p:cNvGrpSpPr>
          <p:nvPr/>
        </p:nvGrpSpPr>
        <p:grpSpPr bwMode="auto">
          <a:xfrm>
            <a:off x="1597025" y="3848100"/>
            <a:ext cx="766763" cy="433388"/>
            <a:chOff x="589" y="1281"/>
            <a:chExt cx="483" cy="273"/>
          </a:xfrm>
        </p:grpSpPr>
        <p:sp>
          <p:nvSpPr>
            <p:cNvPr id="82994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2995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996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997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2998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6662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3004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05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06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6663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3001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02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3003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82955" name="Line 76"/>
          <p:cNvSpPr>
            <a:spLocks noChangeShapeType="1"/>
          </p:cNvSpPr>
          <p:nvPr/>
        </p:nvSpPr>
        <p:spPr bwMode="auto">
          <a:xfrm>
            <a:off x="2366963" y="4090988"/>
            <a:ext cx="76200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56" name="Line 77"/>
          <p:cNvSpPr>
            <a:spLocks noChangeShapeType="1"/>
          </p:cNvSpPr>
          <p:nvPr/>
        </p:nvSpPr>
        <p:spPr bwMode="auto">
          <a:xfrm flipV="1">
            <a:off x="2414588" y="4795838"/>
            <a:ext cx="7334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57" name="Line 78"/>
          <p:cNvSpPr>
            <a:spLocks noChangeShapeType="1"/>
          </p:cNvSpPr>
          <p:nvPr/>
        </p:nvSpPr>
        <p:spPr bwMode="auto">
          <a:xfrm flipV="1">
            <a:off x="3881438" y="4795838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58" name="Line 79"/>
          <p:cNvSpPr>
            <a:spLocks noChangeShapeType="1"/>
          </p:cNvSpPr>
          <p:nvPr/>
        </p:nvSpPr>
        <p:spPr bwMode="auto">
          <a:xfrm>
            <a:off x="3729038" y="4957763"/>
            <a:ext cx="56197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59" name="Line 80"/>
          <p:cNvSpPr>
            <a:spLocks noChangeShapeType="1"/>
          </p:cNvSpPr>
          <p:nvPr/>
        </p:nvSpPr>
        <p:spPr bwMode="auto">
          <a:xfrm>
            <a:off x="4986338" y="5834063"/>
            <a:ext cx="1038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60" name="Line 81"/>
          <p:cNvSpPr>
            <a:spLocks noChangeShapeType="1"/>
          </p:cNvSpPr>
          <p:nvPr/>
        </p:nvSpPr>
        <p:spPr bwMode="auto">
          <a:xfrm>
            <a:off x="5272088" y="4910138"/>
            <a:ext cx="83820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61" name="Line 82"/>
          <p:cNvSpPr>
            <a:spLocks noChangeShapeType="1"/>
          </p:cNvSpPr>
          <p:nvPr/>
        </p:nvSpPr>
        <p:spPr bwMode="auto">
          <a:xfrm>
            <a:off x="6786563" y="5815013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62" name="Text Box 85"/>
          <p:cNvSpPr txBox="1">
            <a:spLocks noChangeArrowheads="1"/>
          </p:cNvSpPr>
          <p:nvPr/>
        </p:nvSpPr>
        <p:spPr bwMode="auto">
          <a:xfrm>
            <a:off x="6294438" y="4613275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D</a:t>
            </a:r>
          </a:p>
        </p:txBody>
      </p:sp>
      <p:sp>
        <p:nvSpPr>
          <p:cNvPr id="82963" name="Text Box 87"/>
          <p:cNvSpPr txBox="1">
            <a:spLocks noChangeArrowheads="1"/>
          </p:cNvSpPr>
          <p:nvPr/>
        </p:nvSpPr>
        <p:spPr bwMode="auto">
          <a:xfrm>
            <a:off x="3094038" y="492918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R4</a:t>
            </a:r>
          </a:p>
        </p:txBody>
      </p:sp>
      <p:grpSp>
        <p:nvGrpSpPr>
          <p:cNvPr id="196627" name="Group 88"/>
          <p:cNvGrpSpPr>
            <a:grpSpLocks/>
          </p:cNvGrpSpPr>
          <p:nvPr/>
        </p:nvGrpSpPr>
        <p:grpSpPr bwMode="auto">
          <a:xfrm>
            <a:off x="1643063" y="4794250"/>
            <a:ext cx="766762" cy="433388"/>
            <a:chOff x="589" y="1281"/>
            <a:chExt cx="483" cy="273"/>
          </a:xfrm>
        </p:grpSpPr>
        <p:sp>
          <p:nvSpPr>
            <p:cNvPr id="82981" name="Oval 89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2982" name="Line 90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983" name="Line 91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984" name="Rectangle 92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2985" name="Oval 93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6649" name="Group 94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2991" name="Line 9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992" name="Line 9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993" name="Line 9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6650" name="Group 98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2988" name="Line 9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989" name="Line 10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2990" name="Line 10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82965" name="Text Box 102"/>
          <p:cNvSpPr txBox="1">
            <a:spLocks noChangeArrowheads="1"/>
          </p:cNvSpPr>
          <p:nvPr/>
        </p:nvSpPr>
        <p:spPr bwMode="auto">
          <a:xfrm>
            <a:off x="1835150" y="522763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R5</a:t>
            </a:r>
          </a:p>
        </p:txBody>
      </p:sp>
      <p:sp>
        <p:nvSpPr>
          <p:cNvPr id="82966" name="Line 106"/>
          <p:cNvSpPr>
            <a:spLocks noChangeShapeType="1"/>
          </p:cNvSpPr>
          <p:nvPr/>
        </p:nvSpPr>
        <p:spPr bwMode="auto">
          <a:xfrm>
            <a:off x="5314950" y="4786313"/>
            <a:ext cx="968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67" name="Text Box 108"/>
          <p:cNvSpPr txBox="1">
            <a:spLocks noChangeArrowheads="1"/>
          </p:cNvSpPr>
          <p:nvPr/>
        </p:nvSpPr>
        <p:spPr bwMode="auto">
          <a:xfrm>
            <a:off x="7448550" y="5632450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A</a:t>
            </a:r>
          </a:p>
        </p:txBody>
      </p:sp>
      <p:sp>
        <p:nvSpPr>
          <p:cNvPr id="82968" name="Text Box 109"/>
          <p:cNvSpPr txBox="1">
            <a:spLocks noChangeArrowheads="1"/>
          </p:cNvSpPr>
          <p:nvPr/>
        </p:nvSpPr>
        <p:spPr bwMode="auto">
          <a:xfrm>
            <a:off x="1798638" y="427831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R6</a:t>
            </a:r>
          </a:p>
        </p:txBody>
      </p:sp>
      <p:sp>
        <p:nvSpPr>
          <p:cNvPr id="115" name="Rectangle 3"/>
          <p:cNvSpPr txBox="1">
            <a:spLocks noChangeArrowheads="1"/>
          </p:cNvSpPr>
          <p:nvPr/>
        </p:nvSpPr>
        <p:spPr bwMode="auto">
          <a:xfrm>
            <a:off x="536575" y="2578100"/>
            <a:ext cx="8335963" cy="1058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dirty="0">
                <a:solidFill>
                  <a:srgbClr val="000000"/>
                </a:solidFill>
                <a:latin typeface="Gill Sans MT" charset="0"/>
                <a:cs typeface="+mn-cs"/>
              </a:rPr>
              <a:t>entry MPLS router uses RSVP-TE signaling protocol to set up MPLS forwarding at downstream routers</a:t>
            </a:r>
          </a:p>
        </p:txBody>
      </p:sp>
      <p:grpSp>
        <p:nvGrpSpPr>
          <p:cNvPr id="93191" name="Group 93190"/>
          <p:cNvGrpSpPr>
            <a:grpSpLocks/>
          </p:cNvGrpSpPr>
          <p:nvPr/>
        </p:nvGrpSpPr>
        <p:grpSpPr bwMode="auto">
          <a:xfrm>
            <a:off x="2882900" y="4541838"/>
            <a:ext cx="3109913" cy="1601787"/>
            <a:chOff x="2882348" y="4542181"/>
            <a:chExt cx="3109821" cy="1601125"/>
          </a:xfrm>
        </p:grpSpPr>
        <p:sp>
          <p:nvSpPr>
            <p:cNvPr id="196640" name="Right Arrow 93183"/>
            <p:cNvSpPr>
              <a:spLocks noChangeArrowheads="1"/>
            </p:cNvSpPr>
            <p:nvPr/>
          </p:nvSpPr>
          <p:spPr bwMode="auto">
            <a:xfrm rot="10800000">
              <a:off x="3876263" y="4542181"/>
              <a:ext cx="606286" cy="159027"/>
            </a:xfrm>
            <a:prstGeom prst="rightArrow">
              <a:avLst>
                <a:gd name="adj1" fmla="val 50000"/>
                <a:gd name="adj2" fmla="val 50003"/>
              </a:avLst>
            </a:prstGeom>
            <a:gradFill rotWithShape="1">
              <a:gsLst>
                <a:gs pos="0">
                  <a:srgbClr val="8CADEA"/>
                </a:gs>
                <a:gs pos="50000">
                  <a:srgbClr val="BACCF0"/>
                </a:gs>
                <a:gs pos="100000">
                  <a:srgbClr val="DEE6F7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6641" name="Right Arrow 112"/>
            <p:cNvSpPr>
              <a:spLocks noChangeArrowheads="1"/>
            </p:cNvSpPr>
            <p:nvPr/>
          </p:nvSpPr>
          <p:spPr bwMode="auto">
            <a:xfrm rot="13936672" flipV="1">
              <a:off x="3501914" y="5294505"/>
              <a:ext cx="790370" cy="144998"/>
            </a:xfrm>
            <a:prstGeom prst="rightArrow">
              <a:avLst>
                <a:gd name="adj1" fmla="val 50000"/>
                <a:gd name="adj2" fmla="val 49992"/>
              </a:avLst>
            </a:prstGeom>
            <a:gradFill rotWithShape="1">
              <a:gsLst>
                <a:gs pos="0">
                  <a:srgbClr val="8CADEA"/>
                </a:gs>
                <a:gs pos="50000">
                  <a:srgbClr val="BACCF0"/>
                </a:gs>
                <a:gs pos="100000">
                  <a:srgbClr val="DEE6F7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6642" name="Right Arrow 113"/>
            <p:cNvSpPr>
              <a:spLocks noChangeArrowheads="1"/>
            </p:cNvSpPr>
            <p:nvPr/>
          </p:nvSpPr>
          <p:spPr bwMode="auto">
            <a:xfrm rot="11901416" flipV="1">
              <a:off x="3896874" y="5246831"/>
              <a:ext cx="2095295" cy="178650"/>
            </a:xfrm>
            <a:prstGeom prst="rightArrow">
              <a:avLst>
                <a:gd name="adj1" fmla="val 50000"/>
                <a:gd name="adj2" fmla="val 50009"/>
              </a:avLst>
            </a:prstGeom>
            <a:gradFill rotWithShape="1">
              <a:gsLst>
                <a:gs pos="0">
                  <a:srgbClr val="8CADEA"/>
                </a:gs>
                <a:gs pos="50000">
                  <a:srgbClr val="BACCF0"/>
                </a:gs>
                <a:gs pos="100000">
                  <a:srgbClr val="DEE6F7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6643" name="TextBox 93184"/>
            <p:cNvSpPr txBox="1">
              <a:spLocks noChangeArrowheads="1"/>
            </p:cNvSpPr>
            <p:nvPr/>
          </p:nvSpPr>
          <p:spPr bwMode="auto">
            <a:xfrm>
              <a:off x="2882348" y="5396948"/>
              <a:ext cx="1159292" cy="7463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sz="1800" dirty="0">
                  <a:solidFill>
                    <a:srgbClr val="0070C0"/>
                  </a:solidFill>
                  <a:latin typeface="Arial" charset="0"/>
                  <a:cs typeface="Arial" charset="0"/>
                </a:rPr>
                <a:t>modified </a:t>
              </a:r>
            </a:p>
            <a:p>
              <a:pPr>
                <a:lnSpc>
                  <a:spcPts val="1700"/>
                </a:lnSpc>
              </a:pPr>
              <a:r>
                <a:rPr lang="en-US" sz="1800" dirty="0">
                  <a:solidFill>
                    <a:srgbClr val="0070C0"/>
                  </a:solidFill>
                  <a:latin typeface="Arial" charset="0"/>
                  <a:cs typeface="Arial" charset="0"/>
                </a:rPr>
                <a:t>link state </a:t>
              </a:r>
            </a:p>
            <a:p>
              <a:pPr>
                <a:lnSpc>
                  <a:spcPts val="1700"/>
                </a:lnSpc>
              </a:pPr>
              <a:r>
                <a:rPr lang="en-US" sz="1800" dirty="0">
                  <a:solidFill>
                    <a:srgbClr val="0070C0"/>
                  </a:solidFill>
                  <a:latin typeface="Arial" charset="0"/>
                  <a:cs typeface="Arial" charset="0"/>
                </a:rPr>
                <a:t>flooding</a:t>
              </a:r>
            </a:p>
          </p:txBody>
        </p:sp>
      </p:grpSp>
      <p:grpSp>
        <p:nvGrpSpPr>
          <p:cNvPr id="93192" name="Group 93191"/>
          <p:cNvGrpSpPr>
            <a:grpSpLocks/>
          </p:cNvGrpSpPr>
          <p:nvPr/>
        </p:nvGrpSpPr>
        <p:grpSpPr bwMode="auto">
          <a:xfrm>
            <a:off x="3887788" y="4187825"/>
            <a:ext cx="2166937" cy="1597025"/>
            <a:chOff x="6879226" y="3054627"/>
            <a:chExt cx="2167569" cy="1597693"/>
          </a:xfrm>
        </p:grpSpPr>
        <p:sp>
          <p:nvSpPr>
            <p:cNvPr id="196636" name="Right Arrow 119"/>
            <p:cNvSpPr>
              <a:spLocks noChangeArrowheads="1"/>
            </p:cNvSpPr>
            <p:nvPr/>
          </p:nvSpPr>
          <p:spPr bwMode="auto">
            <a:xfrm>
              <a:off x="6930889" y="3432312"/>
              <a:ext cx="606286" cy="159027"/>
            </a:xfrm>
            <a:prstGeom prst="rightArrow">
              <a:avLst>
                <a:gd name="adj1" fmla="val 50000"/>
                <a:gd name="adj2" fmla="val 50003"/>
              </a:avLst>
            </a:prstGeom>
            <a:gradFill rotWithShape="1">
              <a:gsLst>
                <a:gs pos="0">
                  <a:srgbClr val="EA8C8C"/>
                </a:gs>
                <a:gs pos="50000">
                  <a:srgbClr val="F0BABA"/>
                </a:gs>
                <a:gs pos="100000">
                  <a:srgbClr val="F7DED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6637" name="Right Arrow 120"/>
            <p:cNvSpPr>
              <a:spLocks noChangeArrowheads="1"/>
            </p:cNvSpPr>
            <p:nvPr/>
          </p:nvSpPr>
          <p:spPr bwMode="auto">
            <a:xfrm rot="3111092" flipV="1">
              <a:off x="6556540" y="4184636"/>
              <a:ext cx="790370" cy="144998"/>
            </a:xfrm>
            <a:prstGeom prst="rightArrow">
              <a:avLst>
                <a:gd name="adj1" fmla="val 50000"/>
                <a:gd name="adj2" fmla="val 49992"/>
              </a:avLst>
            </a:prstGeom>
            <a:gradFill rotWithShape="1">
              <a:gsLst>
                <a:gs pos="0">
                  <a:srgbClr val="EA8C8C"/>
                </a:gs>
                <a:gs pos="50000">
                  <a:srgbClr val="F0BABA"/>
                </a:gs>
                <a:gs pos="100000">
                  <a:srgbClr val="F7DED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6638" name="Right Arrow 121"/>
            <p:cNvSpPr>
              <a:spLocks noChangeArrowheads="1"/>
            </p:cNvSpPr>
            <p:nvPr/>
          </p:nvSpPr>
          <p:spPr bwMode="auto">
            <a:xfrm rot="1136798" flipV="1">
              <a:off x="6951500" y="4136962"/>
              <a:ext cx="2095295" cy="178650"/>
            </a:xfrm>
            <a:prstGeom prst="rightArrow">
              <a:avLst>
                <a:gd name="adj1" fmla="val 50000"/>
                <a:gd name="adj2" fmla="val 50009"/>
              </a:avLst>
            </a:prstGeom>
            <a:gradFill rotWithShape="1">
              <a:gsLst>
                <a:gs pos="0">
                  <a:srgbClr val="EA8C8C"/>
                </a:gs>
                <a:gs pos="50000">
                  <a:srgbClr val="F0BABA"/>
                </a:gs>
                <a:gs pos="100000">
                  <a:srgbClr val="F7DEDE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6639" name="TextBox 122"/>
            <p:cNvSpPr txBox="1">
              <a:spLocks noChangeArrowheads="1"/>
            </p:cNvSpPr>
            <p:nvPr/>
          </p:nvSpPr>
          <p:spPr bwMode="auto">
            <a:xfrm>
              <a:off x="7616687" y="3054627"/>
              <a:ext cx="1184940" cy="310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lnSpc>
                  <a:spcPts val="1700"/>
                </a:lnSpc>
              </a:pPr>
              <a:r>
                <a:rPr lang="en-US" sz="1800" dirty="0">
                  <a:solidFill>
                    <a:srgbClr val="C00000"/>
                  </a:solidFill>
                  <a:latin typeface="Arial" charset="0"/>
                  <a:cs typeface="Arial" charset="0"/>
                </a:rPr>
                <a:t>RSVP-TE</a:t>
              </a:r>
            </a:p>
          </p:txBody>
        </p:sp>
      </p:grpSp>
      <p:pic>
        <p:nvPicPr>
          <p:cNvPr id="196635" name="Picture 2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030288"/>
            <a:ext cx="3656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102</a:t>
            </a:fld>
            <a:endParaRPr lang="en-US" sz="1200" dirty="0">
              <a:latin typeface="Tahoma" charset="0"/>
            </a:endParaRPr>
          </a:p>
        </p:txBody>
      </p:sp>
      <p:sp>
        <p:nvSpPr>
          <p:cNvPr id="1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37747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3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3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Freeform 2"/>
          <p:cNvSpPr>
            <a:spLocks/>
          </p:cNvSpPr>
          <p:nvPr/>
        </p:nvSpPr>
        <p:spPr bwMode="auto">
          <a:xfrm>
            <a:off x="1754188" y="5278438"/>
            <a:ext cx="2462212" cy="419100"/>
          </a:xfrm>
          <a:custGeom>
            <a:avLst/>
            <a:gdLst>
              <a:gd name="T0" fmla="*/ 2147483647 w 1551"/>
              <a:gd name="T1" fmla="*/ 2147483647 h 264"/>
              <a:gd name="T2" fmla="*/ 0 w 1551"/>
              <a:gd name="T3" fmla="*/ 2147483647 h 264"/>
              <a:gd name="T4" fmla="*/ 2147483647 w 1551"/>
              <a:gd name="T5" fmla="*/ 2147483647 h 264"/>
              <a:gd name="T6" fmla="*/ 2147483647 w 1551"/>
              <a:gd name="T7" fmla="*/ 0 h 264"/>
              <a:gd name="T8" fmla="*/ 2147483647 w 1551"/>
              <a:gd name="T9" fmla="*/ 2147483647 h 2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51" h="264">
                <a:moveTo>
                  <a:pt x="1263" y="8"/>
                </a:moveTo>
                <a:lnTo>
                  <a:pt x="0" y="264"/>
                </a:lnTo>
                <a:lnTo>
                  <a:pt x="1536" y="264"/>
                </a:lnTo>
                <a:lnTo>
                  <a:pt x="1551" y="0"/>
                </a:lnTo>
                <a:lnTo>
                  <a:pt x="1263" y="8"/>
                </a:ln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8660" name="Freeform 3"/>
          <p:cNvSpPr>
            <a:spLocks/>
          </p:cNvSpPr>
          <p:nvPr/>
        </p:nvSpPr>
        <p:spPr bwMode="auto">
          <a:xfrm>
            <a:off x="4492625" y="5326063"/>
            <a:ext cx="2447925" cy="577850"/>
          </a:xfrm>
          <a:custGeom>
            <a:avLst/>
            <a:gdLst>
              <a:gd name="T0" fmla="*/ 2147483647 w 1542"/>
              <a:gd name="T1" fmla="*/ 2147483647 h 364"/>
              <a:gd name="T2" fmla="*/ 0 w 1542"/>
              <a:gd name="T3" fmla="*/ 2147483647 h 364"/>
              <a:gd name="T4" fmla="*/ 2147483647 w 1542"/>
              <a:gd name="T5" fmla="*/ 2147483647 h 364"/>
              <a:gd name="T6" fmla="*/ 2147483647 w 1542"/>
              <a:gd name="T7" fmla="*/ 0 h 364"/>
              <a:gd name="T8" fmla="*/ 2147483647 w 1542"/>
              <a:gd name="T9" fmla="*/ 2147483647 h 36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42" h="364">
                <a:moveTo>
                  <a:pt x="839" y="8"/>
                </a:moveTo>
                <a:lnTo>
                  <a:pt x="0" y="364"/>
                </a:lnTo>
                <a:lnTo>
                  <a:pt x="1542" y="364"/>
                </a:lnTo>
                <a:lnTo>
                  <a:pt x="1127" y="0"/>
                </a:lnTo>
                <a:lnTo>
                  <a:pt x="839" y="8"/>
                </a:lnTo>
                <a:close/>
              </a:path>
            </a:pathLst>
          </a:custGeom>
          <a:gradFill rotWithShape="1">
            <a:gsLst>
              <a:gs pos="0">
                <a:srgbClr val="969696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8661" name="Freeform 4"/>
          <p:cNvSpPr>
            <a:spLocks/>
          </p:cNvSpPr>
          <p:nvPr/>
        </p:nvSpPr>
        <p:spPr bwMode="auto">
          <a:xfrm>
            <a:off x="1884363" y="3106738"/>
            <a:ext cx="2433637" cy="798512"/>
          </a:xfrm>
          <a:custGeom>
            <a:avLst/>
            <a:gdLst>
              <a:gd name="T0" fmla="*/ 2147483647 w 1533"/>
              <a:gd name="T1" fmla="*/ 2147483647 h 503"/>
              <a:gd name="T2" fmla="*/ 2147483647 w 1533"/>
              <a:gd name="T3" fmla="*/ 0 h 503"/>
              <a:gd name="T4" fmla="*/ 0 w 1533"/>
              <a:gd name="T5" fmla="*/ 0 h 503"/>
              <a:gd name="T6" fmla="*/ 2147483647 w 1533"/>
              <a:gd name="T7" fmla="*/ 2147483647 h 503"/>
              <a:gd name="T8" fmla="*/ 2147483647 w 1533"/>
              <a:gd name="T9" fmla="*/ 2147483647 h 50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533" h="503">
                <a:moveTo>
                  <a:pt x="808" y="503"/>
                </a:moveTo>
                <a:lnTo>
                  <a:pt x="1533" y="0"/>
                </a:lnTo>
                <a:lnTo>
                  <a:pt x="0" y="0"/>
                </a:lnTo>
                <a:lnTo>
                  <a:pt x="685" y="481"/>
                </a:lnTo>
                <a:lnTo>
                  <a:pt x="808" y="503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96969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8662" name="Freeform 5"/>
          <p:cNvSpPr>
            <a:spLocks/>
          </p:cNvSpPr>
          <p:nvPr/>
        </p:nvSpPr>
        <p:spPr bwMode="auto">
          <a:xfrm>
            <a:off x="4552950" y="3416300"/>
            <a:ext cx="2589213" cy="511175"/>
          </a:xfrm>
          <a:custGeom>
            <a:avLst/>
            <a:gdLst>
              <a:gd name="T0" fmla="*/ 2147483647 w 1631"/>
              <a:gd name="T1" fmla="*/ 2147483647 h 322"/>
              <a:gd name="T2" fmla="*/ 2147483647 w 1631"/>
              <a:gd name="T3" fmla="*/ 0 h 322"/>
              <a:gd name="T4" fmla="*/ 2147483647 w 1631"/>
              <a:gd name="T5" fmla="*/ 0 h 322"/>
              <a:gd name="T6" fmla="*/ 0 w 1631"/>
              <a:gd name="T7" fmla="*/ 2147483647 h 322"/>
              <a:gd name="T8" fmla="*/ 2147483647 w 1631"/>
              <a:gd name="T9" fmla="*/ 2147483647 h 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631" h="322">
                <a:moveTo>
                  <a:pt x="123" y="322"/>
                </a:moveTo>
                <a:lnTo>
                  <a:pt x="1631" y="0"/>
                </a:lnTo>
                <a:lnTo>
                  <a:pt x="89" y="0"/>
                </a:lnTo>
                <a:lnTo>
                  <a:pt x="0" y="300"/>
                </a:lnTo>
                <a:lnTo>
                  <a:pt x="123" y="322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969696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98663" name="Group 6"/>
          <p:cNvGrpSpPr>
            <a:grpSpLocks/>
          </p:cNvGrpSpPr>
          <p:nvPr/>
        </p:nvGrpSpPr>
        <p:grpSpPr bwMode="auto">
          <a:xfrm>
            <a:off x="5583238" y="4924425"/>
            <a:ext cx="766762" cy="433388"/>
            <a:chOff x="3600" y="219"/>
            <a:chExt cx="360" cy="175"/>
          </a:xfrm>
        </p:grpSpPr>
        <p:sp>
          <p:nvSpPr>
            <p:cNvPr id="84105" name="Oval 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4106" name="Line 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107" name="Line 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108" name="Rectangle 1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4109" name="Oval 1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8797" name="Group 1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115" name="Line 1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116" name="Line 1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117" name="Line 1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8798" name="Group 1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112" name="Line 1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113" name="Line 1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114" name="Line 1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8664" name="Group 20"/>
          <p:cNvGrpSpPr>
            <a:grpSpLocks/>
          </p:cNvGrpSpPr>
          <p:nvPr/>
        </p:nvGrpSpPr>
        <p:grpSpPr bwMode="auto">
          <a:xfrm>
            <a:off x="3757613" y="4919663"/>
            <a:ext cx="766762" cy="433387"/>
            <a:chOff x="3600" y="219"/>
            <a:chExt cx="360" cy="175"/>
          </a:xfrm>
        </p:grpSpPr>
        <p:sp>
          <p:nvSpPr>
            <p:cNvPr id="84092" name="Oval 2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4093" name="Line 2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94" name="Line 2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95" name="Rectangle 2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4096" name="Oval 2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8784" name="Group 2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102" name="Line 2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103" name="Line 2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104" name="Line 2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8785" name="Group 3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099" name="Line 3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100" name="Line 3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101" name="Line 3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8665" name="Group 34"/>
          <p:cNvGrpSpPr>
            <a:grpSpLocks/>
          </p:cNvGrpSpPr>
          <p:nvPr/>
        </p:nvGrpSpPr>
        <p:grpSpPr bwMode="auto">
          <a:xfrm>
            <a:off x="4111625" y="3902075"/>
            <a:ext cx="766763" cy="433388"/>
            <a:chOff x="3600" y="219"/>
            <a:chExt cx="360" cy="175"/>
          </a:xfrm>
        </p:grpSpPr>
        <p:sp>
          <p:nvSpPr>
            <p:cNvPr id="84079" name="Oval 35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4080" name="Line 36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81" name="Line 37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82" name="Rectangle 38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4083" name="Oval 39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8771" name="Group 40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089" name="Line 4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90" name="Line 4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91" name="Line 4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8772" name="Group 44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086" name="Line 4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87" name="Line 4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88" name="Line 4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8666" name="Group 48"/>
          <p:cNvGrpSpPr>
            <a:grpSpLocks/>
          </p:cNvGrpSpPr>
          <p:nvPr/>
        </p:nvGrpSpPr>
        <p:grpSpPr bwMode="auto">
          <a:xfrm>
            <a:off x="2684463" y="3897313"/>
            <a:ext cx="766762" cy="433387"/>
            <a:chOff x="3600" y="219"/>
            <a:chExt cx="360" cy="175"/>
          </a:xfrm>
        </p:grpSpPr>
        <p:sp>
          <p:nvSpPr>
            <p:cNvPr id="84066" name="Oval 49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4067" name="Line 50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68" name="Line 51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69" name="Rectangle 52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4070" name="Oval 53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8758" name="Group 54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84076" name="Line 5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77" name="Line 5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78" name="Line 5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8759" name="Group 58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84073" name="Line 5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74" name="Line 6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75" name="Line 6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98667" name="Group 62"/>
          <p:cNvGrpSpPr>
            <a:grpSpLocks/>
          </p:cNvGrpSpPr>
          <p:nvPr/>
        </p:nvGrpSpPr>
        <p:grpSpPr bwMode="auto">
          <a:xfrm>
            <a:off x="1165225" y="3190875"/>
            <a:ext cx="766763" cy="433388"/>
            <a:chOff x="589" y="1281"/>
            <a:chExt cx="483" cy="273"/>
          </a:xfrm>
        </p:grpSpPr>
        <p:sp>
          <p:nvSpPr>
            <p:cNvPr id="84053" name="Oval 63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4054" name="Line 64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55" name="Line 65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56" name="Rectangle 66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4057" name="Oval 67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8745" name="Group 68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4063" name="Line 6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64" name="Line 7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65" name="Line 7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8746" name="Group 72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4060" name="Line 7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61" name="Line 7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62" name="Line 7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83981" name="Line 76"/>
          <p:cNvSpPr>
            <a:spLocks noChangeShapeType="1"/>
          </p:cNvSpPr>
          <p:nvPr/>
        </p:nvSpPr>
        <p:spPr bwMode="auto">
          <a:xfrm>
            <a:off x="1935163" y="3433763"/>
            <a:ext cx="762000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3982" name="Line 77"/>
          <p:cNvSpPr>
            <a:spLocks noChangeShapeType="1"/>
          </p:cNvSpPr>
          <p:nvPr/>
        </p:nvSpPr>
        <p:spPr bwMode="auto">
          <a:xfrm flipV="1">
            <a:off x="1982788" y="4138613"/>
            <a:ext cx="733425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3983" name="Line 78"/>
          <p:cNvSpPr>
            <a:spLocks noChangeShapeType="1"/>
          </p:cNvSpPr>
          <p:nvPr/>
        </p:nvSpPr>
        <p:spPr bwMode="auto">
          <a:xfrm flipV="1">
            <a:off x="3449638" y="4138613"/>
            <a:ext cx="6667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3984" name="Line 79"/>
          <p:cNvSpPr>
            <a:spLocks noChangeShapeType="1"/>
          </p:cNvSpPr>
          <p:nvPr/>
        </p:nvSpPr>
        <p:spPr bwMode="auto">
          <a:xfrm>
            <a:off x="3297238" y="4300538"/>
            <a:ext cx="561975" cy="6572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3985" name="Line 80"/>
          <p:cNvSpPr>
            <a:spLocks noChangeShapeType="1"/>
          </p:cNvSpPr>
          <p:nvPr/>
        </p:nvSpPr>
        <p:spPr bwMode="auto">
          <a:xfrm>
            <a:off x="4554538" y="5176838"/>
            <a:ext cx="1038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3986" name="Line 81"/>
          <p:cNvSpPr>
            <a:spLocks noChangeShapeType="1"/>
          </p:cNvSpPr>
          <p:nvPr/>
        </p:nvSpPr>
        <p:spPr bwMode="auto">
          <a:xfrm>
            <a:off x="4840288" y="4252913"/>
            <a:ext cx="838200" cy="714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3987" name="Line 82"/>
          <p:cNvSpPr>
            <a:spLocks noChangeShapeType="1"/>
          </p:cNvSpPr>
          <p:nvPr/>
        </p:nvSpPr>
        <p:spPr bwMode="auto">
          <a:xfrm>
            <a:off x="6354763" y="5157788"/>
            <a:ext cx="70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3988" name="Text Box 83"/>
          <p:cNvSpPr txBox="1">
            <a:spLocks noChangeArrowheads="1"/>
          </p:cNvSpPr>
          <p:nvPr/>
        </p:nvSpPr>
        <p:spPr bwMode="auto">
          <a:xfrm>
            <a:off x="5803900" y="535781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R1</a:t>
            </a:r>
          </a:p>
        </p:txBody>
      </p:sp>
      <p:sp>
        <p:nvSpPr>
          <p:cNvPr id="83989" name="Text Box 84"/>
          <p:cNvSpPr txBox="1">
            <a:spLocks noChangeArrowheads="1"/>
          </p:cNvSpPr>
          <p:nvPr/>
        </p:nvSpPr>
        <p:spPr bwMode="auto">
          <a:xfrm>
            <a:off x="3940175" y="533558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R2</a:t>
            </a:r>
          </a:p>
        </p:txBody>
      </p:sp>
      <p:sp>
        <p:nvSpPr>
          <p:cNvPr id="83990" name="Text Box 85"/>
          <p:cNvSpPr txBox="1">
            <a:spLocks noChangeArrowheads="1"/>
          </p:cNvSpPr>
          <p:nvPr/>
        </p:nvSpPr>
        <p:spPr bwMode="auto">
          <a:xfrm>
            <a:off x="5862638" y="3956050"/>
            <a:ext cx="349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D</a:t>
            </a:r>
          </a:p>
        </p:txBody>
      </p:sp>
      <p:sp>
        <p:nvSpPr>
          <p:cNvPr id="83991" name="Text Box 86"/>
          <p:cNvSpPr txBox="1">
            <a:spLocks noChangeArrowheads="1"/>
          </p:cNvSpPr>
          <p:nvPr/>
        </p:nvSpPr>
        <p:spPr bwMode="auto">
          <a:xfrm>
            <a:off x="4325938" y="4333875"/>
            <a:ext cx="476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R3</a:t>
            </a:r>
          </a:p>
        </p:txBody>
      </p:sp>
      <p:sp>
        <p:nvSpPr>
          <p:cNvPr id="83992" name="Text Box 87"/>
          <p:cNvSpPr txBox="1">
            <a:spLocks noChangeArrowheads="1"/>
          </p:cNvSpPr>
          <p:nvPr/>
        </p:nvSpPr>
        <p:spPr bwMode="auto">
          <a:xfrm>
            <a:off x="2851150" y="435133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R4</a:t>
            </a:r>
          </a:p>
        </p:txBody>
      </p:sp>
      <p:grpSp>
        <p:nvGrpSpPr>
          <p:cNvPr id="198680" name="Group 88"/>
          <p:cNvGrpSpPr>
            <a:grpSpLocks/>
          </p:cNvGrpSpPr>
          <p:nvPr/>
        </p:nvGrpSpPr>
        <p:grpSpPr bwMode="auto">
          <a:xfrm>
            <a:off x="1211263" y="4137025"/>
            <a:ext cx="766762" cy="433388"/>
            <a:chOff x="589" y="1281"/>
            <a:chExt cx="483" cy="273"/>
          </a:xfrm>
        </p:grpSpPr>
        <p:sp>
          <p:nvSpPr>
            <p:cNvPr id="84040" name="Oval 89"/>
            <p:cNvSpPr>
              <a:spLocks noChangeArrowheads="1"/>
            </p:cNvSpPr>
            <p:nvPr/>
          </p:nvSpPr>
          <p:spPr bwMode="auto">
            <a:xfrm>
              <a:off x="593" y="1403"/>
              <a:ext cx="479" cy="151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4041" name="Line 90"/>
            <p:cNvSpPr>
              <a:spLocks noChangeShapeType="1"/>
            </p:cNvSpPr>
            <p:nvPr/>
          </p:nvSpPr>
          <p:spPr bwMode="auto">
            <a:xfrm>
              <a:off x="591" y="1376"/>
              <a:ext cx="0" cy="10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42" name="Line 91"/>
            <p:cNvSpPr>
              <a:spLocks noChangeShapeType="1"/>
            </p:cNvSpPr>
            <p:nvPr/>
          </p:nvSpPr>
          <p:spPr bwMode="auto">
            <a:xfrm>
              <a:off x="1068" y="1368"/>
              <a:ext cx="4" cy="11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43" name="Rectangle 92"/>
            <p:cNvSpPr>
              <a:spLocks noChangeArrowheads="1"/>
            </p:cNvSpPr>
            <p:nvPr/>
          </p:nvSpPr>
          <p:spPr bwMode="auto">
            <a:xfrm>
              <a:off x="597" y="1390"/>
              <a:ext cx="471" cy="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sz="2400" i="0" dirty="0">
                <a:solidFill>
                  <a:srgbClr val="000000"/>
                </a:solidFill>
                <a:latin typeface="Times New Roman" charset="0"/>
                <a:cs typeface="+mn-cs"/>
              </a:endParaRPr>
            </a:p>
          </p:txBody>
        </p:sp>
        <p:sp>
          <p:nvSpPr>
            <p:cNvPr id="84044" name="Oval 93"/>
            <p:cNvSpPr>
              <a:spLocks noChangeArrowheads="1"/>
            </p:cNvSpPr>
            <p:nvPr/>
          </p:nvSpPr>
          <p:spPr bwMode="auto">
            <a:xfrm>
              <a:off x="589" y="1281"/>
              <a:ext cx="479" cy="17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198732" name="Group 94"/>
            <p:cNvGrpSpPr>
              <a:grpSpLocks/>
            </p:cNvGrpSpPr>
            <p:nvPr/>
          </p:nvGrpSpPr>
          <p:grpSpPr bwMode="auto">
            <a:xfrm>
              <a:off x="704" y="1320"/>
              <a:ext cx="238" cy="103"/>
              <a:chOff x="2848" y="848"/>
              <a:chExt cx="140" cy="98"/>
            </a:xfrm>
          </p:grpSpPr>
          <p:sp>
            <p:nvSpPr>
              <p:cNvPr id="84050" name="Line 9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51" name="Line 9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52" name="Line 9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98733" name="Group 98"/>
            <p:cNvGrpSpPr>
              <a:grpSpLocks/>
            </p:cNvGrpSpPr>
            <p:nvPr/>
          </p:nvGrpSpPr>
          <p:grpSpPr bwMode="auto">
            <a:xfrm flipV="1">
              <a:off x="704" y="1318"/>
              <a:ext cx="238" cy="103"/>
              <a:chOff x="2848" y="848"/>
              <a:chExt cx="140" cy="98"/>
            </a:xfrm>
          </p:grpSpPr>
          <p:sp>
            <p:nvSpPr>
              <p:cNvPr id="84047" name="Line 9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48" name="Line 10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4049" name="Line 10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sp>
        <p:nvSpPr>
          <p:cNvPr id="83994" name="Text Box 102"/>
          <p:cNvSpPr txBox="1">
            <a:spLocks noChangeArrowheads="1"/>
          </p:cNvSpPr>
          <p:nvPr/>
        </p:nvSpPr>
        <p:spPr bwMode="auto">
          <a:xfrm>
            <a:off x="1403350" y="4570413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R5</a:t>
            </a:r>
          </a:p>
        </p:txBody>
      </p:sp>
      <p:sp>
        <p:nvSpPr>
          <p:cNvPr id="83995" name="Text Box 103"/>
          <p:cNvSpPr txBox="1">
            <a:spLocks noChangeArrowheads="1"/>
          </p:cNvSpPr>
          <p:nvPr/>
        </p:nvSpPr>
        <p:spPr bwMode="auto">
          <a:xfrm>
            <a:off x="6283325" y="4897438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+mn-cs"/>
              </a:rPr>
              <a:t>0</a:t>
            </a:r>
          </a:p>
        </p:txBody>
      </p:sp>
      <p:sp>
        <p:nvSpPr>
          <p:cNvPr id="83996" name="Text Box 104"/>
          <p:cNvSpPr txBox="1">
            <a:spLocks noChangeArrowheads="1"/>
          </p:cNvSpPr>
          <p:nvPr/>
        </p:nvSpPr>
        <p:spPr bwMode="auto">
          <a:xfrm>
            <a:off x="4924425" y="4164013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+mn-cs"/>
              </a:rPr>
              <a:t>1</a:t>
            </a:r>
          </a:p>
        </p:txBody>
      </p:sp>
      <p:sp>
        <p:nvSpPr>
          <p:cNvPr id="83997" name="Text Box 105"/>
          <p:cNvSpPr txBox="1">
            <a:spLocks noChangeArrowheads="1"/>
          </p:cNvSpPr>
          <p:nvPr/>
        </p:nvSpPr>
        <p:spPr bwMode="auto">
          <a:xfrm>
            <a:off x="4849813" y="388937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+mn-cs"/>
              </a:rPr>
              <a:t>0</a:t>
            </a:r>
          </a:p>
        </p:txBody>
      </p:sp>
      <p:sp>
        <p:nvSpPr>
          <p:cNvPr id="83998" name="Line 106"/>
          <p:cNvSpPr>
            <a:spLocks noChangeShapeType="1"/>
          </p:cNvSpPr>
          <p:nvPr/>
        </p:nvSpPr>
        <p:spPr bwMode="auto">
          <a:xfrm>
            <a:off x="4883150" y="4129088"/>
            <a:ext cx="9683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3999" name="Text Box 107"/>
          <p:cNvSpPr txBox="1">
            <a:spLocks noChangeArrowheads="1"/>
          </p:cNvSpPr>
          <p:nvPr/>
        </p:nvSpPr>
        <p:spPr bwMode="auto">
          <a:xfrm>
            <a:off x="3411538" y="3876675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+mn-cs"/>
              </a:rPr>
              <a:t>0</a:t>
            </a:r>
          </a:p>
        </p:txBody>
      </p:sp>
      <p:sp>
        <p:nvSpPr>
          <p:cNvPr id="84000" name="Text Box 108"/>
          <p:cNvSpPr txBox="1">
            <a:spLocks noChangeArrowheads="1"/>
          </p:cNvSpPr>
          <p:nvPr/>
        </p:nvSpPr>
        <p:spPr bwMode="auto">
          <a:xfrm>
            <a:off x="7016750" y="4975225"/>
            <a:ext cx="3365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A</a:t>
            </a:r>
          </a:p>
        </p:txBody>
      </p:sp>
      <p:sp>
        <p:nvSpPr>
          <p:cNvPr id="84001" name="Text Box 109"/>
          <p:cNvSpPr txBox="1">
            <a:spLocks noChangeArrowheads="1"/>
          </p:cNvSpPr>
          <p:nvPr/>
        </p:nvSpPr>
        <p:spPr bwMode="auto">
          <a:xfrm>
            <a:off x="1366838" y="3621088"/>
            <a:ext cx="476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R6</a:t>
            </a:r>
          </a:p>
        </p:txBody>
      </p:sp>
      <p:grpSp>
        <p:nvGrpSpPr>
          <p:cNvPr id="198689" name="Group 110"/>
          <p:cNvGrpSpPr>
            <a:grpSpLocks/>
          </p:cNvGrpSpPr>
          <p:nvPr/>
        </p:nvGrpSpPr>
        <p:grpSpPr bwMode="auto">
          <a:xfrm>
            <a:off x="4895850" y="5343525"/>
            <a:ext cx="2546350" cy="922338"/>
            <a:chOff x="679" y="3270"/>
            <a:chExt cx="1604" cy="581"/>
          </a:xfrm>
        </p:grpSpPr>
        <p:sp>
          <p:nvSpPr>
            <p:cNvPr id="84033" name="Rectangle 111"/>
            <p:cNvSpPr>
              <a:spLocks noChangeArrowheads="1"/>
            </p:cNvSpPr>
            <p:nvPr/>
          </p:nvSpPr>
          <p:spPr bwMode="auto">
            <a:xfrm>
              <a:off x="710" y="3296"/>
              <a:ext cx="1533" cy="5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4034" name="Text Box 112"/>
            <p:cNvSpPr txBox="1">
              <a:spLocks noChangeArrowheads="1"/>
            </p:cNvSpPr>
            <p:nvPr/>
          </p:nvSpPr>
          <p:spPr bwMode="auto">
            <a:xfrm>
              <a:off x="679" y="3270"/>
              <a:ext cx="160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  in         out                 out</a:t>
              </a:r>
            </a:p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label     label   dest    interface</a:t>
              </a:r>
            </a:p>
          </p:txBody>
        </p:sp>
        <p:sp>
          <p:nvSpPr>
            <p:cNvPr id="84035" name="Line 113"/>
            <p:cNvSpPr>
              <a:spLocks noChangeShapeType="1"/>
            </p:cNvSpPr>
            <p:nvPr/>
          </p:nvSpPr>
          <p:spPr bwMode="auto">
            <a:xfrm>
              <a:off x="719" y="3584"/>
              <a:ext cx="15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36" name="Text Box 114"/>
            <p:cNvSpPr txBox="1">
              <a:spLocks noChangeArrowheads="1"/>
            </p:cNvSpPr>
            <p:nvPr/>
          </p:nvSpPr>
          <p:spPr bwMode="auto">
            <a:xfrm>
              <a:off x="730" y="3588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+mn-cs"/>
                </a:rPr>
                <a:t> 6        -      A       0</a:t>
              </a:r>
            </a:p>
          </p:txBody>
        </p:sp>
        <p:sp>
          <p:nvSpPr>
            <p:cNvPr id="84037" name="Line 115"/>
            <p:cNvSpPr>
              <a:spLocks noChangeShapeType="1"/>
            </p:cNvSpPr>
            <p:nvPr/>
          </p:nvSpPr>
          <p:spPr bwMode="auto">
            <a:xfrm>
              <a:off x="1042" y="3303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38" name="Line 116"/>
            <p:cNvSpPr>
              <a:spLocks noChangeShapeType="1"/>
            </p:cNvSpPr>
            <p:nvPr/>
          </p:nvSpPr>
          <p:spPr bwMode="auto">
            <a:xfrm>
              <a:off x="1426" y="3306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39" name="Line 117"/>
            <p:cNvSpPr>
              <a:spLocks noChangeShapeType="1"/>
            </p:cNvSpPr>
            <p:nvPr/>
          </p:nvSpPr>
          <p:spPr bwMode="auto">
            <a:xfrm>
              <a:off x="1750" y="3309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98690" name="Group 118"/>
          <p:cNvGrpSpPr>
            <a:grpSpLocks/>
          </p:cNvGrpSpPr>
          <p:nvPr/>
        </p:nvGrpSpPr>
        <p:grpSpPr bwMode="auto">
          <a:xfrm>
            <a:off x="4629150" y="2212975"/>
            <a:ext cx="2546350" cy="1239838"/>
            <a:chOff x="3494" y="291"/>
            <a:chExt cx="1604" cy="781"/>
          </a:xfrm>
        </p:grpSpPr>
        <p:sp>
          <p:nvSpPr>
            <p:cNvPr id="84025" name="Rectangle 119"/>
            <p:cNvSpPr>
              <a:spLocks noChangeArrowheads="1"/>
            </p:cNvSpPr>
            <p:nvPr/>
          </p:nvSpPr>
          <p:spPr bwMode="auto">
            <a:xfrm>
              <a:off x="3525" y="317"/>
              <a:ext cx="1533" cy="74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4026" name="Text Box 120"/>
            <p:cNvSpPr txBox="1">
              <a:spLocks noChangeArrowheads="1"/>
            </p:cNvSpPr>
            <p:nvPr/>
          </p:nvSpPr>
          <p:spPr bwMode="auto">
            <a:xfrm>
              <a:off x="3494" y="291"/>
              <a:ext cx="160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  in         out                 out</a:t>
              </a:r>
            </a:p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label     label   dest    interface</a:t>
              </a:r>
            </a:p>
          </p:txBody>
        </p:sp>
        <p:sp>
          <p:nvSpPr>
            <p:cNvPr id="84027" name="Line 121"/>
            <p:cNvSpPr>
              <a:spLocks noChangeShapeType="1"/>
            </p:cNvSpPr>
            <p:nvPr/>
          </p:nvSpPr>
          <p:spPr bwMode="auto">
            <a:xfrm>
              <a:off x="3534" y="605"/>
              <a:ext cx="15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28" name="Text Box 122"/>
            <p:cNvSpPr txBox="1">
              <a:spLocks noChangeArrowheads="1"/>
            </p:cNvSpPr>
            <p:nvPr/>
          </p:nvSpPr>
          <p:spPr bwMode="auto">
            <a:xfrm>
              <a:off x="3545" y="609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+mn-cs"/>
                </a:rPr>
                <a:t>10      6      A       1</a:t>
              </a:r>
            </a:p>
          </p:txBody>
        </p:sp>
        <p:sp>
          <p:nvSpPr>
            <p:cNvPr id="84029" name="Line 123"/>
            <p:cNvSpPr>
              <a:spLocks noChangeShapeType="1"/>
            </p:cNvSpPr>
            <p:nvPr/>
          </p:nvSpPr>
          <p:spPr bwMode="auto">
            <a:xfrm>
              <a:off x="3857" y="324"/>
              <a:ext cx="1" cy="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30" name="Text Box 124"/>
            <p:cNvSpPr txBox="1">
              <a:spLocks noChangeArrowheads="1"/>
            </p:cNvSpPr>
            <p:nvPr/>
          </p:nvSpPr>
          <p:spPr bwMode="auto">
            <a:xfrm>
              <a:off x="3540" y="830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+mn-cs"/>
                </a:rPr>
                <a:t>12      9      D       0</a:t>
              </a:r>
            </a:p>
          </p:txBody>
        </p:sp>
        <p:sp>
          <p:nvSpPr>
            <p:cNvPr id="84031" name="Line 125"/>
            <p:cNvSpPr>
              <a:spLocks noChangeShapeType="1"/>
            </p:cNvSpPr>
            <p:nvPr/>
          </p:nvSpPr>
          <p:spPr bwMode="auto">
            <a:xfrm>
              <a:off x="4215" y="335"/>
              <a:ext cx="1" cy="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32" name="Line 126"/>
            <p:cNvSpPr>
              <a:spLocks noChangeShapeType="1"/>
            </p:cNvSpPr>
            <p:nvPr/>
          </p:nvSpPr>
          <p:spPr bwMode="auto">
            <a:xfrm>
              <a:off x="4573" y="329"/>
              <a:ext cx="1" cy="73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84004" name="Rectangle 127"/>
          <p:cNvSpPr>
            <a:spLocks noChangeArrowheads="1"/>
          </p:cNvSpPr>
          <p:nvPr/>
        </p:nvSpPr>
        <p:spPr bwMode="auto">
          <a:xfrm>
            <a:off x="1843088" y="1651000"/>
            <a:ext cx="2433637" cy="1435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84005" name="Text Box 128"/>
          <p:cNvSpPr txBox="1">
            <a:spLocks noChangeArrowheads="1"/>
          </p:cNvSpPr>
          <p:nvPr/>
        </p:nvSpPr>
        <p:spPr bwMode="auto">
          <a:xfrm>
            <a:off x="1793875" y="1609725"/>
            <a:ext cx="25463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+mn-cs"/>
              </a:rPr>
              <a:t>  in         out                 out</a:t>
            </a:r>
          </a:p>
          <a:p>
            <a:pPr eaLnBrk="1" hangingPunct="1"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+mn-cs"/>
              </a:rPr>
              <a:t>label     label   dest    interface</a:t>
            </a:r>
          </a:p>
        </p:txBody>
      </p:sp>
      <p:sp>
        <p:nvSpPr>
          <p:cNvPr id="84006" name="Line 129"/>
          <p:cNvSpPr>
            <a:spLocks noChangeShapeType="1"/>
          </p:cNvSpPr>
          <p:nvPr/>
        </p:nvSpPr>
        <p:spPr bwMode="auto">
          <a:xfrm>
            <a:off x="1857375" y="2108200"/>
            <a:ext cx="2392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4007" name="Text Box 130"/>
          <p:cNvSpPr txBox="1">
            <a:spLocks noChangeArrowheads="1"/>
          </p:cNvSpPr>
          <p:nvPr/>
        </p:nvSpPr>
        <p:spPr bwMode="auto">
          <a:xfrm>
            <a:off x="1874838" y="2114550"/>
            <a:ext cx="2381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        10      A       0</a:t>
            </a:r>
          </a:p>
        </p:txBody>
      </p:sp>
      <p:sp>
        <p:nvSpPr>
          <p:cNvPr id="84008" name="Line 131"/>
          <p:cNvSpPr>
            <a:spLocks noChangeShapeType="1"/>
          </p:cNvSpPr>
          <p:nvPr/>
        </p:nvSpPr>
        <p:spPr bwMode="auto">
          <a:xfrm>
            <a:off x="2370138" y="1662113"/>
            <a:ext cx="1587" cy="1412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4009" name="Text Box 132"/>
          <p:cNvSpPr txBox="1">
            <a:spLocks noChangeArrowheads="1"/>
          </p:cNvSpPr>
          <p:nvPr/>
        </p:nvSpPr>
        <p:spPr bwMode="auto">
          <a:xfrm>
            <a:off x="1865313" y="2455863"/>
            <a:ext cx="2381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        12      D       0</a:t>
            </a:r>
          </a:p>
        </p:txBody>
      </p:sp>
      <p:sp>
        <p:nvSpPr>
          <p:cNvPr id="84010" name="Line 133"/>
          <p:cNvSpPr>
            <a:spLocks noChangeShapeType="1"/>
          </p:cNvSpPr>
          <p:nvPr/>
        </p:nvSpPr>
        <p:spPr bwMode="auto">
          <a:xfrm>
            <a:off x="2938463" y="1658938"/>
            <a:ext cx="1587" cy="142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4011" name="Line 134"/>
          <p:cNvSpPr>
            <a:spLocks noChangeShapeType="1"/>
          </p:cNvSpPr>
          <p:nvPr/>
        </p:nvSpPr>
        <p:spPr bwMode="auto">
          <a:xfrm>
            <a:off x="3506788" y="1670050"/>
            <a:ext cx="1587" cy="1401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4012" name="Text Box 135"/>
          <p:cNvSpPr txBox="1">
            <a:spLocks noChangeArrowheads="1"/>
          </p:cNvSpPr>
          <p:nvPr/>
        </p:nvSpPr>
        <p:spPr bwMode="auto">
          <a:xfrm>
            <a:off x="3335338" y="4198938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+mn-cs"/>
              </a:rPr>
              <a:t>1</a:t>
            </a:r>
          </a:p>
        </p:txBody>
      </p:sp>
      <p:grpSp>
        <p:nvGrpSpPr>
          <p:cNvPr id="198700" name="Group 137"/>
          <p:cNvGrpSpPr>
            <a:grpSpLocks/>
          </p:cNvGrpSpPr>
          <p:nvPr/>
        </p:nvGrpSpPr>
        <p:grpSpPr bwMode="auto">
          <a:xfrm>
            <a:off x="1716088" y="5661025"/>
            <a:ext cx="2546350" cy="922338"/>
            <a:chOff x="679" y="3270"/>
            <a:chExt cx="1604" cy="581"/>
          </a:xfrm>
        </p:grpSpPr>
        <p:sp>
          <p:nvSpPr>
            <p:cNvPr id="84018" name="Rectangle 138"/>
            <p:cNvSpPr>
              <a:spLocks noChangeArrowheads="1"/>
            </p:cNvSpPr>
            <p:nvPr/>
          </p:nvSpPr>
          <p:spPr bwMode="auto">
            <a:xfrm>
              <a:off x="710" y="3296"/>
              <a:ext cx="1533" cy="55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4019" name="Text Box 139"/>
            <p:cNvSpPr txBox="1">
              <a:spLocks noChangeArrowheads="1"/>
            </p:cNvSpPr>
            <p:nvPr/>
          </p:nvSpPr>
          <p:spPr bwMode="auto">
            <a:xfrm>
              <a:off x="679" y="3270"/>
              <a:ext cx="1604" cy="3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  in         out                 out</a:t>
              </a:r>
            </a:p>
            <a:p>
              <a:pPr eaLnBrk="1" hangingPunct="1">
                <a:defRPr/>
              </a:pPr>
              <a:r>
                <a:rPr lang="en-US" sz="14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label     label   dest    interface</a:t>
              </a:r>
            </a:p>
          </p:txBody>
        </p:sp>
        <p:sp>
          <p:nvSpPr>
            <p:cNvPr id="84020" name="Line 140"/>
            <p:cNvSpPr>
              <a:spLocks noChangeShapeType="1"/>
            </p:cNvSpPr>
            <p:nvPr/>
          </p:nvSpPr>
          <p:spPr bwMode="auto">
            <a:xfrm>
              <a:off x="719" y="3584"/>
              <a:ext cx="150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21" name="Text Box 141"/>
            <p:cNvSpPr txBox="1">
              <a:spLocks noChangeArrowheads="1"/>
            </p:cNvSpPr>
            <p:nvPr/>
          </p:nvSpPr>
          <p:spPr bwMode="auto">
            <a:xfrm>
              <a:off x="730" y="3588"/>
              <a:ext cx="150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+mn-cs"/>
                </a:rPr>
                <a:t> 8        6      A       0</a:t>
              </a:r>
            </a:p>
          </p:txBody>
        </p:sp>
        <p:sp>
          <p:nvSpPr>
            <p:cNvPr id="84022" name="Line 142"/>
            <p:cNvSpPr>
              <a:spLocks noChangeShapeType="1"/>
            </p:cNvSpPr>
            <p:nvPr/>
          </p:nvSpPr>
          <p:spPr bwMode="auto">
            <a:xfrm>
              <a:off x="1042" y="3303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23" name="Line 143"/>
            <p:cNvSpPr>
              <a:spLocks noChangeShapeType="1"/>
            </p:cNvSpPr>
            <p:nvPr/>
          </p:nvSpPr>
          <p:spPr bwMode="auto">
            <a:xfrm>
              <a:off x="1426" y="3306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4024" name="Line 144"/>
            <p:cNvSpPr>
              <a:spLocks noChangeShapeType="1"/>
            </p:cNvSpPr>
            <p:nvPr/>
          </p:nvSpPr>
          <p:spPr bwMode="auto">
            <a:xfrm>
              <a:off x="1750" y="3309"/>
              <a:ext cx="1" cy="5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84014" name="Text Box 145"/>
          <p:cNvSpPr txBox="1">
            <a:spLocks noChangeArrowheads="1"/>
          </p:cNvSpPr>
          <p:nvPr/>
        </p:nvSpPr>
        <p:spPr bwMode="auto">
          <a:xfrm>
            <a:off x="4487863" y="4914900"/>
            <a:ext cx="2825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solidFill>
                  <a:srgbClr val="000000"/>
                </a:solidFill>
                <a:latin typeface="Arial" charset="0"/>
                <a:cs typeface="+mn-cs"/>
              </a:rPr>
              <a:t>0</a:t>
            </a:r>
          </a:p>
        </p:txBody>
      </p:sp>
      <p:sp>
        <p:nvSpPr>
          <p:cNvPr id="84015" name="Text Box 146"/>
          <p:cNvSpPr txBox="1">
            <a:spLocks noChangeArrowheads="1"/>
          </p:cNvSpPr>
          <p:nvPr/>
        </p:nvSpPr>
        <p:spPr bwMode="auto">
          <a:xfrm>
            <a:off x="1847850" y="2757488"/>
            <a:ext cx="2381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          8      A       1</a:t>
            </a:r>
          </a:p>
        </p:txBody>
      </p:sp>
      <p:sp>
        <p:nvSpPr>
          <p:cNvPr id="84016" name="Rectangle 14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MPLS forwarding tables</a:t>
            </a:r>
          </a:p>
        </p:txBody>
      </p:sp>
      <p:pic>
        <p:nvPicPr>
          <p:cNvPr id="198704" name="Picture 21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02076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103</a:t>
            </a:fld>
            <a:endParaRPr lang="en-US" sz="1200" dirty="0">
              <a:latin typeface="Tahoma" charset="0"/>
            </a:endParaRPr>
          </a:p>
        </p:txBody>
      </p:sp>
      <p:sp>
        <p:nvSpPr>
          <p:cNvPr id="1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12060456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7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6.4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latin typeface="Gill Sans MT" charset="0"/>
                <a:cs typeface="+mn-cs"/>
              </a:rPr>
              <a:t>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link virtualization: 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6.6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6.7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104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2802444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>
          <a:xfrm>
            <a:off x="546100" y="115888"/>
            <a:ext cx="7772400" cy="9366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Data center networks 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15950" y="1320800"/>
            <a:ext cx="8274050" cy="835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10’s to 100’s of thousands of hosts, often closely coupled, in close proximity:</a:t>
            </a:r>
          </a:p>
          <a:p>
            <a:pPr lvl="1">
              <a:defRPr/>
            </a:pPr>
            <a:r>
              <a:rPr lang="en-US" dirty="0">
                <a:latin typeface="Gill Sans MT" charset="0"/>
                <a:cs typeface="+mn-cs"/>
              </a:rPr>
              <a:t>e-business (e.g. Amazon)</a:t>
            </a:r>
          </a:p>
          <a:p>
            <a:pPr lvl="1">
              <a:defRPr/>
            </a:pPr>
            <a:r>
              <a:rPr lang="en-US" dirty="0">
                <a:latin typeface="Gill Sans MT" charset="0"/>
                <a:cs typeface="+mn-cs"/>
              </a:rPr>
              <a:t>content-servers (e.g., YouTube, Akamai, Apple, Microsoft)</a:t>
            </a:r>
          </a:p>
          <a:p>
            <a:pPr lvl="1">
              <a:defRPr/>
            </a:pPr>
            <a:r>
              <a:rPr lang="en-US" dirty="0">
                <a:latin typeface="Gill Sans MT" charset="0"/>
                <a:cs typeface="+mn-cs"/>
              </a:rPr>
              <a:t>search engines, data mining (e.g., Google)</a:t>
            </a: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pic>
        <p:nvPicPr>
          <p:cNvPr id="202757" name="Picture 20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823913"/>
            <a:ext cx="5183188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Rectangle 6"/>
          <p:cNvSpPr txBox="1">
            <a:spLocks noChangeArrowheads="1"/>
          </p:cNvSpPr>
          <p:nvPr/>
        </p:nvSpPr>
        <p:spPr bwMode="auto">
          <a:xfrm>
            <a:off x="684213" y="3411538"/>
            <a:ext cx="4678362" cy="177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SzPct val="65000"/>
              <a:buFont typeface="Wingdings" charset="0"/>
              <a:buChar char="v"/>
              <a:defRPr sz="28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lnSpc>
                <a:spcPct val="85000"/>
              </a:lnSpc>
              <a:spcBef>
                <a:spcPct val="20000"/>
              </a:spcBef>
              <a:spcAft>
                <a:spcPct val="0"/>
              </a:spcAft>
              <a:buClr>
                <a:srgbClr val="000099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  <a:ea typeface="ＭＳ Ｐゴシック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-109" charset="0"/>
              </a:defRPr>
            </a:lvl9pPr>
          </a:lstStyle>
          <a:p>
            <a:pPr>
              <a:buSzPct val="100000"/>
              <a:buFont typeface="Wingdings" charset="2"/>
              <a:buChar char="§"/>
              <a:defRPr/>
            </a:pPr>
            <a:r>
              <a:rPr lang="en-US" i="0" dirty="0">
                <a:latin typeface="Gill Sans MT" charset="0"/>
                <a:cs typeface="+mn-cs"/>
              </a:rPr>
              <a:t>challenges:</a:t>
            </a:r>
          </a:p>
          <a:p>
            <a:pPr lvl="1">
              <a:defRPr/>
            </a:pPr>
            <a:r>
              <a:rPr lang="en-US" i="0" dirty="0">
                <a:latin typeface="Gill Sans MT" charset="0"/>
                <a:cs typeface="+mn-cs"/>
              </a:rPr>
              <a:t>multiple applications, each serving massive numbers of clients </a:t>
            </a:r>
          </a:p>
          <a:p>
            <a:pPr lvl="1">
              <a:defRPr/>
            </a:pPr>
            <a:r>
              <a:rPr lang="en-US" i="0" dirty="0">
                <a:latin typeface="Gill Sans MT" charset="0"/>
                <a:cs typeface="+mn-cs"/>
              </a:rPr>
              <a:t>managing/balancing load, avoiding processing, networking, data bottlenecks  </a:t>
            </a:r>
          </a:p>
        </p:txBody>
      </p:sp>
      <p:pic>
        <p:nvPicPr>
          <p:cNvPr id="202759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300" y="3451225"/>
            <a:ext cx="3527425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2760" name="TextBox 3"/>
          <p:cNvSpPr txBox="1">
            <a:spLocks noChangeArrowheads="1"/>
          </p:cNvSpPr>
          <p:nvPr/>
        </p:nvSpPr>
        <p:spPr bwMode="auto">
          <a:xfrm>
            <a:off x="5265738" y="5951538"/>
            <a:ext cx="2828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400" i="0" dirty="0">
                <a:latin typeface="Arial" charset="0"/>
                <a:cs typeface="Arial" charset="0"/>
              </a:rPr>
              <a:t>Inside a 40-ft Microsoft container, </a:t>
            </a:r>
          </a:p>
          <a:p>
            <a:r>
              <a:rPr lang="en-US" sz="1400" i="0" dirty="0">
                <a:latin typeface="Arial" charset="0"/>
                <a:cs typeface="Arial" charset="0"/>
              </a:rPr>
              <a:t>Chicago data center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105</a:t>
            </a:fld>
            <a:endParaRPr lang="en-US" sz="1200" dirty="0">
              <a:latin typeface="Tahom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8445415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7D7E57-D552-6147-A5EB-17F1F1591C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58086" y="912929"/>
            <a:ext cx="4275468" cy="240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922E1D-C658-A040-8582-94D19F551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3" y="95535"/>
            <a:ext cx="4394579" cy="37326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62EB5-0F73-7244-B1DA-4C68DE7D79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80" y="2199567"/>
            <a:ext cx="3377821" cy="4503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0262800-5F77-6D4A-BE0D-E440F0B82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201" y="2391202"/>
            <a:ext cx="5028393" cy="41204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832ECD-FE11-1B49-8547-45181757D22A}"/>
              </a:ext>
            </a:extLst>
          </p:cNvPr>
          <p:cNvSpPr txBox="1"/>
          <p:nvPr/>
        </p:nvSpPr>
        <p:spPr>
          <a:xfrm>
            <a:off x="4365042" y="928048"/>
            <a:ext cx="7232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CISE</a:t>
            </a:r>
          </a:p>
          <a:p>
            <a:pPr algn="ctr"/>
            <a:r>
              <a:rPr lang="en-US" dirty="0"/>
              <a:t>old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C62F5C-9967-644A-B7AC-15762310CDC2}"/>
              </a:ext>
            </a:extLst>
          </p:cNvPr>
          <p:cNvSpPr txBox="1"/>
          <p:nvPr/>
        </p:nvSpPr>
        <p:spPr>
          <a:xfrm>
            <a:off x="7908071" y="688231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CISE</a:t>
            </a:r>
          </a:p>
          <a:p>
            <a:pPr algn="ctr"/>
            <a:r>
              <a:rPr lang="en-US" dirty="0"/>
              <a:t>not so old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7A1912-735F-2142-BC06-8676B9796897}"/>
              </a:ext>
            </a:extLst>
          </p:cNvPr>
          <p:cNvSpPr txBox="1"/>
          <p:nvPr/>
        </p:nvSpPr>
        <p:spPr>
          <a:xfrm>
            <a:off x="3192926" y="5590437"/>
            <a:ext cx="723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not </a:t>
            </a:r>
          </a:p>
          <a:p>
            <a:pPr algn="ctr"/>
            <a:r>
              <a:rPr lang="en-US" dirty="0"/>
              <a:t>CISE</a:t>
            </a:r>
          </a:p>
          <a:p>
            <a:pPr algn="ctr"/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3C8662-3571-C644-BE2F-E6A8994BE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405" y="3130231"/>
            <a:ext cx="6831857" cy="36520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EB6B78-541C-A649-B235-ECE2264862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8" y="0"/>
            <a:ext cx="4173641" cy="31302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90609-753F-0646-9170-7CFCC937C9EA}"/>
              </a:ext>
            </a:extLst>
          </p:cNvPr>
          <p:cNvSpPr txBox="1"/>
          <p:nvPr/>
        </p:nvSpPr>
        <p:spPr>
          <a:xfrm>
            <a:off x="5036024" y="2647666"/>
            <a:ext cx="2039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 seen on TV!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3507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B9A83FF-D666-7A45-8E79-870892A12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" y="3097020"/>
            <a:ext cx="5718761" cy="3760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0A3482-4831-7F46-AB96-E22CBFA7A9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3879" y="0"/>
            <a:ext cx="4451218" cy="36485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2FD55D2-CC56-E64E-BCA2-AECD53615F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561" y="3429000"/>
            <a:ext cx="1860459" cy="344557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5F3BD12-8ABE-3940-A89B-4323FA97B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3" y="0"/>
            <a:ext cx="4663879" cy="309702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984A434-823E-7F4A-9588-5A18EF7AE5B0}"/>
              </a:ext>
            </a:extLst>
          </p:cNvPr>
          <p:cNvSpPr txBox="1"/>
          <p:nvPr/>
        </p:nvSpPr>
        <p:spPr>
          <a:xfrm>
            <a:off x="4107587" y="6488668"/>
            <a:ext cx="22413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“Real” Data Centers</a:t>
            </a:r>
          </a:p>
        </p:txBody>
      </p:sp>
    </p:spTree>
    <p:extLst>
      <p:ext uri="{BB962C8B-B14F-4D97-AF65-F5344CB8AC3E}">
        <p14:creationId xmlns:p14="http://schemas.microsoft.com/office/powerpoint/2010/main" val="11201971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8AB32AF-D277-8840-8597-D9324E5090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896" y="3513972"/>
            <a:ext cx="5445457" cy="33555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DC5AAE-66B3-FE48-9E0C-008DBE4A9BCD}"/>
              </a:ext>
            </a:extLst>
          </p:cNvPr>
          <p:cNvSpPr txBox="1"/>
          <p:nvPr/>
        </p:nvSpPr>
        <p:spPr>
          <a:xfrm>
            <a:off x="5977701" y="1566545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Linkedin</a:t>
            </a:r>
            <a:r>
              <a:rPr lang="en-US" dirty="0"/>
              <a:t> – Portland, OR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BE9EB6-8CDD-E64E-B1D4-95C593884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5" y="29393"/>
            <a:ext cx="5364705" cy="368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584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6.1 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latin typeface="Gill Sans MT" charset="0"/>
                <a:cs typeface="+mn-cs"/>
              </a:rPr>
              <a:t> 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latin typeface="Gill Sans MT" charset="0"/>
                <a:cs typeface="+mn-cs"/>
              </a:rPr>
              <a:t> 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6.4</a:t>
            </a:r>
            <a:r>
              <a:rPr lang="en-US" dirty="0">
                <a:latin typeface="Gill Sans MT" charset="0"/>
                <a:cs typeface="+mn-cs"/>
              </a:rPr>
              <a:t> 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link virtualization: 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6.7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14739474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662E88B-17E6-B04A-AA51-12FE107A1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64633"/>
            <a:ext cx="4572000" cy="2624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AA31671-9FA9-0542-B78A-A67945910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448" y="44003"/>
            <a:ext cx="7413552" cy="392063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4C3380-7DF1-3541-9C34-1E549B457656}"/>
              </a:ext>
            </a:extLst>
          </p:cNvPr>
          <p:cNvSpPr txBox="1"/>
          <p:nvPr/>
        </p:nvSpPr>
        <p:spPr>
          <a:xfrm>
            <a:off x="5704764" y="2832907"/>
            <a:ext cx="305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Facebook - Lulea, Sweden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6B29B-B159-C646-80DC-C7F955273C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53" y="3429000"/>
            <a:ext cx="4948935" cy="330090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4E1DDD-8EEA-744B-B53C-73D87A01C86F}"/>
              </a:ext>
            </a:extLst>
          </p:cNvPr>
          <p:cNvSpPr txBox="1"/>
          <p:nvPr/>
        </p:nvSpPr>
        <p:spPr>
          <a:xfrm>
            <a:off x="560751" y="6496334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Facebook Denmark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CFCCA4-46A2-5F4F-AC35-5D9A75DC68A1}"/>
              </a:ext>
            </a:extLst>
          </p:cNvPr>
          <p:cNvSpPr txBox="1"/>
          <p:nvPr/>
        </p:nvSpPr>
        <p:spPr>
          <a:xfrm>
            <a:off x="7162791" y="633896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Google Finland</a:t>
            </a:r>
          </a:p>
        </p:txBody>
      </p:sp>
    </p:spTree>
    <p:extLst>
      <p:ext uri="{BB962C8B-B14F-4D97-AF65-F5344CB8AC3E}">
        <p14:creationId xmlns:p14="http://schemas.microsoft.com/office/powerpoint/2010/main" val="134453434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F756BA-882B-F041-B3AE-EB4058774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5152"/>
            <a:ext cx="4800649" cy="31333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C7CB8-2B51-104F-B381-5D752D3B06A2}"/>
              </a:ext>
            </a:extLst>
          </p:cNvPr>
          <p:cNvSpPr txBox="1"/>
          <p:nvPr/>
        </p:nvSpPr>
        <p:spPr>
          <a:xfrm>
            <a:off x="312217" y="6126701"/>
            <a:ext cx="2360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TPU (Tensor)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DB8017-F992-2842-A69E-4ABAA3D09565}"/>
              </a:ext>
            </a:extLst>
          </p:cNvPr>
          <p:cNvGrpSpPr/>
          <p:nvPr/>
        </p:nvGrpSpPr>
        <p:grpSpPr>
          <a:xfrm>
            <a:off x="5484297" y="259368"/>
            <a:ext cx="3460276" cy="2676183"/>
            <a:chOff x="-1771505" y="4202113"/>
            <a:chExt cx="3460276" cy="26761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89939B6-3247-4D40-A7CD-0F587D11B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71505" y="4202113"/>
              <a:ext cx="3460276" cy="2306851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C21B53-E5DF-BD4D-AC91-04855B317CAB}"/>
                </a:ext>
              </a:extLst>
            </p:cNvPr>
            <p:cNvSpPr txBox="1"/>
            <p:nvPr/>
          </p:nvSpPr>
          <p:spPr>
            <a:xfrm>
              <a:off x="-1626168" y="6508964"/>
              <a:ext cx="2864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Data Center Cooling Plant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EE63FF9A-86CD-4446-AF08-56560ED1FC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363570" cy="278627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F16D39-57B9-4748-9A1D-6190A2CA42E3}"/>
              </a:ext>
            </a:extLst>
          </p:cNvPr>
          <p:cNvSpPr txBox="1"/>
          <p:nvPr/>
        </p:nvSpPr>
        <p:spPr>
          <a:xfrm>
            <a:off x="286602" y="20314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Denmark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A55B18-DE70-D74B-9E0B-6239DEF5B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50" y="3323989"/>
            <a:ext cx="4218839" cy="291539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90E46BC-F3A4-5742-9729-67D8B4038391}"/>
              </a:ext>
            </a:extLst>
          </p:cNvPr>
          <p:cNvSpPr txBox="1"/>
          <p:nvPr/>
        </p:nvSpPr>
        <p:spPr>
          <a:xfrm>
            <a:off x="6705738" y="622930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Google Denmark</a:t>
            </a:r>
          </a:p>
        </p:txBody>
      </p:sp>
    </p:spTree>
    <p:extLst>
      <p:ext uri="{BB962C8B-B14F-4D97-AF65-F5344CB8AC3E}">
        <p14:creationId xmlns:p14="http://schemas.microsoft.com/office/powerpoint/2010/main" val="272385636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Straight Connector 507"/>
          <p:cNvCxnSpPr>
            <a:stCxn id="53" idx="3"/>
            <a:endCxn id="71" idx="1"/>
          </p:cNvCxnSpPr>
          <p:nvPr/>
        </p:nvCxnSpPr>
        <p:spPr>
          <a:xfrm flipH="1">
            <a:off x="1606550" y="4151313"/>
            <a:ext cx="893763" cy="3921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" name="Straight Connector 511"/>
          <p:cNvCxnSpPr/>
          <p:nvPr/>
        </p:nvCxnSpPr>
        <p:spPr>
          <a:xfrm>
            <a:off x="2638425" y="4017963"/>
            <a:ext cx="374650" cy="538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9" name="Straight Connector 528"/>
          <p:cNvCxnSpPr/>
          <p:nvPr/>
        </p:nvCxnSpPr>
        <p:spPr>
          <a:xfrm flipH="1">
            <a:off x="4868863" y="4121150"/>
            <a:ext cx="415925" cy="5381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2" name="Straight Connector 531"/>
          <p:cNvCxnSpPr/>
          <p:nvPr/>
        </p:nvCxnSpPr>
        <p:spPr>
          <a:xfrm>
            <a:off x="5597525" y="4005263"/>
            <a:ext cx="374650" cy="5381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07" name="Group 187"/>
          <p:cNvGrpSpPr>
            <a:grpSpLocks/>
          </p:cNvGrpSpPr>
          <p:nvPr/>
        </p:nvGrpSpPr>
        <p:grpSpPr bwMode="auto">
          <a:xfrm>
            <a:off x="2105025" y="3932238"/>
            <a:ext cx="1052513" cy="355600"/>
            <a:chOff x="4410" y="1365"/>
            <a:chExt cx="663" cy="224"/>
          </a:xfrm>
        </p:grpSpPr>
        <p:sp>
          <p:nvSpPr>
            <p:cNvPr id="52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4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5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6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808" name="Group 187"/>
          <p:cNvGrpSpPr>
            <a:grpSpLocks/>
          </p:cNvGrpSpPr>
          <p:nvPr/>
        </p:nvGrpSpPr>
        <p:grpSpPr bwMode="auto">
          <a:xfrm>
            <a:off x="4924425" y="3932238"/>
            <a:ext cx="1052513" cy="355600"/>
            <a:chOff x="4410" y="1365"/>
            <a:chExt cx="663" cy="224"/>
          </a:xfrm>
        </p:grpSpPr>
        <p:sp>
          <p:nvSpPr>
            <p:cNvPr id="58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0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2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498" name="Straight Connector 497"/>
          <p:cNvCxnSpPr>
            <a:stCxn id="55" idx="0"/>
          </p:cNvCxnSpPr>
          <p:nvPr/>
        </p:nvCxnSpPr>
        <p:spPr>
          <a:xfrm flipH="1" flipV="1">
            <a:off x="1724025" y="3779838"/>
            <a:ext cx="484188" cy="327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5" name="Straight Connector 504"/>
          <p:cNvCxnSpPr/>
          <p:nvPr/>
        </p:nvCxnSpPr>
        <p:spPr>
          <a:xfrm flipH="1">
            <a:off x="5915025" y="3856038"/>
            <a:ext cx="45720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Straight Connector 524"/>
          <p:cNvCxnSpPr/>
          <p:nvPr/>
        </p:nvCxnSpPr>
        <p:spPr>
          <a:xfrm flipH="1">
            <a:off x="5534025" y="3563938"/>
            <a:ext cx="0" cy="368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Straight Connector 527"/>
          <p:cNvCxnSpPr/>
          <p:nvPr/>
        </p:nvCxnSpPr>
        <p:spPr>
          <a:xfrm flipH="1">
            <a:off x="2714625" y="3551238"/>
            <a:ext cx="0" cy="368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7" name="TextBox 546"/>
          <p:cNvSpPr txBox="1"/>
          <p:nvPr/>
        </p:nvSpPr>
        <p:spPr>
          <a:xfrm>
            <a:off x="6892925" y="5721451"/>
            <a:ext cx="1065213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Server racks</a:t>
            </a:r>
          </a:p>
        </p:txBody>
      </p:sp>
      <p:sp>
        <p:nvSpPr>
          <p:cNvPr id="555" name="TextBox 554"/>
          <p:cNvSpPr txBox="1"/>
          <p:nvPr/>
        </p:nvSpPr>
        <p:spPr>
          <a:xfrm>
            <a:off x="6839921" y="5088908"/>
            <a:ext cx="1143000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TOR switches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(Top-of-rack)</a:t>
            </a:r>
            <a:endParaRPr lang="en-US" sz="1400" i="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32" name="TextBox 431"/>
          <p:cNvSpPr txBox="1"/>
          <p:nvPr/>
        </p:nvSpPr>
        <p:spPr>
          <a:xfrm>
            <a:off x="6985000" y="4008438"/>
            <a:ext cx="1590675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Tier-1 switches</a:t>
            </a:r>
          </a:p>
        </p:txBody>
      </p:sp>
      <p:sp>
        <p:nvSpPr>
          <p:cNvPr id="433" name="TextBox 432"/>
          <p:cNvSpPr txBox="1"/>
          <p:nvPr/>
        </p:nvSpPr>
        <p:spPr>
          <a:xfrm>
            <a:off x="6838998" y="4464895"/>
            <a:ext cx="1590675" cy="52322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Tier-2 switches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(aggregators)</a:t>
            </a:r>
            <a:endParaRPr lang="en-US" sz="1400" i="0" dirty="0">
              <a:solidFill>
                <a:prstClr val="black"/>
              </a:solidFill>
              <a:latin typeface="Calibri"/>
              <a:ea typeface="+mn-ea"/>
              <a:cs typeface="+mn-cs"/>
            </a:endParaRPr>
          </a:p>
        </p:txBody>
      </p:sp>
      <p:grpSp>
        <p:nvGrpSpPr>
          <p:cNvPr id="204818" name="Group 1287"/>
          <p:cNvGrpSpPr>
            <a:grpSpLocks/>
          </p:cNvGrpSpPr>
          <p:nvPr/>
        </p:nvGrpSpPr>
        <p:grpSpPr bwMode="auto">
          <a:xfrm>
            <a:off x="6359525" y="3449638"/>
            <a:ext cx="381000" cy="609600"/>
            <a:chOff x="4140" y="429"/>
            <a:chExt cx="1425" cy="2396"/>
          </a:xfrm>
        </p:grpSpPr>
        <p:sp>
          <p:nvSpPr>
            <p:cNvPr id="434" name="Freeform 1288"/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5" name="Rectangle 1289"/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6" name="Freeform 1290"/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7" name="Freeform 1291"/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38" name="Rectangle 1292"/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804" name="Group 129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64" name="AutoShape 1294"/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5" name="AutoShape 1295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0" name="Rectangle 1296"/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806" name="Group 129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62" name="AutoShape 1298"/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3" name="AutoShape 1299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2" name="Rectangle 1300"/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3" name="Rectangle 1301"/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809" name="Group 130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60" name="AutoShape 1303"/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1" name="AutoShape 1304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5" name="Freeform 1305"/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811" name="Group 130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8" name="AutoShape 130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59" name="AutoShape 1308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7" name="Rectangle 1309"/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8" name="Freeform 1310"/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9" name="Freeform 1311"/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0" name="Oval 1312"/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1" name="Freeform 1313"/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2" name="AutoShape 1314"/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3" name="AutoShape 1315"/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4" name="Oval 1316"/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5" name="Oval 1317"/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Aft>
                  <a:spcPts val="0"/>
                </a:spcAft>
                <a:defRPr/>
              </a:pPr>
              <a:endParaRPr lang="en-US" i="0" dirty="0">
                <a:solidFill>
                  <a:srgbClr val="FF0000"/>
                </a:solidFill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56" name="Oval 1318"/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57" name="Rectangle 1319"/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66" name="TextBox 465"/>
          <p:cNvSpPr txBox="1"/>
          <p:nvPr/>
        </p:nvSpPr>
        <p:spPr>
          <a:xfrm>
            <a:off x="6753225" y="3398838"/>
            <a:ext cx="15922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Load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balancer</a:t>
            </a:r>
          </a:p>
        </p:txBody>
      </p:sp>
      <p:grpSp>
        <p:nvGrpSpPr>
          <p:cNvPr id="204820" name="Group 1287"/>
          <p:cNvGrpSpPr>
            <a:grpSpLocks/>
          </p:cNvGrpSpPr>
          <p:nvPr/>
        </p:nvGrpSpPr>
        <p:grpSpPr bwMode="auto">
          <a:xfrm>
            <a:off x="1343025" y="3322638"/>
            <a:ext cx="381000" cy="609600"/>
            <a:chOff x="4140" y="429"/>
            <a:chExt cx="1425" cy="2396"/>
          </a:xfrm>
        </p:grpSpPr>
        <p:sp>
          <p:nvSpPr>
            <p:cNvPr id="468" name="Freeform 1288"/>
            <p:cNvSpPr>
              <a:spLocks/>
            </p:cNvSpPr>
            <p:nvPr/>
          </p:nvSpPr>
          <p:spPr bwMode="auto">
            <a:xfrm>
              <a:off x="5268" y="435"/>
              <a:ext cx="285" cy="2284"/>
            </a:xfrm>
            <a:custGeom>
              <a:avLst/>
              <a:gdLst>
                <a:gd name="T0" fmla="*/ 40 w 354"/>
                <a:gd name="T1" fmla="*/ 0 h 2742"/>
                <a:gd name="T2" fmla="*/ 226 w 354"/>
                <a:gd name="T3" fmla="*/ 236 h 2742"/>
                <a:gd name="T4" fmla="*/ 221 w 354"/>
                <a:gd name="T5" fmla="*/ 1824 h 2742"/>
                <a:gd name="T6" fmla="*/ 0 w 354"/>
                <a:gd name="T7" fmla="*/ 1906 h 2742"/>
                <a:gd name="T8" fmla="*/ 40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9" name="Rectangle 1289"/>
            <p:cNvSpPr>
              <a:spLocks noChangeArrowheads="1"/>
            </p:cNvSpPr>
            <p:nvPr/>
          </p:nvSpPr>
          <p:spPr bwMode="auto">
            <a:xfrm>
              <a:off x="4205" y="429"/>
              <a:ext cx="1045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0" name="Freeform 1290"/>
            <p:cNvSpPr>
              <a:spLocks/>
            </p:cNvSpPr>
            <p:nvPr/>
          </p:nvSpPr>
          <p:spPr bwMode="auto">
            <a:xfrm>
              <a:off x="5322" y="573"/>
              <a:ext cx="166" cy="2115"/>
            </a:xfrm>
            <a:custGeom>
              <a:avLst/>
              <a:gdLst>
                <a:gd name="T0" fmla="*/ 5 w 211"/>
                <a:gd name="T1" fmla="*/ 0 h 2537"/>
                <a:gd name="T2" fmla="*/ 135 w 211"/>
                <a:gd name="T3" fmla="*/ 152 h 2537"/>
                <a:gd name="T4" fmla="*/ 5 w 211"/>
                <a:gd name="T5" fmla="*/ 1738 h 2537"/>
                <a:gd name="T6" fmla="*/ 5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1" name="Freeform 1291"/>
            <p:cNvSpPr>
              <a:spLocks/>
            </p:cNvSpPr>
            <p:nvPr/>
          </p:nvSpPr>
          <p:spPr bwMode="auto">
            <a:xfrm>
              <a:off x="5286" y="1639"/>
              <a:ext cx="261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9 h 226"/>
                <a:gd name="T4" fmla="*/ 209 w 328"/>
                <a:gd name="T5" fmla="*/ 158 h 226"/>
                <a:gd name="T6" fmla="*/ 0 w 328"/>
                <a:gd name="T7" fmla="*/ 70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2" name="Rectangle 1292"/>
            <p:cNvSpPr>
              <a:spLocks noChangeArrowheads="1"/>
            </p:cNvSpPr>
            <p:nvPr/>
          </p:nvSpPr>
          <p:spPr bwMode="auto">
            <a:xfrm>
              <a:off x="4211" y="691"/>
              <a:ext cx="600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772" name="Group 129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502" name="AutoShape 1294"/>
              <p:cNvSpPr>
                <a:spLocks noChangeArrowheads="1"/>
              </p:cNvSpPr>
              <p:nvPr/>
            </p:nvSpPr>
            <p:spPr bwMode="auto">
              <a:xfrm>
                <a:off x="617" y="2566"/>
                <a:ext cx="719" cy="15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3" name="AutoShape 1295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9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74" name="Rectangle 1296"/>
            <p:cNvSpPr>
              <a:spLocks noChangeArrowheads="1"/>
            </p:cNvSpPr>
            <p:nvPr/>
          </p:nvSpPr>
          <p:spPr bwMode="auto">
            <a:xfrm>
              <a:off x="4223" y="1022"/>
              <a:ext cx="600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774" name="Group 129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500" name="AutoShape 1298"/>
              <p:cNvSpPr>
                <a:spLocks noChangeArrowheads="1"/>
              </p:cNvSpPr>
              <p:nvPr/>
            </p:nvSpPr>
            <p:spPr bwMode="auto">
              <a:xfrm>
                <a:off x="612" y="2571"/>
                <a:ext cx="726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01" name="AutoShape 1299"/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76" name="Rectangle 1300"/>
            <p:cNvSpPr>
              <a:spLocks noChangeArrowheads="1"/>
            </p:cNvSpPr>
            <p:nvPr/>
          </p:nvSpPr>
          <p:spPr bwMode="auto">
            <a:xfrm>
              <a:off x="4217" y="1359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7" name="Rectangle 1301"/>
            <p:cNvSpPr>
              <a:spLocks noChangeArrowheads="1"/>
            </p:cNvSpPr>
            <p:nvPr/>
          </p:nvSpPr>
          <p:spPr bwMode="auto">
            <a:xfrm>
              <a:off x="4229" y="1652"/>
              <a:ext cx="594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777" name="Group 130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97" name="AutoShape 1303"/>
              <p:cNvSpPr>
                <a:spLocks noChangeArrowheads="1"/>
              </p:cNvSpPr>
              <p:nvPr/>
            </p:nvSpPr>
            <p:spPr bwMode="auto">
              <a:xfrm>
                <a:off x="612" y="2568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9" name="AutoShape 1304"/>
              <p:cNvSpPr>
                <a:spLocks noChangeArrowheads="1"/>
              </p:cNvSpPr>
              <p:nvPr/>
            </p:nvSpPr>
            <p:spPr bwMode="auto">
              <a:xfrm>
                <a:off x="627" y="2585"/>
                <a:ext cx="695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79" name="Freeform 1305"/>
            <p:cNvSpPr>
              <a:spLocks/>
            </p:cNvSpPr>
            <p:nvPr/>
          </p:nvSpPr>
          <p:spPr bwMode="auto">
            <a:xfrm>
              <a:off x="5286" y="1352"/>
              <a:ext cx="267" cy="187"/>
            </a:xfrm>
            <a:custGeom>
              <a:avLst/>
              <a:gdLst>
                <a:gd name="T0" fmla="*/ 2 w 328"/>
                <a:gd name="T1" fmla="*/ 0 h 226"/>
                <a:gd name="T2" fmla="*/ 211 w 328"/>
                <a:gd name="T3" fmla="*/ 88 h 226"/>
                <a:gd name="T4" fmla="*/ 209 w 328"/>
                <a:gd name="T5" fmla="*/ 156 h 226"/>
                <a:gd name="T6" fmla="*/ 0 w 328"/>
                <a:gd name="T7" fmla="*/ 6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44779" name="Group 130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92" name="AutoShape 1307"/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93" name="AutoShape 1308"/>
              <p:cNvSpPr>
                <a:spLocks noChangeArrowheads="1"/>
              </p:cNvSpPr>
              <p:nvPr/>
            </p:nvSpPr>
            <p:spPr bwMode="auto">
              <a:xfrm>
                <a:off x="630" y="2587"/>
                <a:ext cx="695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81" name="Rectangle 1309"/>
            <p:cNvSpPr>
              <a:spLocks noChangeArrowheads="1"/>
            </p:cNvSpPr>
            <p:nvPr/>
          </p:nvSpPr>
          <p:spPr bwMode="auto">
            <a:xfrm>
              <a:off x="5250" y="429"/>
              <a:ext cx="65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2" name="Freeform 1310"/>
            <p:cNvSpPr>
              <a:spLocks/>
            </p:cNvSpPr>
            <p:nvPr/>
          </p:nvSpPr>
          <p:spPr bwMode="auto">
            <a:xfrm>
              <a:off x="5310" y="1009"/>
              <a:ext cx="238" cy="212"/>
            </a:xfrm>
            <a:custGeom>
              <a:avLst/>
              <a:gdLst>
                <a:gd name="T0" fmla="*/ 2 w 296"/>
                <a:gd name="T1" fmla="*/ 0 h 256"/>
                <a:gd name="T2" fmla="*/ 187 w 296"/>
                <a:gd name="T3" fmla="*/ 100 h 256"/>
                <a:gd name="T4" fmla="*/ 190 w 296"/>
                <a:gd name="T5" fmla="*/ 177 h 256"/>
                <a:gd name="T6" fmla="*/ 0 w 296"/>
                <a:gd name="T7" fmla="*/ 6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3" name="Freeform 1311"/>
            <p:cNvSpPr>
              <a:spLocks/>
            </p:cNvSpPr>
            <p:nvPr/>
          </p:nvSpPr>
          <p:spPr bwMode="auto">
            <a:xfrm>
              <a:off x="5316" y="679"/>
              <a:ext cx="243" cy="243"/>
            </a:xfrm>
            <a:custGeom>
              <a:avLst/>
              <a:gdLst>
                <a:gd name="T0" fmla="*/ 0 w 304"/>
                <a:gd name="T1" fmla="*/ 0 h 288"/>
                <a:gd name="T2" fmla="*/ 196 w 304"/>
                <a:gd name="T3" fmla="*/ 114 h 288"/>
                <a:gd name="T4" fmla="*/ 183 w 304"/>
                <a:gd name="T5" fmla="*/ 200 h 288"/>
                <a:gd name="T6" fmla="*/ 5 w 304"/>
                <a:gd name="T7" fmla="*/ 86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4" name="Oval 1312"/>
            <p:cNvSpPr>
              <a:spLocks noChangeArrowheads="1"/>
            </p:cNvSpPr>
            <p:nvPr/>
          </p:nvSpPr>
          <p:spPr bwMode="auto">
            <a:xfrm>
              <a:off x="5518" y="2613"/>
              <a:ext cx="48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5" name="Freeform 1313"/>
            <p:cNvSpPr>
              <a:spLocks/>
            </p:cNvSpPr>
            <p:nvPr/>
          </p:nvSpPr>
          <p:spPr bwMode="auto">
            <a:xfrm>
              <a:off x="5304" y="2613"/>
              <a:ext cx="243" cy="200"/>
            </a:xfrm>
            <a:custGeom>
              <a:avLst/>
              <a:gdLst>
                <a:gd name="T0" fmla="*/ 0 w 306"/>
                <a:gd name="T1" fmla="*/ 73 h 240"/>
                <a:gd name="T2" fmla="*/ 2 w 306"/>
                <a:gd name="T3" fmla="*/ 167 h 240"/>
                <a:gd name="T4" fmla="*/ 196 w 306"/>
                <a:gd name="T5" fmla="*/ 77 h 240"/>
                <a:gd name="T6" fmla="*/ 192 w 306"/>
                <a:gd name="T7" fmla="*/ 0 h 240"/>
                <a:gd name="T8" fmla="*/ 0 w 306"/>
                <a:gd name="T9" fmla="*/ 7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6" name="AutoShape 1314"/>
            <p:cNvSpPr>
              <a:spLocks noChangeArrowheads="1"/>
            </p:cNvSpPr>
            <p:nvPr/>
          </p:nvSpPr>
          <p:spPr bwMode="auto">
            <a:xfrm>
              <a:off x="4140" y="2675"/>
              <a:ext cx="1199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7" name="AutoShape 1315"/>
            <p:cNvSpPr>
              <a:spLocks noChangeArrowheads="1"/>
            </p:cNvSpPr>
            <p:nvPr/>
          </p:nvSpPr>
          <p:spPr bwMode="auto">
            <a:xfrm>
              <a:off x="4205" y="2713"/>
              <a:ext cx="1069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8" name="Oval 1316"/>
            <p:cNvSpPr>
              <a:spLocks noChangeArrowheads="1"/>
            </p:cNvSpPr>
            <p:nvPr/>
          </p:nvSpPr>
          <p:spPr bwMode="auto">
            <a:xfrm>
              <a:off x="4306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9" name="Oval 1317"/>
            <p:cNvSpPr>
              <a:spLocks noChangeArrowheads="1"/>
            </p:cNvSpPr>
            <p:nvPr/>
          </p:nvSpPr>
          <p:spPr bwMode="auto">
            <a:xfrm>
              <a:off x="4484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fontAlgn="auto" hangingPunct="1">
                <a:spcAft>
                  <a:spcPts val="0"/>
                </a:spcAft>
                <a:defRPr/>
              </a:pPr>
              <a:endParaRPr lang="en-US" i="0" dirty="0">
                <a:solidFill>
                  <a:srgbClr val="FF0000"/>
                </a:solidFill>
                <a:latin typeface="Calibri"/>
                <a:ea typeface="+mn-ea"/>
                <a:cs typeface="Arial" charset="0"/>
              </a:endParaRPr>
            </a:p>
          </p:txBody>
        </p:sp>
        <p:sp>
          <p:nvSpPr>
            <p:cNvPr id="490" name="Oval 1318"/>
            <p:cNvSpPr>
              <a:spLocks noChangeArrowheads="1"/>
            </p:cNvSpPr>
            <p:nvPr/>
          </p:nvSpPr>
          <p:spPr bwMode="auto">
            <a:xfrm>
              <a:off x="4663" y="2382"/>
              <a:ext cx="160" cy="137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1" name="Rectangle 1319"/>
            <p:cNvSpPr>
              <a:spLocks noChangeArrowheads="1"/>
            </p:cNvSpPr>
            <p:nvPr/>
          </p:nvSpPr>
          <p:spPr bwMode="auto">
            <a:xfrm>
              <a:off x="5060" y="1833"/>
              <a:ext cx="89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04" name="TextBox 503"/>
          <p:cNvSpPr txBox="1"/>
          <p:nvPr/>
        </p:nvSpPr>
        <p:spPr>
          <a:xfrm>
            <a:off x="379413" y="3336925"/>
            <a:ext cx="981075" cy="5222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Load </a:t>
            </a: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balancer</a:t>
            </a:r>
          </a:p>
        </p:txBody>
      </p:sp>
      <p:cxnSp>
        <p:nvCxnSpPr>
          <p:cNvPr id="104" name="Straight Connector 103"/>
          <p:cNvCxnSpPr/>
          <p:nvPr/>
        </p:nvCxnSpPr>
        <p:spPr>
          <a:xfrm flipH="1">
            <a:off x="835025" y="4676775"/>
            <a:ext cx="355600" cy="49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>
            <a:stCxn id="70" idx="2"/>
          </p:cNvCxnSpPr>
          <p:nvPr/>
        </p:nvCxnSpPr>
        <p:spPr>
          <a:xfrm flipH="1">
            <a:off x="1139825" y="4891088"/>
            <a:ext cx="201613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1457325" y="4691063"/>
            <a:ext cx="57150" cy="490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endCxn id="775" idx="0"/>
          </p:cNvCxnSpPr>
          <p:nvPr/>
        </p:nvCxnSpPr>
        <p:spPr>
          <a:xfrm>
            <a:off x="1597025" y="4714875"/>
            <a:ext cx="274638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26" name="Group 505"/>
          <p:cNvGrpSpPr>
            <a:grpSpLocks/>
          </p:cNvGrpSpPr>
          <p:nvPr/>
        </p:nvGrpSpPr>
        <p:grpSpPr bwMode="auto">
          <a:xfrm>
            <a:off x="569913" y="5172075"/>
            <a:ext cx="331787" cy="1030288"/>
            <a:chOff x="6240352" y="2055335"/>
            <a:chExt cx="771307" cy="1017716"/>
          </a:xfrm>
        </p:grpSpPr>
        <p:grpSp>
          <p:nvGrpSpPr>
            <p:cNvPr id="205797" name="Group 506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534" name="Rectangle 533"/>
              <p:cNvSpPr/>
              <p:nvPr/>
            </p:nvSpPr>
            <p:spPr>
              <a:xfrm>
                <a:off x="6509397" y="3062521"/>
                <a:ext cx="447629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35" name="Straight Connector 534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6" name="Rectangle 535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37" name="Straight Connector 536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0" name="Rectangle 539"/>
              <p:cNvSpPr/>
              <p:nvPr/>
            </p:nvSpPr>
            <p:spPr>
              <a:xfrm>
                <a:off x="6816769" y="3703885"/>
                <a:ext cx="131305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541" name="Rectangle 540"/>
              <p:cNvSpPr/>
              <p:nvPr/>
            </p:nvSpPr>
            <p:spPr>
              <a:xfrm>
                <a:off x="6404950" y="3158176"/>
                <a:ext cx="444646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543" name="Straight Connector 542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44737" name="Group 544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8" name="Straight Connector 577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Connector 578"/>
                <p:cNvCxnSpPr/>
                <p:nvPr/>
              </p:nvCxnSpPr>
              <p:spPr>
                <a:xfrm flipV="1">
                  <a:off x="6580707" y="2938972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38" name="Group 547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6" name="Straight Connector 575"/>
                <p:cNvCxnSpPr/>
                <p:nvPr/>
              </p:nvCxnSpPr>
              <p:spPr>
                <a:xfrm flipV="1">
                  <a:off x="7028816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Connector 576"/>
                <p:cNvCxnSpPr/>
                <p:nvPr/>
              </p:nvCxnSpPr>
              <p:spPr>
                <a:xfrm flipV="1">
                  <a:off x="6581187" y="2938969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39" name="Group 549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4" name="Straight Connector 573"/>
                <p:cNvCxnSpPr/>
                <p:nvPr/>
              </p:nvCxnSpPr>
              <p:spPr>
                <a:xfrm flipV="1">
                  <a:off x="7026314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Connector 574"/>
                <p:cNvCxnSpPr/>
                <p:nvPr/>
              </p:nvCxnSpPr>
              <p:spPr>
                <a:xfrm flipV="1">
                  <a:off x="6581668" y="2938966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0" name="Group 550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2" name="Straight Connector 571"/>
                <p:cNvCxnSpPr/>
                <p:nvPr/>
              </p:nvCxnSpPr>
              <p:spPr>
                <a:xfrm flipV="1">
                  <a:off x="7026794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Connector 572"/>
                <p:cNvCxnSpPr/>
                <p:nvPr/>
              </p:nvCxnSpPr>
              <p:spPr>
                <a:xfrm flipV="1">
                  <a:off x="6582147" y="2938964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1" name="Group 551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70" name="Straight Connector 569"/>
                <p:cNvCxnSpPr/>
                <p:nvPr/>
              </p:nvCxnSpPr>
              <p:spPr>
                <a:xfrm flipV="1">
                  <a:off x="7027273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Connector 570"/>
                <p:cNvCxnSpPr/>
                <p:nvPr/>
              </p:nvCxnSpPr>
              <p:spPr>
                <a:xfrm flipV="1">
                  <a:off x="6582627" y="2938961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2" name="Group 552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8" name="Straight Connector 567"/>
                <p:cNvCxnSpPr/>
                <p:nvPr/>
              </p:nvCxnSpPr>
              <p:spPr>
                <a:xfrm flipV="1">
                  <a:off x="7027754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Connector 568"/>
                <p:cNvCxnSpPr/>
                <p:nvPr/>
              </p:nvCxnSpPr>
              <p:spPr>
                <a:xfrm flipV="1">
                  <a:off x="6583108" y="2938959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3" name="Group 555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6" name="Straight Connector 565"/>
                <p:cNvCxnSpPr/>
                <p:nvPr/>
              </p:nvCxnSpPr>
              <p:spPr>
                <a:xfrm flipV="1">
                  <a:off x="7028234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Connector 566"/>
                <p:cNvCxnSpPr/>
                <p:nvPr/>
              </p:nvCxnSpPr>
              <p:spPr>
                <a:xfrm flipV="1">
                  <a:off x="6580604" y="2938956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4" name="Group 556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4" name="Straight Connector 563"/>
                <p:cNvCxnSpPr/>
                <p:nvPr/>
              </p:nvCxnSpPr>
              <p:spPr>
                <a:xfrm flipV="1">
                  <a:off x="7028713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Connector 564"/>
                <p:cNvCxnSpPr/>
                <p:nvPr/>
              </p:nvCxnSpPr>
              <p:spPr>
                <a:xfrm flipV="1">
                  <a:off x="6581083" y="293895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5" name="Group 557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2" name="Straight Connector 561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Connector 562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4746" name="Group 558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560" name="Straight Connector 559"/>
                <p:cNvCxnSpPr/>
                <p:nvPr/>
              </p:nvCxnSpPr>
              <p:spPr>
                <a:xfrm flipV="1">
                  <a:off x="7026688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Connector 560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798" name="Group 508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799" name="Group 509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526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27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0" name="Freeform 190"/>
                <p:cNvSpPr>
                  <a:spLocks/>
                </p:cNvSpPr>
                <p:nvPr/>
              </p:nvSpPr>
              <p:spPr bwMode="auto">
                <a:xfrm>
                  <a:off x="5968753" y="2922667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1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533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11" name="Straight Connector 510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/>
              <p:cNvCxnSpPr/>
              <p:nvPr/>
            </p:nvCxnSpPr>
            <p:spPr>
              <a:xfrm>
                <a:off x="6875113" y="230466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/>
              <p:cNvCxnSpPr/>
              <p:nvPr/>
            </p:nvCxnSpPr>
            <p:spPr>
              <a:xfrm>
                <a:off x="6867732" y="2508525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/>
              <p:cNvCxnSpPr/>
              <p:nvPr/>
            </p:nvCxnSpPr>
            <p:spPr>
              <a:xfrm>
                <a:off x="6864040" y="2569681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>
                <a:off x="6867732" y="277510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/>
              <p:nvPr/>
            </p:nvCxnSpPr>
            <p:spPr>
              <a:xfrm>
                <a:off x="6871421" y="291153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 flipH="1">
                <a:off x="6875113" y="2132174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27" name="Group 638"/>
          <p:cNvGrpSpPr>
            <a:grpSpLocks/>
          </p:cNvGrpSpPr>
          <p:nvPr/>
        </p:nvGrpSpPr>
        <p:grpSpPr bwMode="auto">
          <a:xfrm>
            <a:off x="955675" y="5172075"/>
            <a:ext cx="331788" cy="1030288"/>
            <a:chOff x="6240352" y="2055335"/>
            <a:chExt cx="771307" cy="1017716"/>
          </a:xfrm>
        </p:grpSpPr>
        <p:grpSp>
          <p:nvGrpSpPr>
            <p:cNvPr id="205739" name="Group 639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661" name="Rectangle 660"/>
              <p:cNvSpPr/>
              <p:nvPr/>
            </p:nvSpPr>
            <p:spPr>
              <a:xfrm>
                <a:off x="6509397" y="3062521"/>
                <a:ext cx="447628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62" name="Straight Connector 661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3" name="Rectangle 662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64" name="Straight Connector 663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5" name="Rectangle 664"/>
              <p:cNvSpPr/>
              <p:nvPr/>
            </p:nvSpPr>
            <p:spPr>
              <a:xfrm>
                <a:off x="6816769" y="3703885"/>
                <a:ext cx="131304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666" name="Rectangle 665"/>
              <p:cNvSpPr/>
              <p:nvPr/>
            </p:nvSpPr>
            <p:spPr>
              <a:xfrm>
                <a:off x="6404951" y="3158176"/>
                <a:ext cx="44464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667" name="Straight Connector 666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767" name="Group 667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96" name="Straight Connector 695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7" name="Straight Connector 696"/>
                <p:cNvCxnSpPr/>
                <p:nvPr/>
              </p:nvCxnSpPr>
              <p:spPr>
                <a:xfrm flipV="1">
                  <a:off x="6580709" y="2938972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68" name="Group 668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94" name="Straight Connector 693"/>
                <p:cNvCxnSpPr/>
                <p:nvPr/>
              </p:nvCxnSpPr>
              <p:spPr>
                <a:xfrm flipV="1">
                  <a:off x="7028817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5" name="Straight Connector 694"/>
                <p:cNvCxnSpPr/>
                <p:nvPr/>
              </p:nvCxnSpPr>
              <p:spPr>
                <a:xfrm flipV="1">
                  <a:off x="6581189" y="293896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69" name="Group 669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92" name="Straight Connector 691"/>
                <p:cNvCxnSpPr/>
                <p:nvPr/>
              </p:nvCxnSpPr>
              <p:spPr>
                <a:xfrm flipV="1">
                  <a:off x="7026313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3" name="Straight Connector 692"/>
                <p:cNvCxnSpPr/>
                <p:nvPr/>
              </p:nvCxnSpPr>
              <p:spPr>
                <a:xfrm flipV="1">
                  <a:off x="6581670" y="2938966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0" name="Group 670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90" name="Straight Connector 689"/>
                <p:cNvCxnSpPr/>
                <p:nvPr/>
              </p:nvCxnSpPr>
              <p:spPr>
                <a:xfrm flipV="1">
                  <a:off x="7026792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1" name="Straight Connector 690"/>
                <p:cNvCxnSpPr/>
                <p:nvPr/>
              </p:nvCxnSpPr>
              <p:spPr>
                <a:xfrm flipV="1">
                  <a:off x="6582149" y="293896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1" name="Group 671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8" name="Straight Connector 687"/>
                <p:cNvCxnSpPr/>
                <p:nvPr/>
              </p:nvCxnSpPr>
              <p:spPr>
                <a:xfrm flipV="1">
                  <a:off x="7027272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9" name="Straight Connector 688"/>
                <p:cNvCxnSpPr/>
                <p:nvPr/>
              </p:nvCxnSpPr>
              <p:spPr>
                <a:xfrm flipV="1">
                  <a:off x="6582629" y="2938961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2" name="Group 672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6" name="Straight Connector 685"/>
                <p:cNvCxnSpPr/>
                <p:nvPr/>
              </p:nvCxnSpPr>
              <p:spPr>
                <a:xfrm flipV="1">
                  <a:off x="7027753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7" name="Straight Connector 686"/>
                <p:cNvCxnSpPr/>
                <p:nvPr/>
              </p:nvCxnSpPr>
              <p:spPr>
                <a:xfrm flipV="1">
                  <a:off x="6583110" y="2938959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3" name="Group 673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4" name="Straight Connector 683"/>
                <p:cNvCxnSpPr/>
                <p:nvPr/>
              </p:nvCxnSpPr>
              <p:spPr>
                <a:xfrm flipV="1">
                  <a:off x="7028232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5" name="Straight Connector 684"/>
                <p:cNvCxnSpPr/>
                <p:nvPr/>
              </p:nvCxnSpPr>
              <p:spPr>
                <a:xfrm flipV="1">
                  <a:off x="6580604" y="293895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4" name="Group 674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2" name="Straight Connector 681"/>
                <p:cNvCxnSpPr/>
                <p:nvPr/>
              </p:nvCxnSpPr>
              <p:spPr>
                <a:xfrm flipV="1">
                  <a:off x="7028711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3" name="Straight Connector 682"/>
                <p:cNvCxnSpPr/>
                <p:nvPr/>
              </p:nvCxnSpPr>
              <p:spPr>
                <a:xfrm flipV="1">
                  <a:off x="6581083" y="293895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5" name="Group 675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80" name="Straight Connector 679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1" name="Straight Connector 680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76" name="Group 676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678" name="Straight Connector 677"/>
                <p:cNvCxnSpPr/>
                <p:nvPr/>
              </p:nvCxnSpPr>
              <p:spPr>
                <a:xfrm flipV="1">
                  <a:off x="7026689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9" name="Straight Connector 678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740" name="Group 640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741" name="Group 641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656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7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8" name="Freeform 190"/>
                <p:cNvSpPr>
                  <a:spLocks/>
                </p:cNvSpPr>
                <p:nvPr/>
              </p:nvSpPr>
              <p:spPr bwMode="auto">
                <a:xfrm>
                  <a:off x="5968754" y="2922667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59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660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643" name="Straight Connector 642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4" name="Straight Connector 643"/>
              <p:cNvCxnSpPr/>
              <p:nvPr/>
            </p:nvCxnSpPr>
            <p:spPr>
              <a:xfrm>
                <a:off x="6875111" y="230466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Straight Connector 644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6" name="Straight Connector 645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Straight Connector 646"/>
              <p:cNvCxnSpPr/>
              <p:nvPr/>
            </p:nvCxnSpPr>
            <p:spPr>
              <a:xfrm>
                <a:off x="6867730" y="250852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8" name="Straight Connector 647"/>
              <p:cNvCxnSpPr/>
              <p:nvPr/>
            </p:nvCxnSpPr>
            <p:spPr>
              <a:xfrm>
                <a:off x="6864041" y="2569681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9" name="Straight Connector 648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Straight Connector 649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1" name="Straight Connector 650"/>
              <p:cNvCxnSpPr/>
              <p:nvPr/>
            </p:nvCxnSpPr>
            <p:spPr>
              <a:xfrm>
                <a:off x="6867730" y="277510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Straight Connector 651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3" name="Straight Connector 652"/>
              <p:cNvCxnSpPr/>
              <p:nvPr/>
            </p:nvCxnSpPr>
            <p:spPr>
              <a:xfrm>
                <a:off x="6871422" y="291153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4" name="Straight Connector 653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/>
              <p:cNvCxnSpPr/>
              <p:nvPr/>
            </p:nvCxnSpPr>
            <p:spPr>
              <a:xfrm flipH="1">
                <a:off x="6875111" y="2132174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28" name="Group 697"/>
          <p:cNvGrpSpPr>
            <a:grpSpLocks/>
          </p:cNvGrpSpPr>
          <p:nvPr/>
        </p:nvGrpSpPr>
        <p:grpSpPr bwMode="auto">
          <a:xfrm>
            <a:off x="1331913" y="5172075"/>
            <a:ext cx="331787" cy="1030288"/>
            <a:chOff x="6240352" y="2055335"/>
            <a:chExt cx="771307" cy="1017716"/>
          </a:xfrm>
        </p:grpSpPr>
        <p:grpSp>
          <p:nvGrpSpPr>
            <p:cNvPr id="205681" name="Group 698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720" name="Rectangle 719"/>
              <p:cNvSpPr/>
              <p:nvPr/>
            </p:nvSpPr>
            <p:spPr>
              <a:xfrm>
                <a:off x="6509397" y="3062521"/>
                <a:ext cx="447629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21" name="Straight Connector 720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2" name="Rectangle 721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23" name="Straight Connector 722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4" name="Rectangle 723"/>
              <p:cNvSpPr/>
              <p:nvPr/>
            </p:nvSpPr>
            <p:spPr>
              <a:xfrm>
                <a:off x="6816769" y="3703885"/>
                <a:ext cx="131305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25" name="Rectangle 724"/>
              <p:cNvSpPr/>
              <p:nvPr/>
            </p:nvSpPr>
            <p:spPr>
              <a:xfrm>
                <a:off x="6404950" y="3158176"/>
                <a:ext cx="444646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26" name="Straight Connector 725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709" name="Group 726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55" name="Straight Connector 754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6" name="Straight Connector 755"/>
                <p:cNvCxnSpPr/>
                <p:nvPr/>
              </p:nvCxnSpPr>
              <p:spPr>
                <a:xfrm flipV="1">
                  <a:off x="6580707" y="2938972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0" name="Group 727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53" name="Straight Connector 752"/>
                <p:cNvCxnSpPr/>
                <p:nvPr/>
              </p:nvCxnSpPr>
              <p:spPr>
                <a:xfrm flipV="1">
                  <a:off x="7028816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4" name="Straight Connector 753"/>
                <p:cNvCxnSpPr/>
                <p:nvPr/>
              </p:nvCxnSpPr>
              <p:spPr>
                <a:xfrm flipV="1">
                  <a:off x="6581187" y="2938969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1" name="Group 728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51" name="Straight Connector 750"/>
                <p:cNvCxnSpPr/>
                <p:nvPr/>
              </p:nvCxnSpPr>
              <p:spPr>
                <a:xfrm flipV="1">
                  <a:off x="7026314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2" name="Straight Connector 751"/>
                <p:cNvCxnSpPr/>
                <p:nvPr/>
              </p:nvCxnSpPr>
              <p:spPr>
                <a:xfrm flipV="1">
                  <a:off x="6581668" y="2938966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2" name="Group 729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9" name="Straight Connector 748"/>
                <p:cNvCxnSpPr/>
                <p:nvPr/>
              </p:nvCxnSpPr>
              <p:spPr>
                <a:xfrm flipV="1">
                  <a:off x="7026794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0" name="Straight Connector 749"/>
                <p:cNvCxnSpPr/>
                <p:nvPr/>
              </p:nvCxnSpPr>
              <p:spPr>
                <a:xfrm flipV="1">
                  <a:off x="6582147" y="2938964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3" name="Group 730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7" name="Straight Connector 746"/>
                <p:cNvCxnSpPr/>
                <p:nvPr/>
              </p:nvCxnSpPr>
              <p:spPr>
                <a:xfrm flipV="1">
                  <a:off x="7027273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8" name="Straight Connector 747"/>
                <p:cNvCxnSpPr/>
                <p:nvPr/>
              </p:nvCxnSpPr>
              <p:spPr>
                <a:xfrm flipV="1">
                  <a:off x="6582627" y="2938961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4" name="Group 731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5" name="Straight Connector 744"/>
                <p:cNvCxnSpPr/>
                <p:nvPr/>
              </p:nvCxnSpPr>
              <p:spPr>
                <a:xfrm flipV="1">
                  <a:off x="7027754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6" name="Straight Connector 745"/>
                <p:cNvCxnSpPr/>
                <p:nvPr/>
              </p:nvCxnSpPr>
              <p:spPr>
                <a:xfrm flipV="1">
                  <a:off x="6583108" y="2938959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5" name="Group 732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3" name="Straight Connector 742"/>
                <p:cNvCxnSpPr/>
                <p:nvPr/>
              </p:nvCxnSpPr>
              <p:spPr>
                <a:xfrm flipV="1">
                  <a:off x="7028234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4" name="Straight Connector 743"/>
                <p:cNvCxnSpPr/>
                <p:nvPr/>
              </p:nvCxnSpPr>
              <p:spPr>
                <a:xfrm flipV="1">
                  <a:off x="6580604" y="2938956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6" name="Group 733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41" name="Straight Connector 740"/>
                <p:cNvCxnSpPr/>
                <p:nvPr/>
              </p:nvCxnSpPr>
              <p:spPr>
                <a:xfrm flipV="1">
                  <a:off x="7028713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2" name="Straight Connector 741"/>
                <p:cNvCxnSpPr/>
                <p:nvPr/>
              </p:nvCxnSpPr>
              <p:spPr>
                <a:xfrm flipV="1">
                  <a:off x="6581083" y="293895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7" name="Group 734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39" name="Straight Connector 738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0" name="Straight Connector 739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718" name="Group 735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37" name="Straight Connector 736"/>
                <p:cNvCxnSpPr/>
                <p:nvPr/>
              </p:nvCxnSpPr>
              <p:spPr>
                <a:xfrm flipV="1">
                  <a:off x="7026688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8" name="Straight Connector 737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682" name="Group 699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683" name="Group 700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715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6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7" name="Freeform 190"/>
                <p:cNvSpPr>
                  <a:spLocks/>
                </p:cNvSpPr>
                <p:nvPr/>
              </p:nvSpPr>
              <p:spPr bwMode="auto">
                <a:xfrm>
                  <a:off x="5968753" y="2922667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8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9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02" name="Straight Connector 701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Straight Connector 702"/>
              <p:cNvCxnSpPr/>
              <p:nvPr/>
            </p:nvCxnSpPr>
            <p:spPr>
              <a:xfrm>
                <a:off x="6875113" y="230466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4" name="Straight Connector 703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Straight Connector 704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6" name="Straight Connector 705"/>
              <p:cNvCxnSpPr/>
              <p:nvPr/>
            </p:nvCxnSpPr>
            <p:spPr>
              <a:xfrm>
                <a:off x="6867732" y="2508525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Straight Connector 706"/>
              <p:cNvCxnSpPr/>
              <p:nvPr/>
            </p:nvCxnSpPr>
            <p:spPr>
              <a:xfrm>
                <a:off x="6864040" y="2569681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8" name="Straight Connector 707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9" name="Straight Connector 708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Straight Connector 709"/>
              <p:cNvCxnSpPr/>
              <p:nvPr/>
            </p:nvCxnSpPr>
            <p:spPr>
              <a:xfrm>
                <a:off x="6867732" y="277510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1" name="Straight Connector 710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Straight Connector 711"/>
              <p:cNvCxnSpPr/>
              <p:nvPr/>
            </p:nvCxnSpPr>
            <p:spPr>
              <a:xfrm>
                <a:off x="6871421" y="291153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3" name="Straight Connector 712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4" name="Straight Connector 713"/>
              <p:cNvCxnSpPr/>
              <p:nvPr/>
            </p:nvCxnSpPr>
            <p:spPr>
              <a:xfrm flipH="1">
                <a:off x="6875113" y="2132174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29" name="Group 756"/>
          <p:cNvGrpSpPr>
            <a:grpSpLocks/>
          </p:cNvGrpSpPr>
          <p:nvPr/>
        </p:nvGrpSpPr>
        <p:grpSpPr bwMode="auto">
          <a:xfrm>
            <a:off x="1708150" y="5172075"/>
            <a:ext cx="331788" cy="1030288"/>
            <a:chOff x="6240352" y="2055335"/>
            <a:chExt cx="771307" cy="1017716"/>
          </a:xfrm>
        </p:grpSpPr>
        <p:grpSp>
          <p:nvGrpSpPr>
            <p:cNvPr id="205623" name="Group 757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779" name="Rectangle 778"/>
              <p:cNvSpPr/>
              <p:nvPr/>
            </p:nvSpPr>
            <p:spPr>
              <a:xfrm>
                <a:off x="6509397" y="3062521"/>
                <a:ext cx="447628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80" name="Straight Connector 779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1" name="Rectangle 780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82" name="Straight Connector 781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3" name="Rectangle 782"/>
              <p:cNvSpPr/>
              <p:nvPr/>
            </p:nvSpPr>
            <p:spPr>
              <a:xfrm>
                <a:off x="6816769" y="3703885"/>
                <a:ext cx="131304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784" name="Rectangle 783"/>
              <p:cNvSpPr/>
              <p:nvPr/>
            </p:nvSpPr>
            <p:spPr>
              <a:xfrm>
                <a:off x="6404951" y="3158176"/>
                <a:ext cx="44464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785" name="Straight Connector 784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651" name="Group 785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14" name="Straight Connector 813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5" name="Straight Connector 814"/>
                <p:cNvCxnSpPr/>
                <p:nvPr/>
              </p:nvCxnSpPr>
              <p:spPr>
                <a:xfrm flipV="1">
                  <a:off x="6580709" y="2938972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2" name="Group 786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12" name="Straight Connector 811"/>
                <p:cNvCxnSpPr/>
                <p:nvPr/>
              </p:nvCxnSpPr>
              <p:spPr>
                <a:xfrm flipV="1">
                  <a:off x="7028817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3" name="Straight Connector 812"/>
                <p:cNvCxnSpPr/>
                <p:nvPr/>
              </p:nvCxnSpPr>
              <p:spPr>
                <a:xfrm flipV="1">
                  <a:off x="6581189" y="293896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3" name="Group 787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10" name="Straight Connector 809"/>
                <p:cNvCxnSpPr/>
                <p:nvPr/>
              </p:nvCxnSpPr>
              <p:spPr>
                <a:xfrm flipV="1">
                  <a:off x="7026313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1" name="Straight Connector 810"/>
                <p:cNvCxnSpPr/>
                <p:nvPr/>
              </p:nvCxnSpPr>
              <p:spPr>
                <a:xfrm flipV="1">
                  <a:off x="6581670" y="2938966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4" name="Group 788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8" name="Straight Connector 807"/>
                <p:cNvCxnSpPr/>
                <p:nvPr/>
              </p:nvCxnSpPr>
              <p:spPr>
                <a:xfrm flipV="1">
                  <a:off x="7026792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9" name="Straight Connector 808"/>
                <p:cNvCxnSpPr/>
                <p:nvPr/>
              </p:nvCxnSpPr>
              <p:spPr>
                <a:xfrm flipV="1">
                  <a:off x="6582149" y="293896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5" name="Group 789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6" name="Straight Connector 805"/>
                <p:cNvCxnSpPr/>
                <p:nvPr/>
              </p:nvCxnSpPr>
              <p:spPr>
                <a:xfrm flipV="1">
                  <a:off x="7027272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7" name="Straight Connector 806"/>
                <p:cNvCxnSpPr/>
                <p:nvPr/>
              </p:nvCxnSpPr>
              <p:spPr>
                <a:xfrm flipV="1">
                  <a:off x="6582629" y="2938961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6" name="Group 790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4" name="Straight Connector 803"/>
                <p:cNvCxnSpPr/>
                <p:nvPr/>
              </p:nvCxnSpPr>
              <p:spPr>
                <a:xfrm flipV="1">
                  <a:off x="7027753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5" name="Straight Connector 804"/>
                <p:cNvCxnSpPr/>
                <p:nvPr/>
              </p:nvCxnSpPr>
              <p:spPr>
                <a:xfrm flipV="1">
                  <a:off x="6583110" y="2938959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7" name="Group 791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2" name="Straight Connector 801"/>
                <p:cNvCxnSpPr/>
                <p:nvPr/>
              </p:nvCxnSpPr>
              <p:spPr>
                <a:xfrm flipV="1">
                  <a:off x="7028232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3" name="Straight Connector 802"/>
                <p:cNvCxnSpPr/>
                <p:nvPr/>
              </p:nvCxnSpPr>
              <p:spPr>
                <a:xfrm flipV="1">
                  <a:off x="6580604" y="293895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8" name="Group 792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00" name="Straight Connector 799"/>
                <p:cNvCxnSpPr/>
                <p:nvPr/>
              </p:nvCxnSpPr>
              <p:spPr>
                <a:xfrm flipV="1">
                  <a:off x="7028711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1" name="Straight Connector 800"/>
                <p:cNvCxnSpPr/>
                <p:nvPr/>
              </p:nvCxnSpPr>
              <p:spPr>
                <a:xfrm flipV="1">
                  <a:off x="6581083" y="293895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59" name="Group 793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98" name="Straight Connector 797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9" name="Straight Connector 798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60" name="Group 794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796" name="Straight Connector 795"/>
                <p:cNvCxnSpPr/>
                <p:nvPr/>
              </p:nvCxnSpPr>
              <p:spPr>
                <a:xfrm flipV="1">
                  <a:off x="7026689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7" name="Straight Connector 796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624" name="Group 758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625" name="Group 759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774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5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6" name="Freeform 190"/>
                <p:cNvSpPr>
                  <a:spLocks/>
                </p:cNvSpPr>
                <p:nvPr/>
              </p:nvSpPr>
              <p:spPr bwMode="auto">
                <a:xfrm>
                  <a:off x="5968754" y="2922667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7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78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761" name="Straight Connector 760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2" name="Straight Connector 761"/>
              <p:cNvCxnSpPr/>
              <p:nvPr/>
            </p:nvCxnSpPr>
            <p:spPr>
              <a:xfrm>
                <a:off x="6875111" y="230466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3" name="Straight Connector 762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4" name="Straight Connector 763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5" name="Straight Connector 764"/>
              <p:cNvCxnSpPr/>
              <p:nvPr/>
            </p:nvCxnSpPr>
            <p:spPr>
              <a:xfrm>
                <a:off x="6867730" y="250852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6" name="Straight Connector 765"/>
              <p:cNvCxnSpPr/>
              <p:nvPr/>
            </p:nvCxnSpPr>
            <p:spPr>
              <a:xfrm>
                <a:off x="6864041" y="2569681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7" name="Straight Connector 766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Connector 767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/>
              <p:cNvCxnSpPr/>
              <p:nvPr/>
            </p:nvCxnSpPr>
            <p:spPr>
              <a:xfrm>
                <a:off x="6867730" y="277510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/>
              <p:cNvCxnSpPr/>
              <p:nvPr/>
            </p:nvCxnSpPr>
            <p:spPr>
              <a:xfrm>
                <a:off x="6871422" y="291153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3" name="Straight Connector 772"/>
              <p:cNvCxnSpPr/>
              <p:nvPr/>
            </p:nvCxnSpPr>
            <p:spPr>
              <a:xfrm flipH="1">
                <a:off x="6875111" y="2132174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818" name="Straight Connector 817"/>
          <p:cNvCxnSpPr/>
          <p:nvPr/>
        </p:nvCxnSpPr>
        <p:spPr>
          <a:xfrm flipH="1">
            <a:off x="2398713" y="4676775"/>
            <a:ext cx="357187" cy="496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9" name="Straight Connector 818"/>
          <p:cNvCxnSpPr>
            <a:stCxn id="1058" idx="2"/>
          </p:cNvCxnSpPr>
          <p:nvPr/>
        </p:nvCxnSpPr>
        <p:spPr>
          <a:xfrm flipH="1">
            <a:off x="2703513" y="4892675"/>
            <a:ext cx="203200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0" name="Straight Connector 819"/>
          <p:cNvCxnSpPr/>
          <p:nvPr/>
        </p:nvCxnSpPr>
        <p:spPr>
          <a:xfrm>
            <a:off x="3021013" y="4692650"/>
            <a:ext cx="57150" cy="4905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1" name="Straight Connector 820"/>
          <p:cNvCxnSpPr>
            <a:endCxn id="843" idx="0"/>
          </p:cNvCxnSpPr>
          <p:nvPr/>
        </p:nvCxnSpPr>
        <p:spPr>
          <a:xfrm>
            <a:off x="3160713" y="4716463"/>
            <a:ext cx="274637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34" name="Group 821"/>
          <p:cNvGrpSpPr>
            <a:grpSpLocks/>
          </p:cNvGrpSpPr>
          <p:nvPr/>
        </p:nvGrpSpPr>
        <p:grpSpPr bwMode="auto">
          <a:xfrm>
            <a:off x="2133600" y="5173663"/>
            <a:ext cx="331788" cy="1030287"/>
            <a:chOff x="6240352" y="2055335"/>
            <a:chExt cx="771307" cy="1017716"/>
          </a:xfrm>
        </p:grpSpPr>
        <p:grpSp>
          <p:nvGrpSpPr>
            <p:cNvPr id="205565" name="Group 999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021" name="Rectangle 1020"/>
              <p:cNvSpPr/>
              <p:nvPr/>
            </p:nvSpPr>
            <p:spPr>
              <a:xfrm>
                <a:off x="6509397" y="3062521"/>
                <a:ext cx="447628" cy="7417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22" name="Straight Connector 1021"/>
              <p:cNvCxnSpPr/>
              <p:nvPr/>
            </p:nvCxnSpPr>
            <p:spPr>
              <a:xfrm flipV="1">
                <a:off x="6846611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3" name="Rectangle 1022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24" name="Straight Connector 1023"/>
              <p:cNvCxnSpPr/>
              <p:nvPr/>
            </p:nvCxnSpPr>
            <p:spPr>
              <a:xfrm flipV="1">
                <a:off x="6395998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25" name="Rectangle 1024"/>
              <p:cNvSpPr/>
              <p:nvPr/>
            </p:nvSpPr>
            <p:spPr>
              <a:xfrm>
                <a:off x="6816769" y="3703886"/>
                <a:ext cx="131304" cy="11447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26" name="Rectangle 1025"/>
              <p:cNvSpPr/>
              <p:nvPr/>
            </p:nvSpPr>
            <p:spPr>
              <a:xfrm>
                <a:off x="6404951" y="3158177"/>
                <a:ext cx="444643" cy="7417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27" name="Straight Connector 1026"/>
              <p:cNvCxnSpPr/>
              <p:nvPr/>
            </p:nvCxnSpPr>
            <p:spPr>
              <a:xfrm flipV="1">
                <a:off x="6846611" y="3804247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593" name="Group 1027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56" name="Straight Connector 1055"/>
                <p:cNvCxnSpPr/>
                <p:nvPr/>
              </p:nvCxnSpPr>
              <p:spPr>
                <a:xfrm flipV="1">
                  <a:off x="7028337" y="284645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7" name="Straight Connector 1056"/>
                <p:cNvCxnSpPr/>
                <p:nvPr/>
              </p:nvCxnSpPr>
              <p:spPr>
                <a:xfrm flipV="1">
                  <a:off x="6580709" y="293897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4" name="Group 1028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54" name="Straight Connector 1053"/>
                <p:cNvCxnSpPr/>
                <p:nvPr/>
              </p:nvCxnSpPr>
              <p:spPr>
                <a:xfrm flipV="1">
                  <a:off x="7028817" y="284644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5" name="Straight Connector 1054"/>
                <p:cNvCxnSpPr/>
                <p:nvPr/>
              </p:nvCxnSpPr>
              <p:spPr>
                <a:xfrm flipV="1">
                  <a:off x="6581189" y="2938970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5" name="Group 1029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52" name="Straight Connector 1051"/>
                <p:cNvCxnSpPr/>
                <p:nvPr/>
              </p:nvCxnSpPr>
              <p:spPr>
                <a:xfrm flipV="1">
                  <a:off x="7026313" y="28464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3" name="Straight Connector 1052"/>
                <p:cNvCxnSpPr/>
                <p:nvPr/>
              </p:nvCxnSpPr>
              <p:spPr>
                <a:xfrm flipV="1">
                  <a:off x="6581670" y="2938967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6" name="Group 1030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50" name="Straight Connector 1049"/>
                <p:cNvCxnSpPr/>
                <p:nvPr/>
              </p:nvCxnSpPr>
              <p:spPr>
                <a:xfrm flipV="1">
                  <a:off x="7026792" y="2846445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1" name="Straight Connector 1050"/>
                <p:cNvCxnSpPr/>
                <p:nvPr/>
              </p:nvCxnSpPr>
              <p:spPr>
                <a:xfrm flipV="1">
                  <a:off x="6582149" y="2938965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7" name="Group 1031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8" name="Straight Connector 1047"/>
                <p:cNvCxnSpPr/>
                <p:nvPr/>
              </p:nvCxnSpPr>
              <p:spPr>
                <a:xfrm flipV="1">
                  <a:off x="7027272" y="284644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9" name="Straight Connector 1048"/>
                <p:cNvCxnSpPr/>
                <p:nvPr/>
              </p:nvCxnSpPr>
              <p:spPr>
                <a:xfrm flipV="1">
                  <a:off x="6582629" y="2938962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8" name="Group 1032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6" name="Straight Connector 1045"/>
                <p:cNvCxnSpPr/>
                <p:nvPr/>
              </p:nvCxnSpPr>
              <p:spPr>
                <a:xfrm flipV="1">
                  <a:off x="7027753" y="2846440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7" name="Straight Connector 1046"/>
                <p:cNvCxnSpPr/>
                <p:nvPr/>
              </p:nvCxnSpPr>
              <p:spPr>
                <a:xfrm flipV="1">
                  <a:off x="6583110" y="2938960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99" name="Group 1033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4" name="Straight Connector 1043"/>
                <p:cNvCxnSpPr/>
                <p:nvPr/>
              </p:nvCxnSpPr>
              <p:spPr>
                <a:xfrm flipV="1">
                  <a:off x="7028232" y="2846437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5" name="Straight Connector 1044"/>
                <p:cNvCxnSpPr/>
                <p:nvPr/>
              </p:nvCxnSpPr>
              <p:spPr>
                <a:xfrm flipV="1">
                  <a:off x="6580604" y="2938957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00" name="Group 1034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2" name="Straight Connector 1041"/>
                <p:cNvCxnSpPr/>
                <p:nvPr/>
              </p:nvCxnSpPr>
              <p:spPr>
                <a:xfrm flipV="1">
                  <a:off x="7028711" y="2846434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3" name="Straight Connector 1042"/>
                <p:cNvCxnSpPr/>
                <p:nvPr/>
              </p:nvCxnSpPr>
              <p:spPr>
                <a:xfrm flipV="1">
                  <a:off x="6581083" y="2938954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01" name="Group 1035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40" name="Straight Connector 1039"/>
                <p:cNvCxnSpPr/>
                <p:nvPr/>
              </p:nvCxnSpPr>
              <p:spPr>
                <a:xfrm flipV="1">
                  <a:off x="7026209" y="2846432"/>
                  <a:ext cx="107431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1" name="Straight Connector 1040"/>
                <p:cNvCxnSpPr/>
                <p:nvPr/>
              </p:nvCxnSpPr>
              <p:spPr>
                <a:xfrm flipV="1">
                  <a:off x="6581565" y="2938952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602" name="Group 1036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038" name="Straight Connector 1037"/>
                <p:cNvCxnSpPr/>
                <p:nvPr/>
              </p:nvCxnSpPr>
              <p:spPr>
                <a:xfrm flipV="1">
                  <a:off x="7026689" y="284642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9" name="Straight Connector 1038"/>
                <p:cNvCxnSpPr/>
                <p:nvPr/>
              </p:nvCxnSpPr>
              <p:spPr>
                <a:xfrm flipV="1">
                  <a:off x="6582044" y="2938949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566" name="Group 1000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567" name="Group 1001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016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7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8" name="Freeform 190"/>
                <p:cNvSpPr>
                  <a:spLocks/>
                </p:cNvSpPr>
                <p:nvPr/>
              </p:nvSpPr>
              <p:spPr bwMode="auto">
                <a:xfrm>
                  <a:off x="5968754" y="2922666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19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5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20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03" name="Straight Connector 1002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4" name="Straight Connector 1003"/>
              <p:cNvCxnSpPr/>
              <p:nvPr/>
            </p:nvCxnSpPr>
            <p:spPr>
              <a:xfrm>
                <a:off x="6875111" y="230466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5" name="Straight Connector 1004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6" name="Straight Connector 1005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7" name="Straight Connector 1006"/>
              <p:cNvCxnSpPr/>
              <p:nvPr/>
            </p:nvCxnSpPr>
            <p:spPr>
              <a:xfrm>
                <a:off x="6867730" y="250852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8" name="Straight Connector 1007"/>
              <p:cNvCxnSpPr/>
              <p:nvPr/>
            </p:nvCxnSpPr>
            <p:spPr>
              <a:xfrm>
                <a:off x="6864041" y="2569682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9" name="Straight Connector 1008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0" name="Straight Connector 1009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1" name="Straight Connector 1010"/>
              <p:cNvCxnSpPr/>
              <p:nvPr/>
            </p:nvCxnSpPr>
            <p:spPr>
              <a:xfrm>
                <a:off x="6867730" y="277510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2" name="Straight Connector 1011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3" name="Straight Connector 1012"/>
              <p:cNvCxnSpPr/>
              <p:nvPr/>
            </p:nvCxnSpPr>
            <p:spPr>
              <a:xfrm>
                <a:off x="6871422" y="291153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4" name="Straight Connector 1013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5" name="Straight Connector 1014"/>
              <p:cNvCxnSpPr/>
              <p:nvPr/>
            </p:nvCxnSpPr>
            <p:spPr>
              <a:xfrm flipH="1">
                <a:off x="6875111" y="2132173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35" name="Group 822"/>
          <p:cNvGrpSpPr>
            <a:grpSpLocks/>
          </p:cNvGrpSpPr>
          <p:nvPr/>
        </p:nvGrpSpPr>
        <p:grpSpPr bwMode="auto">
          <a:xfrm>
            <a:off x="2519363" y="5173663"/>
            <a:ext cx="331787" cy="1030287"/>
            <a:chOff x="6240352" y="2055335"/>
            <a:chExt cx="771307" cy="1017716"/>
          </a:xfrm>
        </p:grpSpPr>
        <p:grpSp>
          <p:nvGrpSpPr>
            <p:cNvPr id="205507" name="Group 941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963" name="Rectangle 962"/>
              <p:cNvSpPr/>
              <p:nvPr/>
            </p:nvSpPr>
            <p:spPr>
              <a:xfrm>
                <a:off x="6509397" y="3062521"/>
                <a:ext cx="447629" cy="7417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64" name="Straight Connector 963"/>
              <p:cNvCxnSpPr/>
              <p:nvPr/>
            </p:nvCxnSpPr>
            <p:spPr>
              <a:xfrm flipV="1">
                <a:off x="6846611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5" name="Rectangle 964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66" name="Straight Connector 965"/>
              <p:cNvCxnSpPr/>
              <p:nvPr/>
            </p:nvCxnSpPr>
            <p:spPr>
              <a:xfrm flipV="1">
                <a:off x="6395998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7" name="Rectangle 966"/>
              <p:cNvSpPr/>
              <p:nvPr/>
            </p:nvSpPr>
            <p:spPr>
              <a:xfrm>
                <a:off x="6816769" y="3703886"/>
                <a:ext cx="131305" cy="11447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68" name="Rectangle 967"/>
              <p:cNvSpPr/>
              <p:nvPr/>
            </p:nvSpPr>
            <p:spPr>
              <a:xfrm>
                <a:off x="6404950" y="3158177"/>
                <a:ext cx="444646" cy="7417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69" name="Straight Connector 968"/>
              <p:cNvCxnSpPr/>
              <p:nvPr/>
            </p:nvCxnSpPr>
            <p:spPr>
              <a:xfrm flipV="1">
                <a:off x="6846611" y="3804247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535" name="Group 969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8" name="Straight Connector 997"/>
                <p:cNvCxnSpPr/>
                <p:nvPr/>
              </p:nvCxnSpPr>
              <p:spPr>
                <a:xfrm flipV="1">
                  <a:off x="7028337" y="284645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9" name="Straight Connector 998"/>
                <p:cNvCxnSpPr/>
                <p:nvPr/>
              </p:nvCxnSpPr>
              <p:spPr>
                <a:xfrm flipV="1">
                  <a:off x="6580707" y="293897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36" name="Group 970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6" name="Straight Connector 995"/>
                <p:cNvCxnSpPr/>
                <p:nvPr/>
              </p:nvCxnSpPr>
              <p:spPr>
                <a:xfrm flipV="1">
                  <a:off x="7028816" y="284644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7" name="Straight Connector 996"/>
                <p:cNvCxnSpPr/>
                <p:nvPr/>
              </p:nvCxnSpPr>
              <p:spPr>
                <a:xfrm flipV="1">
                  <a:off x="6581187" y="2938970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37" name="Group 971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4" name="Straight Connector 993"/>
                <p:cNvCxnSpPr/>
                <p:nvPr/>
              </p:nvCxnSpPr>
              <p:spPr>
                <a:xfrm flipV="1">
                  <a:off x="7026314" y="28464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5" name="Straight Connector 994"/>
                <p:cNvCxnSpPr/>
                <p:nvPr/>
              </p:nvCxnSpPr>
              <p:spPr>
                <a:xfrm flipV="1">
                  <a:off x="6581668" y="2938967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38" name="Group 972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2" name="Straight Connector 991"/>
                <p:cNvCxnSpPr/>
                <p:nvPr/>
              </p:nvCxnSpPr>
              <p:spPr>
                <a:xfrm flipV="1">
                  <a:off x="7026794" y="2846445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3" name="Straight Connector 992"/>
                <p:cNvCxnSpPr/>
                <p:nvPr/>
              </p:nvCxnSpPr>
              <p:spPr>
                <a:xfrm flipV="1">
                  <a:off x="6582147" y="2938965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39" name="Group 973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90" name="Straight Connector 989"/>
                <p:cNvCxnSpPr/>
                <p:nvPr/>
              </p:nvCxnSpPr>
              <p:spPr>
                <a:xfrm flipV="1">
                  <a:off x="7027273" y="284644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1" name="Straight Connector 990"/>
                <p:cNvCxnSpPr/>
                <p:nvPr/>
              </p:nvCxnSpPr>
              <p:spPr>
                <a:xfrm flipV="1">
                  <a:off x="6582627" y="2938962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0" name="Group 974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8" name="Straight Connector 987"/>
                <p:cNvCxnSpPr/>
                <p:nvPr/>
              </p:nvCxnSpPr>
              <p:spPr>
                <a:xfrm flipV="1">
                  <a:off x="7027754" y="2846440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9" name="Straight Connector 988"/>
                <p:cNvCxnSpPr/>
                <p:nvPr/>
              </p:nvCxnSpPr>
              <p:spPr>
                <a:xfrm flipV="1">
                  <a:off x="6583108" y="2938960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1" name="Group 975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6" name="Straight Connector 985"/>
                <p:cNvCxnSpPr/>
                <p:nvPr/>
              </p:nvCxnSpPr>
              <p:spPr>
                <a:xfrm flipV="1">
                  <a:off x="7028234" y="2846437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7" name="Straight Connector 986"/>
                <p:cNvCxnSpPr/>
                <p:nvPr/>
              </p:nvCxnSpPr>
              <p:spPr>
                <a:xfrm flipV="1">
                  <a:off x="6580604" y="2938957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2" name="Group 976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4" name="Straight Connector 983"/>
                <p:cNvCxnSpPr/>
                <p:nvPr/>
              </p:nvCxnSpPr>
              <p:spPr>
                <a:xfrm flipV="1">
                  <a:off x="7028713" y="2846434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5" name="Straight Connector 984"/>
                <p:cNvCxnSpPr/>
                <p:nvPr/>
              </p:nvCxnSpPr>
              <p:spPr>
                <a:xfrm flipV="1">
                  <a:off x="6581083" y="2938954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3" name="Group 977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2" name="Straight Connector 981"/>
                <p:cNvCxnSpPr/>
                <p:nvPr/>
              </p:nvCxnSpPr>
              <p:spPr>
                <a:xfrm flipV="1">
                  <a:off x="7026209" y="2846432"/>
                  <a:ext cx="107431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3" name="Straight Connector 982"/>
                <p:cNvCxnSpPr/>
                <p:nvPr/>
              </p:nvCxnSpPr>
              <p:spPr>
                <a:xfrm flipV="1">
                  <a:off x="6581565" y="2938952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544" name="Group 978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80" name="Straight Connector 979"/>
                <p:cNvCxnSpPr/>
                <p:nvPr/>
              </p:nvCxnSpPr>
              <p:spPr>
                <a:xfrm flipV="1">
                  <a:off x="7026688" y="284642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1" name="Straight Connector 980"/>
                <p:cNvCxnSpPr/>
                <p:nvPr/>
              </p:nvCxnSpPr>
              <p:spPr>
                <a:xfrm flipV="1">
                  <a:off x="6582044" y="2938949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508" name="Group 942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509" name="Group 943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958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59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0" name="Freeform 190"/>
                <p:cNvSpPr>
                  <a:spLocks/>
                </p:cNvSpPr>
                <p:nvPr/>
              </p:nvSpPr>
              <p:spPr bwMode="auto">
                <a:xfrm>
                  <a:off x="5968753" y="2922666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1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5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62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945" name="Straight Connector 944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6" name="Straight Connector 945"/>
              <p:cNvCxnSpPr/>
              <p:nvPr/>
            </p:nvCxnSpPr>
            <p:spPr>
              <a:xfrm>
                <a:off x="6875113" y="230466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7" name="Straight Connector 946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8" name="Straight Connector 947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9" name="Straight Connector 948"/>
              <p:cNvCxnSpPr/>
              <p:nvPr/>
            </p:nvCxnSpPr>
            <p:spPr>
              <a:xfrm>
                <a:off x="6867732" y="250852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0" name="Straight Connector 949"/>
              <p:cNvCxnSpPr/>
              <p:nvPr/>
            </p:nvCxnSpPr>
            <p:spPr>
              <a:xfrm>
                <a:off x="6864040" y="2569682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1" name="Straight Connector 950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2" name="Straight Connector 951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3" name="Straight Connector 952"/>
              <p:cNvCxnSpPr/>
              <p:nvPr/>
            </p:nvCxnSpPr>
            <p:spPr>
              <a:xfrm>
                <a:off x="6867732" y="277510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4" name="Straight Connector 953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5" name="Straight Connector 954"/>
              <p:cNvCxnSpPr/>
              <p:nvPr/>
            </p:nvCxnSpPr>
            <p:spPr>
              <a:xfrm>
                <a:off x="6871421" y="291153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6" name="Straight Connector 955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7" name="Straight Connector 956"/>
              <p:cNvCxnSpPr/>
              <p:nvPr/>
            </p:nvCxnSpPr>
            <p:spPr>
              <a:xfrm flipH="1">
                <a:off x="6875113" y="2132173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36" name="Group 823"/>
          <p:cNvGrpSpPr>
            <a:grpSpLocks/>
          </p:cNvGrpSpPr>
          <p:nvPr/>
        </p:nvGrpSpPr>
        <p:grpSpPr bwMode="auto">
          <a:xfrm>
            <a:off x="2895600" y="5173663"/>
            <a:ext cx="331788" cy="1030287"/>
            <a:chOff x="6240352" y="2055335"/>
            <a:chExt cx="771307" cy="1017716"/>
          </a:xfrm>
        </p:grpSpPr>
        <p:grpSp>
          <p:nvGrpSpPr>
            <p:cNvPr id="205449" name="Group 883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905" name="Rectangle 904"/>
              <p:cNvSpPr/>
              <p:nvPr/>
            </p:nvSpPr>
            <p:spPr>
              <a:xfrm>
                <a:off x="6509397" y="3062521"/>
                <a:ext cx="447628" cy="7417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06" name="Straight Connector 905"/>
              <p:cNvCxnSpPr/>
              <p:nvPr/>
            </p:nvCxnSpPr>
            <p:spPr>
              <a:xfrm flipV="1">
                <a:off x="6846611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7" name="Rectangle 906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08" name="Straight Connector 907"/>
              <p:cNvCxnSpPr/>
              <p:nvPr/>
            </p:nvCxnSpPr>
            <p:spPr>
              <a:xfrm flipV="1">
                <a:off x="6395998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9" name="Rectangle 908"/>
              <p:cNvSpPr/>
              <p:nvPr/>
            </p:nvSpPr>
            <p:spPr>
              <a:xfrm>
                <a:off x="6816769" y="3703886"/>
                <a:ext cx="131304" cy="11447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910" name="Rectangle 909"/>
              <p:cNvSpPr/>
              <p:nvPr/>
            </p:nvSpPr>
            <p:spPr>
              <a:xfrm>
                <a:off x="6404951" y="3158177"/>
                <a:ext cx="444643" cy="7417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911" name="Straight Connector 910"/>
              <p:cNvCxnSpPr/>
              <p:nvPr/>
            </p:nvCxnSpPr>
            <p:spPr>
              <a:xfrm flipV="1">
                <a:off x="6846611" y="3804247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477" name="Group 911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40" name="Straight Connector 939"/>
                <p:cNvCxnSpPr/>
                <p:nvPr/>
              </p:nvCxnSpPr>
              <p:spPr>
                <a:xfrm flipV="1">
                  <a:off x="7028337" y="284645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1" name="Straight Connector 940"/>
                <p:cNvCxnSpPr/>
                <p:nvPr/>
              </p:nvCxnSpPr>
              <p:spPr>
                <a:xfrm flipV="1">
                  <a:off x="6580709" y="293897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78" name="Group 912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8" name="Straight Connector 937"/>
                <p:cNvCxnSpPr/>
                <p:nvPr/>
              </p:nvCxnSpPr>
              <p:spPr>
                <a:xfrm flipV="1">
                  <a:off x="7028817" y="284644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9" name="Straight Connector 938"/>
                <p:cNvCxnSpPr/>
                <p:nvPr/>
              </p:nvCxnSpPr>
              <p:spPr>
                <a:xfrm flipV="1">
                  <a:off x="6581189" y="2938970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79" name="Group 913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6" name="Straight Connector 935"/>
                <p:cNvCxnSpPr/>
                <p:nvPr/>
              </p:nvCxnSpPr>
              <p:spPr>
                <a:xfrm flipV="1">
                  <a:off x="7026313" y="28464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7" name="Straight Connector 936"/>
                <p:cNvCxnSpPr/>
                <p:nvPr/>
              </p:nvCxnSpPr>
              <p:spPr>
                <a:xfrm flipV="1">
                  <a:off x="6581670" y="2938967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0" name="Group 914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4" name="Straight Connector 933"/>
                <p:cNvCxnSpPr/>
                <p:nvPr/>
              </p:nvCxnSpPr>
              <p:spPr>
                <a:xfrm flipV="1">
                  <a:off x="7026792" y="2846445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5" name="Straight Connector 934"/>
                <p:cNvCxnSpPr/>
                <p:nvPr/>
              </p:nvCxnSpPr>
              <p:spPr>
                <a:xfrm flipV="1">
                  <a:off x="6582149" y="2938965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1" name="Group 915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2" name="Straight Connector 931"/>
                <p:cNvCxnSpPr/>
                <p:nvPr/>
              </p:nvCxnSpPr>
              <p:spPr>
                <a:xfrm flipV="1">
                  <a:off x="7027272" y="284644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3" name="Straight Connector 932"/>
                <p:cNvCxnSpPr/>
                <p:nvPr/>
              </p:nvCxnSpPr>
              <p:spPr>
                <a:xfrm flipV="1">
                  <a:off x="6582629" y="2938962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2" name="Group 916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30" name="Straight Connector 929"/>
                <p:cNvCxnSpPr/>
                <p:nvPr/>
              </p:nvCxnSpPr>
              <p:spPr>
                <a:xfrm flipV="1">
                  <a:off x="7027753" y="2846440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1" name="Straight Connector 930"/>
                <p:cNvCxnSpPr/>
                <p:nvPr/>
              </p:nvCxnSpPr>
              <p:spPr>
                <a:xfrm flipV="1">
                  <a:off x="6583110" y="2938960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3" name="Group 917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28" name="Straight Connector 927"/>
                <p:cNvCxnSpPr/>
                <p:nvPr/>
              </p:nvCxnSpPr>
              <p:spPr>
                <a:xfrm flipV="1">
                  <a:off x="7028232" y="2846437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9" name="Straight Connector 928"/>
                <p:cNvCxnSpPr/>
                <p:nvPr/>
              </p:nvCxnSpPr>
              <p:spPr>
                <a:xfrm flipV="1">
                  <a:off x="6580604" y="2938957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4" name="Group 918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26" name="Straight Connector 925"/>
                <p:cNvCxnSpPr/>
                <p:nvPr/>
              </p:nvCxnSpPr>
              <p:spPr>
                <a:xfrm flipV="1">
                  <a:off x="7028711" y="2846434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7" name="Straight Connector 926"/>
                <p:cNvCxnSpPr/>
                <p:nvPr/>
              </p:nvCxnSpPr>
              <p:spPr>
                <a:xfrm flipV="1">
                  <a:off x="6581083" y="2938954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5" name="Group 919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24" name="Straight Connector 923"/>
                <p:cNvCxnSpPr/>
                <p:nvPr/>
              </p:nvCxnSpPr>
              <p:spPr>
                <a:xfrm flipV="1">
                  <a:off x="7026209" y="2846432"/>
                  <a:ext cx="107431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5" name="Straight Connector 924"/>
                <p:cNvCxnSpPr/>
                <p:nvPr/>
              </p:nvCxnSpPr>
              <p:spPr>
                <a:xfrm flipV="1">
                  <a:off x="6581565" y="2938952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86" name="Group 920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922" name="Straight Connector 921"/>
                <p:cNvCxnSpPr/>
                <p:nvPr/>
              </p:nvCxnSpPr>
              <p:spPr>
                <a:xfrm flipV="1">
                  <a:off x="7026689" y="284642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3" name="Straight Connector 922"/>
                <p:cNvCxnSpPr/>
                <p:nvPr/>
              </p:nvCxnSpPr>
              <p:spPr>
                <a:xfrm flipV="1">
                  <a:off x="6582044" y="2938949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450" name="Group 884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451" name="Group 885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900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1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2" name="Freeform 190"/>
                <p:cNvSpPr>
                  <a:spLocks/>
                </p:cNvSpPr>
                <p:nvPr/>
              </p:nvSpPr>
              <p:spPr bwMode="auto">
                <a:xfrm>
                  <a:off x="5968754" y="2922666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3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5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904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87" name="Straight Connector 886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8" name="Straight Connector 887"/>
              <p:cNvCxnSpPr/>
              <p:nvPr/>
            </p:nvCxnSpPr>
            <p:spPr>
              <a:xfrm>
                <a:off x="6875111" y="230466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9" name="Straight Connector 888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0" name="Straight Connector 889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1" name="Straight Connector 890"/>
              <p:cNvCxnSpPr/>
              <p:nvPr/>
            </p:nvCxnSpPr>
            <p:spPr>
              <a:xfrm>
                <a:off x="6867730" y="250852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2" name="Straight Connector 891"/>
              <p:cNvCxnSpPr/>
              <p:nvPr/>
            </p:nvCxnSpPr>
            <p:spPr>
              <a:xfrm>
                <a:off x="6864041" y="2569682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3" name="Straight Connector 892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4" name="Straight Connector 893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5" name="Straight Connector 894"/>
              <p:cNvCxnSpPr/>
              <p:nvPr/>
            </p:nvCxnSpPr>
            <p:spPr>
              <a:xfrm>
                <a:off x="6867730" y="277510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6" name="Straight Connector 895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7" name="Straight Connector 896"/>
              <p:cNvCxnSpPr/>
              <p:nvPr/>
            </p:nvCxnSpPr>
            <p:spPr>
              <a:xfrm>
                <a:off x="6871422" y="291153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8" name="Straight Connector 897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9" name="Straight Connector 898"/>
              <p:cNvCxnSpPr/>
              <p:nvPr/>
            </p:nvCxnSpPr>
            <p:spPr>
              <a:xfrm flipH="1">
                <a:off x="6875111" y="2132173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37" name="Group 824"/>
          <p:cNvGrpSpPr>
            <a:grpSpLocks/>
          </p:cNvGrpSpPr>
          <p:nvPr/>
        </p:nvGrpSpPr>
        <p:grpSpPr bwMode="auto">
          <a:xfrm>
            <a:off x="3271838" y="5173663"/>
            <a:ext cx="331787" cy="1030287"/>
            <a:chOff x="6240352" y="2055335"/>
            <a:chExt cx="771307" cy="1017716"/>
          </a:xfrm>
        </p:grpSpPr>
        <p:grpSp>
          <p:nvGrpSpPr>
            <p:cNvPr id="205391" name="Group 825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847" name="Rectangle 846"/>
              <p:cNvSpPr/>
              <p:nvPr/>
            </p:nvSpPr>
            <p:spPr>
              <a:xfrm>
                <a:off x="6509397" y="3062521"/>
                <a:ext cx="447629" cy="741726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48" name="Straight Connector 847"/>
              <p:cNvCxnSpPr/>
              <p:nvPr/>
            </p:nvCxnSpPr>
            <p:spPr>
              <a:xfrm flipV="1">
                <a:off x="6846611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49" name="Rectangle 848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50" name="Straight Connector 849"/>
              <p:cNvCxnSpPr/>
              <p:nvPr/>
            </p:nvCxnSpPr>
            <p:spPr>
              <a:xfrm flipV="1">
                <a:off x="6395998" y="3062521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1" name="Rectangle 850"/>
              <p:cNvSpPr/>
              <p:nvPr/>
            </p:nvSpPr>
            <p:spPr>
              <a:xfrm>
                <a:off x="6816769" y="3703886"/>
                <a:ext cx="131305" cy="11447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852" name="Rectangle 851"/>
              <p:cNvSpPr/>
              <p:nvPr/>
            </p:nvSpPr>
            <p:spPr>
              <a:xfrm>
                <a:off x="6404950" y="3158177"/>
                <a:ext cx="444646" cy="74172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853" name="Straight Connector 852"/>
              <p:cNvCxnSpPr/>
              <p:nvPr/>
            </p:nvCxnSpPr>
            <p:spPr>
              <a:xfrm flipV="1">
                <a:off x="6846611" y="3804247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419" name="Group 853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82" name="Straight Connector 881"/>
                <p:cNvCxnSpPr/>
                <p:nvPr/>
              </p:nvCxnSpPr>
              <p:spPr>
                <a:xfrm flipV="1">
                  <a:off x="7028337" y="284645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3" name="Straight Connector 882"/>
                <p:cNvCxnSpPr/>
                <p:nvPr/>
              </p:nvCxnSpPr>
              <p:spPr>
                <a:xfrm flipV="1">
                  <a:off x="6580707" y="293897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0" name="Group 854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80" name="Straight Connector 879"/>
                <p:cNvCxnSpPr/>
                <p:nvPr/>
              </p:nvCxnSpPr>
              <p:spPr>
                <a:xfrm flipV="1">
                  <a:off x="7028816" y="284644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1" name="Straight Connector 880"/>
                <p:cNvCxnSpPr/>
                <p:nvPr/>
              </p:nvCxnSpPr>
              <p:spPr>
                <a:xfrm flipV="1">
                  <a:off x="6581187" y="2938970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1" name="Group 855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8" name="Straight Connector 877"/>
                <p:cNvCxnSpPr/>
                <p:nvPr/>
              </p:nvCxnSpPr>
              <p:spPr>
                <a:xfrm flipV="1">
                  <a:off x="7026314" y="2846446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9" name="Straight Connector 878"/>
                <p:cNvCxnSpPr/>
                <p:nvPr/>
              </p:nvCxnSpPr>
              <p:spPr>
                <a:xfrm flipV="1">
                  <a:off x="6581668" y="2938967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2" name="Group 856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6" name="Straight Connector 875"/>
                <p:cNvCxnSpPr/>
                <p:nvPr/>
              </p:nvCxnSpPr>
              <p:spPr>
                <a:xfrm flipV="1">
                  <a:off x="7026794" y="2846445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7" name="Straight Connector 876"/>
                <p:cNvCxnSpPr/>
                <p:nvPr/>
              </p:nvCxnSpPr>
              <p:spPr>
                <a:xfrm flipV="1">
                  <a:off x="6582147" y="2938965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3" name="Group 857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4" name="Straight Connector 873"/>
                <p:cNvCxnSpPr/>
                <p:nvPr/>
              </p:nvCxnSpPr>
              <p:spPr>
                <a:xfrm flipV="1">
                  <a:off x="7027273" y="2846442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5" name="Straight Connector 874"/>
                <p:cNvCxnSpPr/>
                <p:nvPr/>
              </p:nvCxnSpPr>
              <p:spPr>
                <a:xfrm flipV="1">
                  <a:off x="6582627" y="2938962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4" name="Group 858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2" name="Straight Connector 871"/>
                <p:cNvCxnSpPr/>
                <p:nvPr/>
              </p:nvCxnSpPr>
              <p:spPr>
                <a:xfrm flipV="1">
                  <a:off x="7027754" y="2846440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3" name="Straight Connector 872"/>
                <p:cNvCxnSpPr/>
                <p:nvPr/>
              </p:nvCxnSpPr>
              <p:spPr>
                <a:xfrm flipV="1">
                  <a:off x="6583108" y="2938960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5" name="Group 859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70" name="Straight Connector 869"/>
                <p:cNvCxnSpPr/>
                <p:nvPr/>
              </p:nvCxnSpPr>
              <p:spPr>
                <a:xfrm flipV="1">
                  <a:off x="7028234" y="2846437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1" name="Straight Connector 870"/>
                <p:cNvCxnSpPr/>
                <p:nvPr/>
              </p:nvCxnSpPr>
              <p:spPr>
                <a:xfrm flipV="1">
                  <a:off x="6580604" y="2938957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6" name="Group 860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68" name="Straight Connector 867"/>
                <p:cNvCxnSpPr/>
                <p:nvPr/>
              </p:nvCxnSpPr>
              <p:spPr>
                <a:xfrm flipV="1">
                  <a:off x="7028713" y="2846434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9" name="Straight Connector 868"/>
                <p:cNvCxnSpPr/>
                <p:nvPr/>
              </p:nvCxnSpPr>
              <p:spPr>
                <a:xfrm flipV="1">
                  <a:off x="6581083" y="2938954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7" name="Group 861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66" name="Straight Connector 865"/>
                <p:cNvCxnSpPr/>
                <p:nvPr/>
              </p:nvCxnSpPr>
              <p:spPr>
                <a:xfrm flipV="1">
                  <a:off x="7026209" y="2846432"/>
                  <a:ext cx="107431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7" name="Straight Connector 866"/>
                <p:cNvCxnSpPr/>
                <p:nvPr/>
              </p:nvCxnSpPr>
              <p:spPr>
                <a:xfrm flipV="1">
                  <a:off x="6581565" y="2938952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428" name="Group 862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864" name="Straight Connector 863"/>
                <p:cNvCxnSpPr/>
                <p:nvPr/>
              </p:nvCxnSpPr>
              <p:spPr>
                <a:xfrm flipV="1">
                  <a:off x="7026688" y="2846429"/>
                  <a:ext cx="113399" cy="925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5" name="Straight Connector 864"/>
                <p:cNvCxnSpPr/>
                <p:nvPr/>
              </p:nvCxnSpPr>
              <p:spPr>
                <a:xfrm flipV="1">
                  <a:off x="6582044" y="2938949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392" name="Group 826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393" name="Group 827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842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3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4" name="Freeform 190"/>
                <p:cNvSpPr>
                  <a:spLocks/>
                </p:cNvSpPr>
                <p:nvPr/>
              </p:nvSpPr>
              <p:spPr bwMode="auto">
                <a:xfrm>
                  <a:off x="5968753" y="2922666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5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5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846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29" name="Straight Connector 828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0" name="Straight Connector 829"/>
              <p:cNvCxnSpPr/>
              <p:nvPr/>
            </p:nvCxnSpPr>
            <p:spPr>
              <a:xfrm>
                <a:off x="6875113" y="230466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1" name="Straight Connector 830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2" name="Straight Connector 831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3" name="Straight Connector 832"/>
              <p:cNvCxnSpPr/>
              <p:nvPr/>
            </p:nvCxnSpPr>
            <p:spPr>
              <a:xfrm>
                <a:off x="6867732" y="250852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4" name="Straight Connector 833"/>
              <p:cNvCxnSpPr/>
              <p:nvPr/>
            </p:nvCxnSpPr>
            <p:spPr>
              <a:xfrm>
                <a:off x="6864040" y="2569682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5" name="Straight Connector 834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6" name="Straight Connector 835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7" name="Straight Connector 836"/>
              <p:cNvCxnSpPr/>
              <p:nvPr/>
            </p:nvCxnSpPr>
            <p:spPr>
              <a:xfrm>
                <a:off x="6867732" y="277510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8" name="Straight Connector 837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9" name="Straight Connector 838"/>
              <p:cNvCxnSpPr/>
              <p:nvPr/>
            </p:nvCxnSpPr>
            <p:spPr>
              <a:xfrm>
                <a:off x="6871421" y="291153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0" name="Straight Connector 839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1" name="Straight Connector 840"/>
              <p:cNvCxnSpPr/>
              <p:nvPr/>
            </p:nvCxnSpPr>
            <p:spPr>
              <a:xfrm flipH="1">
                <a:off x="6875113" y="2132173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065" name="Straight Connector 1064"/>
          <p:cNvCxnSpPr/>
          <p:nvPr/>
        </p:nvCxnSpPr>
        <p:spPr>
          <a:xfrm flipH="1">
            <a:off x="3989388" y="4705350"/>
            <a:ext cx="357187" cy="49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6" name="Straight Connector 1065"/>
          <p:cNvCxnSpPr>
            <a:stCxn id="1305" idx="2"/>
          </p:cNvCxnSpPr>
          <p:nvPr/>
        </p:nvCxnSpPr>
        <p:spPr>
          <a:xfrm flipH="1">
            <a:off x="4294188" y="4919663"/>
            <a:ext cx="203200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7" name="Straight Connector 1066"/>
          <p:cNvCxnSpPr/>
          <p:nvPr/>
        </p:nvCxnSpPr>
        <p:spPr>
          <a:xfrm>
            <a:off x="4611688" y="4719638"/>
            <a:ext cx="58737" cy="4905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8" name="Straight Connector 1067"/>
          <p:cNvCxnSpPr>
            <a:endCxn id="1090" idx="0"/>
          </p:cNvCxnSpPr>
          <p:nvPr/>
        </p:nvCxnSpPr>
        <p:spPr>
          <a:xfrm>
            <a:off x="4751388" y="4743450"/>
            <a:ext cx="274637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42" name="Group 1068"/>
          <p:cNvGrpSpPr>
            <a:grpSpLocks/>
          </p:cNvGrpSpPr>
          <p:nvPr/>
        </p:nvGrpSpPr>
        <p:grpSpPr bwMode="auto">
          <a:xfrm>
            <a:off x="3724275" y="5200650"/>
            <a:ext cx="331788" cy="1030288"/>
            <a:chOff x="6240352" y="2055335"/>
            <a:chExt cx="771307" cy="1017716"/>
          </a:xfrm>
        </p:grpSpPr>
        <p:grpSp>
          <p:nvGrpSpPr>
            <p:cNvPr id="205333" name="Group 1246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268" name="Rectangle 1267"/>
              <p:cNvSpPr/>
              <p:nvPr/>
            </p:nvSpPr>
            <p:spPr>
              <a:xfrm>
                <a:off x="6509397" y="3062521"/>
                <a:ext cx="447628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69" name="Straight Connector 1268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0" name="Rectangle 1269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71" name="Straight Connector 1270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2" name="Rectangle 1271"/>
              <p:cNvSpPr/>
              <p:nvPr/>
            </p:nvSpPr>
            <p:spPr>
              <a:xfrm>
                <a:off x="6816769" y="3703885"/>
                <a:ext cx="131304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73" name="Rectangle 1272"/>
              <p:cNvSpPr/>
              <p:nvPr/>
            </p:nvSpPr>
            <p:spPr>
              <a:xfrm>
                <a:off x="6404951" y="3158176"/>
                <a:ext cx="44464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74" name="Straight Connector 1273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361" name="Group 1274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03" name="Straight Connector 1302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4" name="Straight Connector 1303"/>
                <p:cNvCxnSpPr/>
                <p:nvPr/>
              </p:nvCxnSpPr>
              <p:spPr>
                <a:xfrm flipV="1">
                  <a:off x="6580709" y="2938972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2" name="Group 1275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01" name="Straight Connector 1300"/>
                <p:cNvCxnSpPr/>
                <p:nvPr/>
              </p:nvCxnSpPr>
              <p:spPr>
                <a:xfrm flipV="1">
                  <a:off x="7028817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2" name="Straight Connector 1301"/>
                <p:cNvCxnSpPr/>
                <p:nvPr/>
              </p:nvCxnSpPr>
              <p:spPr>
                <a:xfrm flipV="1">
                  <a:off x="6581189" y="293896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3" name="Group 1276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9" name="Straight Connector 1298"/>
                <p:cNvCxnSpPr/>
                <p:nvPr/>
              </p:nvCxnSpPr>
              <p:spPr>
                <a:xfrm flipV="1">
                  <a:off x="7026313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0" name="Straight Connector 1299"/>
                <p:cNvCxnSpPr/>
                <p:nvPr/>
              </p:nvCxnSpPr>
              <p:spPr>
                <a:xfrm flipV="1">
                  <a:off x="6581670" y="2938966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4" name="Group 1277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7" name="Straight Connector 1296"/>
                <p:cNvCxnSpPr/>
                <p:nvPr/>
              </p:nvCxnSpPr>
              <p:spPr>
                <a:xfrm flipV="1">
                  <a:off x="7026792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8" name="Straight Connector 1297"/>
                <p:cNvCxnSpPr/>
                <p:nvPr/>
              </p:nvCxnSpPr>
              <p:spPr>
                <a:xfrm flipV="1">
                  <a:off x="6582149" y="293896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5" name="Group 1278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5" name="Straight Connector 1294"/>
                <p:cNvCxnSpPr/>
                <p:nvPr/>
              </p:nvCxnSpPr>
              <p:spPr>
                <a:xfrm flipV="1">
                  <a:off x="7027272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6" name="Straight Connector 1295"/>
                <p:cNvCxnSpPr/>
                <p:nvPr/>
              </p:nvCxnSpPr>
              <p:spPr>
                <a:xfrm flipV="1">
                  <a:off x="6582629" y="2938961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6" name="Group 1279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3" name="Straight Connector 1292"/>
                <p:cNvCxnSpPr/>
                <p:nvPr/>
              </p:nvCxnSpPr>
              <p:spPr>
                <a:xfrm flipV="1">
                  <a:off x="7027753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4" name="Straight Connector 1293"/>
                <p:cNvCxnSpPr/>
                <p:nvPr/>
              </p:nvCxnSpPr>
              <p:spPr>
                <a:xfrm flipV="1">
                  <a:off x="6583110" y="2938959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7" name="Group 1280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91" name="Straight Connector 1290"/>
                <p:cNvCxnSpPr/>
                <p:nvPr/>
              </p:nvCxnSpPr>
              <p:spPr>
                <a:xfrm flipV="1">
                  <a:off x="7028232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2" name="Straight Connector 1291"/>
                <p:cNvCxnSpPr/>
                <p:nvPr/>
              </p:nvCxnSpPr>
              <p:spPr>
                <a:xfrm flipV="1">
                  <a:off x="6580604" y="293895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8" name="Group 1281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89" name="Straight Connector 1288"/>
                <p:cNvCxnSpPr/>
                <p:nvPr/>
              </p:nvCxnSpPr>
              <p:spPr>
                <a:xfrm flipV="1">
                  <a:off x="7028711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0" name="Straight Connector 1289"/>
                <p:cNvCxnSpPr/>
                <p:nvPr/>
              </p:nvCxnSpPr>
              <p:spPr>
                <a:xfrm flipV="1">
                  <a:off x="6581083" y="293895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69" name="Group 1282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87" name="Straight Connector 1286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8" name="Straight Connector 1287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70" name="Group 1283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85" name="Straight Connector 1284"/>
                <p:cNvCxnSpPr/>
                <p:nvPr/>
              </p:nvCxnSpPr>
              <p:spPr>
                <a:xfrm flipV="1">
                  <a:off x="7026689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6" name="Straight Connector 1285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334" name="Group 1247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335" name="Group 1248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263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64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65" name="Freeform 190"/>
                <p:cNvSpPr>
                  <a:spLocks/>
                </p:cNvSpPr>
                <p:nvPr/>
              </p:nvSpPr>
              <p:spPr bwMode="auto">
                <a:xfrm>
                  <a:off x="5968754" y="2922667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66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67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250" name="Straight Connector 1249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1" name="Straight Connector 1250"/>
              <p:cNvCxnSpPr/>
              <p:nvPr/>
            </p:nvCxnSpPr>
            <p:spPr>
              <a:xfrm>
                <a:off x="6875111" y="230466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2" name="Straight Connector 1251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3" name="Straight Connector 1252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4" name="Straight Connector 1253"/>
              <p:cNvCxnSpPr/>
              <p:nvPr/>
            </p:nvCxnSpPr>
            <p:spPr>
              <a:xfrm>
                <a:off x="6867730" y="250852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5" name="Straight Connector 1254"/>
              <p:cNvCxnSpPr/>
              <p:nvPr/>
            </p:nvCxnSpPr>
            <p:spPr>
              <a:xfrm>
                <a:off x="6864041" y="2569681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6" name="Straight Connector 1255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7" name="Straight Connector 1256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8" name="Straight Connector 1257"/>
              <p:cNvCxnSpPr/>
              <p:nvPr/>
            </p:nvCxnSpPr>
            <p:spPr>
              <a:xfrm>
                <a:off x="6867730" y="277510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9" name="Straight Connector 1258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0" name="Straight Connector 1259"/>
              <p:cNvCxnSpPr/>
              <p:nvPr/>
            </p:nvCxnSpPr>
            <p:spPr>
              <a:xfrm>
                <a:off x="6871422" y="291153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1" name="Straight Connector 1260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2" name="Straight Connector 1261"/>
              <p:cNvCxnSpPr/>
              <p:nvPr/>
            </p:nvCxnSpPr>
            <p:spPr>
              <a:xfrm flipH="1">
                <a:off x="6875111" y="2132174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43" name="Group 1069"/>
          <p:cNvGrpSpPr>
            <a:grpSpLocks/>
          </p:cNvGrpSpPr>
          <p:nvPr/>
        </p:nvGrpSpPr>
        <p:grpSpPr bwMode="auto">
          <a:xfrm>
            <a:off x="4110038" y="5200650"/>
            <a:ext cx="331787" cy="1030288"/>
            <a:chOff x="6240352" y="2055335"/>
            <a:chExt cx="771307" cy="1017716"/>
          </a:xfrm>
        </p:grpSpPr>
        <p:grpSp>
          <p:nvGrpSpPr>
            <p:cNvPr id="205275" name="Group 1188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210" name="Rectangle 1209"/>
              <p:cNvSpPr/>
              <p:nvPr/>
            </p:nvSpPr>
            <p:spPr>
              <a:xfrm>
                <a:off x="6509397" y="3062521"/>
                <a:ext cx="447629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11" name="Straight Connector 1210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2" name="Rectangle 1211"/>
              <p:cNvSpPr/>
              <p:nvPr/>
            </p:nvSpPr>
            <p:spPr>
              <a:xfrm>
                <a:off x="6476570" y="3071930"/>
                <a:ext cx="131305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13" name="Straight Connector 1212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4" name="Rectangle 1213"/>
              <p:cNvSpPr/>
              <p:nvPr/>
            </p:nvSpPr>
            <p:spPr>
              <a:xfrm>
                <a:off x="6816769" y="3703885"/>
                <a:ext cx="131305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215" name="Rectangle 1214"/>
              <p:cNvSpPr/>
              <p:nvPr/>
            </p:nvSpPr>
            <p:spPr>
              <a:xfrm>
                <a:off x="6404950" y="3158176"/>
                <a:ext cx="444646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216" name="Straight Connector 1215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303" name="Group 1216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45" name="Straight Connector 1244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6" name="Straight Connector 1245"/>
                <p:cNvCxnSpPr/>
                <p:nvPr/>
              </p:nvCxnSpPr>
              <p:spPr>
                <a:xfrm flipV="1">
                  <a:off x="6580707" y="2938972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4" name="Group 1217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43" name="Straight Connector 1242"/>
                <p:cNvCxnSpPr/>
                <p:nvPr/>
              </p:nvCxnSpPr>
              <p:spPr>
                <a:xfrm flipV="1">
                  <a:off x="7028816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4" name="Straight Connector 1243"/>
                <p:cNvCxnSpPr/>
                <p:nvPr/>
              </p:nvCxnSpPr>
              <p:spPr>
                <a:xfrm flipV="1">
                  <a:off x="6581187" y="2938969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5" name="Group 1218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41" name="Straight Connector 1240"/>
                <p:cNvCxnSpPr/>
                <p:nvPr/>
              </p:nvCxnSpPr>
              <p:spPr>
                <a:xfrm flipV="1">
                  <a:off x="7026314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2" name="Straight Connector 1241"/>
                <p:cNvCxnSpPr/>
                <p:nvPr/>
              </p:nvCxnSpPr>
              <p:spPr>
                <a:xfrm flipV="1">
                  <a:off x="6581668" y="2938966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6" name="Group 1219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9" name="Straight Connector 1238"/>
                <p:cNvCxnSpPr/>
                <p:nvPr/>
              </p:nvCxnSpPr>
              <p:spPr>
                <a:xfrm flipV="1">
                  <a:off x="7026794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0" name="Straight Connector 1239"/>
                <p:cNvCxnSpPr/>
                <p:nvPr/>
              </p:nvCxnSpPr>
              <p:spPr>
                <a:xfrm flipV="1">
                  <a:off x="6582147" y="2938964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7" name="Group 1220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7" name="Straight Connector 1236"/>
                <p:cNvCxnSpPr/>
                <p:nvPr/>
              </p:nvCxnSpPr>
              <p:spPr>
                <a:xfrm flipV="1">
                  <a:off x="7027273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8" name="Straight Connector 1237"/>
                <p:cNvCxnSpPr/>
                <p:nvPr/>
              </p:nvCxnSpPr>
              <p:spPr>
                <a:xfrm flipV="1">
                  <a:off x="6582627" y="2938961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8" name="Group 1221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5" name="Straight Connector 1234"/>
                <p:cNvCxnSpPr/>
                <p:nvPr/>
              </p:nvCxnSpPr>
              <p:spPr>
                <a:xfrm flipV="1">
                  <a:off x="7027754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6" name="Straight Connector 1235"/>
                <p:cNvCxnSpPr/>
                <p:nvPr/>
              </p:nvCxnSpPr>
              <p:spPr>
                <a:xfrm flipV="1">
                  <a:off x="6583108" y="2938959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09" name="Group 1222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3" name="Straight Connector 1232"/>
                <p:cNvCxnSpPr/>
                <p:nvPr/>
              </p:nvCxnSpPr>
              <p:spPr>
                <a:xfrm flipV="1">
                  <a:off x="7028234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4" name="Straight Connector 1233"/>
                <p:cNvCxnSpPr/>
                <p:nvPr/>
              </p:nvCxnSpPr>
              <p:spPr>
                <a:xfrm flipV="1">
                  <a:off x="6580604" y="2938956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10" name="Group 1223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31" name="Straight Connector 1230"/>
                <p:cNvCxnSpPr/>
                <p:nvPr/>
              </p:nvCxnSpPr>
              <p:spPr>
                <a:xfrm flipV="1">
                  <a:off x="7028713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2" name="Straight Connector 1231"/>
                <p:cNvCxnSpPr/>
                <p:nvPr/>
              </p:nvCxnSpPr>
              <p:spPr>
                <a:xfrm flipV="1">
                  <a:off x="6581083" y="2938953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11" name="Group 1224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29" name="Straight Connector 1228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0" name="Straight Connector 1229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312" name="Group 1225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227" name="Straight Connector 1226"/>
                <p:cNvCxnSpPr/>
                <p:nvPr/>
              </p:nvCxnSpPr>
              <p:spPr>
                <a:xfrm flipV="1">
                  <a:off x="7026688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8" name="Straight Connector 1227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276" name="Group 1189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277" name="Group 1190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205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368"/>
                  <a:ext cx="549881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6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7" name="Freeform 190"/>
                <p:cNvSpPr>
                  <a:spLocks/>
                </p:cNvSpPr>
                <p:nvPr/>
              </p:nvSpPr>
              <p:spPr bwMode="auto">
                <a:xfrm>
                  <a:off x="5968753" y="2922667"/>
                  <a:ext cx="125476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8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6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209" name="Freeform 192"/>
                <p:cNvSpPr>
                  <a:spLocks/>
                </p:cNvSpPr>
                <p:nvPr/>
              </p:nvSpPr>
              <p:spPr bwMode="auto">
                <a:xfrm>
                  <a:off x="5621849" y="2933643"/>
                  <a:ext cx="302618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92" name="Straight Connector 1191"/>
              <p:cNvCxnSpPr/>
              <p:nvPr/>
            </p:nvCxnSpPr>
            <p:spPr>
              <a:xfrm flipH="1">
                <a:off x="6996897" y="2124333"/>
                <a:ext cx="11073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Straight Connector 1192"/>
              <p:cNvCxnSpPr/>
              <p:nvPr/>
            </p:nvCxnSpPr>
            <p:spPr>
              <a:xfrm>
                <a:off x="6875113" y="230466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4" name="Straight Connector 1193"/>
              <p:cNvCxnSpPr/>
              <p:nvPr/>
            </p:nvCxnSpPr>
            <p:spPr>
              <a:xfrm>
                <a:off x="6871421" y="236896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5" name="Straight Connector 1194"/>
              <p:cNvCxnSpPr/>
              <p:nvPr/>
            </p:nvCxnSpPr>
            <p:spPr>
              <a:xfrm>
                <a:off x="6871421" y="244423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Straight Connector 1195"/>
              <p:cNvCxnSpPr/>
              <p:nvPr/>
            </p:nvCxnSpPr>
            <p:spPr>
              <a:xfrm>
                <a:off x="6867732" y="2508525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Straight Connector 1196"/>
              <p:cNvCxnSpPr/>
              <p:nvPr/>
            </p:nvCxnSpPr>
            <p:spPr>
              <a:xfrm>
                <a:off x="6864040" y="2569681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Straight Connector 1197"/>
              <p:cNvCxnSpPr/>
              <p:nvPr/>
            </p:nvCxnSpPr>
            <p:spPr>
              <a:xfrm>
                <a:off x="6864040" y="263867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Straight Connector 1198"/>
              <p:cNvCxnSpPr/>
              <p:nvPr/>
            </p:nvCxnSpPr>
            <p:spPr>
              <a:xfrm>
                <a:off x="6860351" y="270610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Straight Connector 1199"/>
              <p:cNvCxnSpPr/>
              <p:nvPr/>
            </p:nvCxnSpPr>
            <p:spPr>
              <a:xfrm>
                <a:off x="6867732" y="277510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Straight Connector 1200"/>
              <p:cNvCxnSpPr/>
              <p:nvPr/>
            </p:nvCxnSpPr>
            <p:spPr>
              <a:xfrm>
                <a:off x="6871421" y="284253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Straight Connector 1201"/>
              <p:cNvCxnSpPr/>
              <p:nvPr/>
            </p:nvCxnSpPr>
            <p:spPr>
              <a:xfrm>
                <a:off x="6871421" y="291153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Straight Connector 1202"/>
              <p:cNvCxnSpPr/>
              <p:nvPr/>
            </p:nvCxnSpPr>
            <p:spPr>
              <a:xfrm>
                <a:off x="6875113" y="2975827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4" name="Straight Connector 1203"/>
              <p:cNvCxnSpPr/>
              <p:nvPr/>
            </p:nvCxnSpPr>
            <p:spPr>
              <a:xfrm flipH="1">
                <a:off x="6875113" y="2132174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44" name="Group 1070"/>
          <p:cNvGrpSpPr>
            <a:grpSpLocks/>
          </p:cNvGrpSpPr>
          <p:nvPr/>
        </p:nvGrpSpPr>
        <p:grpSpPr bwMode="auto">
          <a:xfrm>
            <a:off x="4486275" y="5200650"/>
            <a:ext cx="331788" cy="1030288"/>
            <a:chOff x="6240352" y="2055335"/>
            <a:chExt cx="771307" cy="1017716"/>
          </a:xfrm>
        </p:grpSpPr>
        <p:grpSp>
          <p:nvGrpSpPr>
            <p:cNvPr id="205217" name="Group 1130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152" name="Rectangle 1151"/>
              <p:cNvSpPr/>
              <p:nvPr/>
            </p:nvSpPr>
            <p:spPr>
              <a:xfrm>
                <a:off x="6509397" y="3062521"/>
                <a:ext cx="447628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53" name="Straight Connector 1152"/>
              <p:cNvCxnSpPr/>
              <p:nvPr/>
            </p:nvCxnSpPr>
            <p:spPr>
              <a:xfrm flipV="1">
                <a:off x="6846611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4" name="Rectangle 1153"/>
              <p:cNvSpPr/>
              <p:nvPr/>
            </p:nvSpPr>
            <p:spPr>
              <a:xfrm>
                <a:off x="6476572" y="3071930"/>
                <a:ext cx="131304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55" name="Straight Connector 1154"/>
              <p:cNvCxnSpPr/>
              <p:nvPr/>
            </p:nvCxnSpPr>
            <p:spPr>
              <a:xfrm flipV="1">
                <a:off x="6395998" y="3062521"/>
                <a:ext cx="113399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6" name="Rectangle 1155"/>
              <p:cNvSpPr/>
              <p:nvPr/>
            </p:nvSpPr>
            <p:spPr>
              <a:xfrm>
                <a:off x="6816769" y="3703885"/>
                <a:ext cx="131304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157" name="Rectangle 1156"/>
              <p:cNvSpPr/>
              <p:nvPr/>
            </p:nvSpPr>
            <p:spPr>
              <a:xfrm>
                <a:off x="6404951" y="3158176"/>
                <a:ext cx="44464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58" name="Straight Connector 1157"/>
              <p:cNvCxnSpPr/>
              <p:nvPr/>
            </p:nvCxnSpPr>
            <p:spPr>
              <a:xfrm flipV="1">
                <a:off x="6846611" y="3804246"/>
                <a:ext cx="113399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245" name="Group 1158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87" name="Straight Connector 1186"/>
                <p:cNvCxnSpPr/>
                <p:nvPr/>
              </p:nvCxnSpPr>
              <p:spPr>
                <a:xfrm flipV="1">
                  <a:off x="7028337" y="284645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8" name="Straight Connector 1187"/>
                <p:cNvCxnSpPr/>
                <p:nvPr/>
              </p:nvCxnSpPr>
              <p:spPr>
                <a:xfrm flipV="1">
                  <a:off x="6580709" y="2938972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46" name="Group 1159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85" name="Straight Connector 1184"/>
                <p:cNvCxnSpPr/>
                <p:nvPr/>
              </p:nvCxnSpPr>
              <p:spPr>
                <a:xfrm flipV="1">
                  <a:off x="7028817" y="284644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6" name="Straight Connector 1185"/>
                <p:cNvCxnSpPr/>
                <p:nvPr/>
              </p:nvCxnSpPr>
              <p:spPr>
                <a:xfrm flipV="1">
                  <a:off x="6581189" y="293896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47" name="Group 1160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83" name="Straight Connector 1182"/>
                <p:cNvCxnSpPr/>
                <p:nvPr/>
              </p:nvCxnSpPr>
              <p:spPr>
                <a:xfrm flipV="1">
                  <a:off x="7026313" y="2846446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4" name="Straight Connector 1183"/>
                <p:cNvCxnSpPr/>
                <p:nvPr/>
              </p:nvCxnSpPr>
              <p:spPr>
                <a:xfrm flipV="1">
                  <a:off x="6581670" y="2938966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48" name="Group 1161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81" name="Straight Connector 1180"/>
                <p:cNvCxnSpPr/>
                <p:nvPr/>
              </p:nvCxnSpPr>
              <p:spPr>
                <a:xfrm flipV="1">
                  <a:off x="7026792" y="2846445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2" name="Straight Connector 1181"/>
                <p:cNvCxnSpPr/>
                <p:nvPr/>
              </p:nvCxnSpPr>
              <p:spPr>
                <a:xfrm flipV="1">
                  <a:off x="6582149" y="293896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49" name="Group 1162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9" name="Straight Connector 1178"/>
                <p:cNvCxnSpPr/>
                <p:nvPr/>
              </p:nvCxnSpPr>
              <p:spPr>
                <a:xfrm flipV="1">
                  <a:off x="7027272" y="2846442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0" name="Straight Connector 1179"/>
                <p:cNvCxnSpPr/>
                <p:nvPr/>
              </p:nvCxnSpPr>
              <p:spPr>
                <a:xfrm flipV="1">
                  <a:off x="6582629" y="2938961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0" name="Group 1163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7" name="Straight Connector 1176"/>
                <p:cNvCxnSpPr/>
                <p:nvPr/>
              </p:nvCxnSpPr>
              <p:spPr>
                <a:xfrm flipV="1">
                  <a:off x="7027753" y="2846440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8" name="Straight Connector 1177"/>
                <p:cNvCxnSpPr/>
                <p:nvPr/>
              </p:nvCxnSpPr>
              <p:spPr>
                <a:xfrm flipV="1">
                  <a:off x="6583110" y="2938959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1" name="Group 1164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5" name="Straight Connector 1174"/>
                <p:cNvCxnSpPr/>
                <p:nvPr/>
              </p:nvCxnSpPr>
              <p:spPr>
                <a:xfrm flipV="1">
                  <a:off x="7028232" y="2846437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6" name="Straight Connector 1175"/>
                <p:cNvCxnSpPr/>
                <p:nvPr/>
              </p:nvCxnSpPr>
              <p:spPr>
                <a:xfrm flipV="1">
                  <a:off x="6580604" y="293895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2" name="Group 1165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3" name="Straight Connector 1172"/>
                <p:cNvCxnSpPr/>
                <p:nvPr/>
              </p:nvCxnSpPr>
              <p:spPr>
                <a:xfrm flipV="1">
                  <a:off x="7028711" y="2846434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4" name="Straight Connector 1173"/>
                <p:cNvCxnSpPr/>
                <p:nvPr/>
              </p:nvCxnSpPr>
              <p:spPr>
                <a:xfrm flipV="1">
                  <a:off x="6581083" y="2938953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3" name="Group 1166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71" name="Straight Connector 1170"/>
                <p:cNvCxnSpPr/>
                <p:nvPr/>
              </p:nvCxnSpPr>
              <p:spPr>
                <a:xfrm flipV="1">
                  <a:off x="7026209" y="2846432"/>
                  <a:ext cx="107431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2" name="Straight Connector 1171"/>
                <p:cNvCxnSpPr/>
                <p:nvPr/>
              </p:nvCxnSpPr>
              <p:spPr>
                <a:xfrm flipV="1">
                  <a:off x="6581565" y="293895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254" name="Group 1167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69" name="Straight Connector 1168"/>
                <p:cNvCxnSpPr/>
                <p:nvPr/>
              </p:nvCxnSpPr>
              <p:spPr>
                <a:xfrm flipV="1">
                  <a:off x="7026689" y="2846429"/>
                  <a:ext cx="113399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0" name="Straight Connector 1169"/>
                <p:cNvCxnSpPr/>
                <p:nvPr/>
              </p:nvCxnSpPr>
              <p:spPr>
                <a:xfrm flipV="1">
                  <a:off x="6582044" y="2938948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218" name="Group 1131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219" name="Group 1132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147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368"/>
                  <a:ext cx="549876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48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49" name="Freeform 190"/>
                <p:cNvSpPr>
                  <a:spLocks/>
                </p:cNvSpPr>
                <p:nvPr/>
              </p:nvSpPr>
              <p:spPr bwMode="auto">
                <a:xfrm>
                  <a:off x="5968754" y="2922667"/>
                  <a:ext cx="125475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50" name="Freeform 191"/>
                <p:cNvSpPr>
                  <a:spLocks/>
                </p:cNvSpPr>
                <p:nvPr/>
              </p:nvSpPr>
              <p:spPr bwMode="auto">
                <a:xfrm>
                  <a:off x="5500065" y="2936779"/>
                  <a:ext cx="524044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51" name="Freeform 192"/>
                <p:cNvSpPr>
                  <a:spLocks/>
                </p:cNvSpPr>
                <p:nvPr/>
              </p:nvSpPr>
              <p:spPr bwMode="auto">
                <a:xfrm>
                  <a:off x="5621851" y="2933643"/>
                  <a:ext cx="302617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134" name="Straight Connector 1133"/>
              <p:cNvCxnSpPr/>
              <p:nvPr/>
            </p:nvCxnSpPr>
            <p:spPr>
              <a:xfrm flipH="1">
                <a:off x="6996897" y="2124333"/>
                <a:ext cx="11070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Straight Connector 1134"/>
              <p:cNvCxnSpPr/>
              <p:nvPr/>
            </p:nvCxnSpPr>
            <p:spPr>
              <a:xfrm>
                <a:off x="6875111" y="230466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Straight Connector 1135"/>
              <p:cNvCxnSpPr/>
              <p:nvPr/>
            </p:nvCxnSpPr>
            <p:spPr>
              <a:xfrm>
                <a:off x="6871422" y="236896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Straight Connector 1136"/>
              <p:cNvCxnSpPr/>
              <p:nvPr/>
            </p:nvCxnSpPr>
            <p:spPr>
              <a:xfrm>
                <a:off x="6871422" y="244423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Straight Connector 1137"/>
              <p:cNvCxnSpPr/>
              <p:nvPr/>
            </p:nvCxnSpPr>
            <p:spPr>
              <a:xfrm>
                <a:off x="6867730" y="250852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Straight Connector 1138"/>
              <p:cNvCxnSpPr/>
              <p:nvPr/>
            </p:nvCxnSpPr>
            <p:spPr>
              <a:xfrm>
                <a:off x="6864041" y="2569681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Straight Connector 1139"/>
              <p:cNvCxnSpPr/>
              <p:nvPr/>
            </p:nvCxnSpPr>
            <p:spPr>
              <a:xfrm>
                <a:off x="6864041" y="263867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Straight Connector 1140"/>
              <p:cNvCxnSpPr/>
              <p:nvPr/>
            </p:nvCxnSpPr>
            <p:spPr>
              <a:xfrm>
                <a:off x="6860349" y="270610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Straight Connector 1141"/>
              <p:cNvCxnSpPr/>
              <p:nvPr/>
            </p:nvCxnSpPr>
            <p:spPr>
              <a:xfrm>
                <a:off x="6867730" y="277510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Straight Connector 1142"/>
              <p:cNvCxnSpPr/>
              <p:nvPr/>
            </p:nvCxnSpPr>
            <p:spPr>
              <a:xfrm>
                <a:off x="6871422" y="284253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Straight Connector 1143"/>
              <p:cNvCxnSpPr/>
              <p:nvPr/>
            </p:nvCxnSpPr>
            <p:spPr>
              <a:xfrm>
                <a:off x="6871422" y="291153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Straight Connector 1144"/>
              <p:cNvCxnSpPr/>
              <p:nvPr/>
            </p:nvCxnSpPr>
            <p:spPr>
              <a:xfrm>
                <a:off x="6875111" y="2975827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Straight Connector 1145"/>
              <p:cNvCxnSpPr/>
              <p:nvPr/>
            </p:nvCxnSpPr>
            <p:spPr>
              <a:xfrm flipH="1">
                <a:off x="6875111" y="2132174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45" name="Group 1071"/>
          <p:cNvGrpSpPr>
            <a:grpSpLocks/>
          </p:cNvGrpSpPr>
          <p:nvPr/>
        </p:nvGrpSpPr>
        <p:grpSpPr bwMode="auto">
          <a:xfrm>
            <a:off x="4864100" y="5200650"/>
            <a:ext cx="330200" cy="1030288"/>
            <a:chOff x="6240352" y="2055335"/>
            <a:chExt cx="771307" cy="1017716"/>
          </a:xfrm>
        </p:grpSpPr>
        <p:grpSp>
          <p:nvGrpSpPr>
            <p:cNvPr id="205159" name="Group 1072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094" name="Rectangle 1093"/>
              <p:cNvSpPr/>
              <p:nvPr/>
            </p:nvSpPr>
            <p:spPr>
              <a:xfrm>
                <a:off x="6509942" y="3062521"/>
                <a:ext cx="446783" cy="741725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95" name="Straight Connector 1094"/>
              <p:cNvCxnSpPr/>
              <p:nvPr/>
            </p:nvCxnSpPr>
            <p:spPr>
              <a:xfrm flipV="1">
                <a:off x="6845779" y="3062521"/>
                <a:ext cx="113944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6" name="Rectangle 1095"/>
              <p:cNvSpPr/>
              <p:nvPr/>
            </p:nvSpPr>
            <p:spPr>
              <a:xfrm>
                <a:off x="6476959" y="3071930"/>
                <a:ext cx="131936" cy="116042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097" name="Straight Connector 1096"/>
              <p:cNvCxnSpPr/>
              <p:nvPr/>
            </p:nvCxnSpPr>
            <p:spPr>
              <a:xfrm flipV="1">
                <a:off x="6395998" y="3062521"/>
                <a:ext cx="113944" cy="9251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8" name="Rectangle 1097"/>
              <p:cNvSpPr/>
              <p:nvPr/>
            </p:nvSpPr>
            <p:spPr>
              <a:xfrm>
                <a:off x="6815793" y="3703885"/>
                <a:ext cx="131936" cy="114474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099" name="Rectangle 1098"/>
              <p:cNvSpPr/>
              <p:nvPr/>
            </p:nvSpPr>
            <p:spPr>
              <a:xfrm>
                <a:off x="6404995" y="3158176"/>
                <a:ext cx="443783" cy="74172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100" name="Straight Connector 1099"/>
              <p:cNvCxnSpPr/>
              <p:nvPr/>
            </p:nvCxnSpPr>
            <p:spPr>
              <a:xfrm flipV="1">
                <a:off x="6848778" y="3804246"/>
                <a:ext cx="110945" cy="9252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187" name="Group 1100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9" name="Straight Connector 1128"/>
                <p:cNvCxnSpPr/>
                <p:nvPr/>
              </p:nvCxnSpPr>
              <p:spPr>
                <a:xfrm flipV="1">
                  <a:off x="7027504" y="2846452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0" name="Straight Connector 1129"/>
                <p:cNvCxnSpPr/>
                <p:nvPr/>
              </p:nvCxnSpPr>
              <p:spPr>
                <a:xfrm flipV="1">
                  <a:off x="6580724" y="2938972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88" name="Group 1101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7" name="Straight Connector 1126"/>
                <p:cNvCxnSpPr/>
                <p:nvPr/>
              </p:nvCxnSpPr>
              <p:spPr>
                <a:xfrm flipV="1">
                  <a:off x="7027984" y="2846449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8" name="Straight Connector 1127"/>
                <p:cNvCxnSpPr/>
                <p:nvPr/>
              </p:nvCxnSpPr>
              <p:spPr>
                <a:xfrm flipV="1">
                  <a:off x="6581203" y="2938969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89" name="Group 1102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5" name="Straight Connector 1124"/>
                <p:cNvCxnSpPr/>
                <p:nvPr/>
              </p:nvCxnSpPr>
              <p:spPr>
                <a:xfrm flipV="1">
                  <a:off x="7028464" y="2846446"/>
                  <a:ext cx="104950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6" name="Straight Connector 1125"/>
                <p:cNvCxnSpPr/>
                <p:nvPr/>
              </p:nvCxnSpPr>
              <p:spPr>
                <a:xfrm flipV="1">
                  <a:off x="6581683" y="2938966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0" name="Group 1103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3" name="Straight Connector 1122"/>
                <p:cNvCxnSpPr/>
                <p:nvPr/>
              </p:nvCxnSpPr>
              <p:spPr>
                <a:xfrm flipV="1">
                  <a:off x="7028943" y="2846445"/>
                  <a:ext cx="110947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4" name="Straight Connector 1123"/>
                <p:cNvCxnSpPr/>
                <p:nvPr/>
              </p:nvCxnSpPr>
              <p:spPr>
                <a:xfrm flipV="1">
                  <a:off x="6582163" y="2938964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1" name="Group 1104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21" name="Straight Connector 1120"/>
                <p:cNvCxnSpPr/>
                <p:nvPr/>
              </p:nvCxnSpPr>
              <p:spPr>
                <a:xfrm flipV="1">
                  <a:off x="7029423" y="2846442"/>
                  <a:ext cx="110947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2" name="Straight Connector 1121"/>
                <p:cNvCxnSpPr/>
                <p:nvPr/>
              </p:nvCxnSpPr>
              <p:spPr>
                <a:xfrm flipV="1">
                  <a:off x="6582643" y="2938961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2" name="Group 1105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9" name="Straight Connector 1118"/>
                <p:cNvCxnSpPr/>
                <p:nvPr/>
              </p:nvCxnSpPr>
              <p:spPr>
                <a:xfrm flipV="1">
                  <a:off x="7029905" y="2846440"/>
                  <a:ext cx="110947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0" name="Straight Connector 1119"/>
                <p:cNvCxnSpPr/>
                <p:nvPr/>
              </p:nvCxnSpPr>
              <p:spPr>
                <a:xfrm flipV="1">
                  <a:off x="6583124" y="2938959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3" name="Group 1106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7" name="Straight Connector 1116"/>
                <p:cNvCxnSpPr/>
                <p:nvPr/>
              </p:nvCxnSpPr>
              <p:spPr>
                <a:xfrm flipV="1">
                  <a:off x="7027387" y="2846437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8" name="Straight Connector 1117"/>
                <p:cNvCxnSpPr/>
                <p:nvPr/>
              </p:nvCxnSpPr>
              <p:spPr>
                <a:xfrm flipV="1">
                  <a:off x="6580605" y="2938956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4" name="Group 1107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5" name="Straight Connector 1114"/>
                <p:cNvCxnSpPr/>
                <p:nvPr/>
              </p:nvCxnSpPr>
              <p:spPr>
                <a:xfrm flipV="1">
                  <a:off x="7027867" y="2846434"/>
                  <a:ext cx="113944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6" name="Straight Connector 1115"/>
                <p:cNvCxnSpPr/>
                <p:nvPr/>
              </p:nvCxnSpPr>
              <p:spPr>
                <a:xfrm flipV="1">
                  <a:off x="6581084" y="2938953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5" name="Group 1108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3" name="Straight Connector 1112"/>
                <p:cNvCxnSpPr/>
                <p:nvPr/>
              </p:nvCxnSpPr>
              <p:spPr>
                <a:xfrm flipV="1">
                  <a:off x="7022349" y="2846432"/>
                  <a:ext cx="110945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4" name="Straight Connector 1113"/>
                <p:cNvCxnSpPr/>
                <p:nvPr/>
              </p:nvCxnSpPr>
              <p:spPr>
                <a:xfrm flipV="1">
                  <a:off x="6581564" y="2938951"/>
                  <a:ext cx="44678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96" name="Group 1109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111" name="Straight Connector 1110"/>
                <p:cNvCxnSpPr/>
                <p:nvPr/>
              </p:nvCxnSpPr>
              <p:spPr>
                <a:xfrm flipV="1">
                  <a:off x="7028826" y="2846429"/>
                  <a:ext cx="110945" cy="9251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2" name="Straight Connector 1111"/>
                <p:cNvCxnSpPr/>
                <p:nvPr/>
              </p:nvCxnSpPr>
              <p:spPr>
                <a:xfrm flipV="1">
                  <a:off x="6582044" y="2938948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160" name="Group 1073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161" name="Group 1074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089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382" y="2996368"/>
                  <a:ext cx="548815" cy="64294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0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382" y="2921098"/>
                  <a:ext cx="674894" cy="7840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1" name="Freeform 190"/>
                <p:cNvSpPr>
                  <a:spLocks/>
                </p:cNvSpPr>
                <p:nvPr/>
              </p:nvSpPr>
              <p:spPr bwMode="auto">
                <a:xfrm>
                  <a:off x="5971613" y="2922667"/>
                  <a:ext cx="122370" cy="137995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2" name="Freeform 191"/>
                <p:cNvSpPr>
                  <a:spLocks/>
                </p:cNvSpPr>
                <p:nvPr/>
              </p:nvSpPr>
              <p:spPr bwMode="auto">
                <a:xfrm>
                  <a:off x="5500669" y="2936779"/>
                  <a:ext cx="522858" cy="4547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93" name="Freeform 192"/>
                <p:cNvSpPr>
                  <a:spLocks/>
                </p:cNvSpPr>
                <p:nvPr/>
              </p:nvSpPr>
              <p:spPr bwMode="auto">
                <a:xfrm>
                  <a:off x="5623041" y="2933643"/>
                  <a:ext cx="300364" cy="53316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76" name="Straight Connector 1075"/>
              <p:cNvCxnSpPr/>
              <p:nvPr/>
            </p:nvCxnSpPr>
            <p:spPr>
              <a:xfrm flipH="1">
                <a:off x="6996826" y="2124333"/>
                <a:ext cx="11126" cy="845222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7" name="Straight Connector 1076"/>
              <p:cNvCxnSpPr/>
              <p:nvPr/>
            </p:nvCxnSpPr>
            <p:spPr>
              <a:xfrm>
                <a:off x="6874457" y="2304668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8" name="Straight Connector 1077"/>
              <p:cNvCxnSpPr/>
              <p:nvPr/>
            </p:nvCxnSpPr>
            <p:spPr>
              <a:xfrm>
                <a:off x="6870747" y="2368961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9" name="Straight Connector 1078"/>
              <p:cNvCxnSpPr/>
              <p:nvPr/>
            </p:nvCxnSpPr>
            <p:spPr>
              <a:xfrm>
                <a:off x="6870747" y="2444231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0" name="Straight Connector 1079"/>
              <p:cNvCxnSpPr/>
              <p:nvPr/>
            </p:nvCxnSpPr>
            <p:spPr>
              <a:xfrm>
                <a:off x="6867040" y="2508525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1" name="Straight Connector 1080"/>
              <p:cNvCxnSpPr/>
              <p:nvPr/>
            </p:nvCxnSpPr>
            <p:spPr>
              <a:xfrm>
                <a:off x="6867040" y="2569681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2" name="Straight Connector 1081"/>
              <p:cNvCxnSpPr/>
              <p:nvPr/>
            </p:nvCxnSpPr>
            <p:spPr>
              <a:xfrm>
                <a:off x="6863331" y="2638679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3" name="Straight Connector 1082"/>
              <p:cNvCxnSpPr/>
              <p:nvPr/>
            </p:nvCxnSpPr>
            <p:spPr>
              <a:xfrm>
                <a:off x="6859624" y="2706109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4" name="Straight Connector 1083"/>
              <p:cNvCxnSpPr/>
              <p:nvPr/>
            </p:nvCxnSpPr>
            <p:spPr>
              <a:xfrm>
                <a:off x="6867040" y="2775107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5" name="Straight Connector 1084"/>
              <p:cNvCxnSpPr/>
              <p:nvPr/>
            </p:nvCxnSpPr>
            <p:spPr>
              <a:xfrm>
                <a:off x="6870747" y="2842536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6" name="Straight Connector 1085"/>
              <p:cNvCxnSpPr/>
              <p:nvPr/>
            </p:nvCxnSpPr>
            <p:spPr>
              <a:xfrm>
                <a:off x="6870747" y="2911533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7" name="Straight Connector 1086"/>
              <p:cNvCxnSpPr/>
              <p:nvPr/>
            </p:nvCxnSpPr>
            <p:spPr>
              <a:xfrm>
                <a:off x="6874457" y="2975827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8" name="Straight Connector 1087"/>
              <p:cNvCxnSpPr/>
              <p:nvPr/>
            </p:nvCxnSpPr>
            <p:spPr>
              <a:xfrm flipH="1">
                <a:off x="6878164" y="2132174"/>
                <a:ext cx="133495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312" name="Straight Connector 1311"/>
          <p:cNvCxnSpPr/>
          <p:nvPr/>
        </p:nvCxnSpPr>
        <p:spPr>
          <a:xfrm flipH="1">
            <a:off x="5554663" y="4711700"/>
            <a:ext cx="355600" cy="495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3" name="Straight Connector 1312"/>
          <p:cNvCxnSpPr>
            <a:stCxn id="1552" idx="2"/>
          </p:cNvCxnSpPr>
          <p:nvPr/>
        </p:nvCxnSpPr>
        <p:spPr>
          <a:xfrm flipH="1">
            <a:off x="5859463" y="4927600"/>
            <a:ext cx="201612" cy="485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4" name="Straight Connector 1313"/>
          <p:cNvCxnSpPr/>
          <p:nvPr/>
        </p:nvCxnSpPr>
        <p:spPr>
          <a:xfrm>
            <a:off x="6176963" y="4725988"/>
            <a:ext cx="57150" cy="4921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5" name="Straight Connector 1314"/>
          <p:cNvCxnSpPr>
            <a:endCxn id="1337" idx="0"/>
          </p:cNvCxnSpPr>
          <p:nvPr/>
        </p:nvCxnSpPr>
        <p:spPr>
          <a:xfrm>
            <a:off x="6316663" y="4749800"/>
            <a:ext cx="273050" cy="457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4850" name="Group 1315"/>
          <p:cNvGrpSpPr>
            <a:grpSpLocks/>
          </p:cNvGrpSpPr>
          <p:nvPr/>
        </p:nvGrpSpPr>
        <p:grpSpPr bwMode="auto">
          <a:xfrm>
            <a:off x="5289550" y="5207000"/>
            <a:ext cx="331788" cy="1031875"/>
            <a:chOff x="6240352" y="2055335"/>
            <a:chExt cx="771307" cy="1017716"/>
          </a:xfrm>
        </p:grpSpPr>
        <p:grpSp>
          <p:nvGrpSpPr>
            <p:cNvPr id="205101" name="Group 1493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515" name="Rectangle 1514"/>
              <p:cNvSpPr/>
              <p:nvPr/>
            </p:nvSpPr>
            <p:spPr>
              <a:xfrm>
                <a:off x="6509397" y="3062244"/>
                <a:ext cx="447628" cy="7421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516" name="Straight Connector 1515"/>
              <p:cNvCxnSpPr/>
              <p:nvPr/>
            </p:nvCxnSpPr>
            <p:spPr>
              <a:xfrm flipV="1">
                <a:off x="6846611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7" name="Rectangle 1516"/>
              <p:cNvSpPr/>
              <p:nvPr/>
            </p:nvSpPr>
            <p:spPr>
              <a:xfrm>
                <a:off x="6476572" y="3071638"/>
                <a:ext cx="131304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518" name="Straight Connector 1517"/>
              <p:cNvCxnSpPr/>
              <p:nvPr/>
            </p:nvCxnSpPr>
            <p:spPr>
              <a:xfrm flipV="1">
                <a:off x="6395998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19" name="Rectangle 1518"/>
              <p:cNvSpPr/>
              <p:nvPr/>
            </p:nvSpPr>
            <p:spPr>
              <a:xfrm>
                <a:off x="6816769" y="3702622"/>
                <a:ext cx="131304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520" name="Rectangle 1519"/>
              <p:cNvSpPr/>
              <p:nvPr/>
            </p:nvSpPr>
            <p:spPr>
              <a:xfrm>
                <a:off x="6404951" y="3157752"/>
                <a:ext cx="444643" cy="7421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521" name="Straight Connector 1520"/>
              <p:cNvCxnSpPr/>
              <p:nvPr/>
            </p:nvCxnSpPr>
            <p:spPr>
              <a:xfrm flipV="1">
                <a:off x="6846611" y="380439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129" name="Group 1521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50" name="Straight Connector 1549"/>
                <p:cNvCxnSpPr/>
                <p:nvPr/>
              </p:nvCxnSpPr>
              <p:spPr>
                <a:xfrm flipV="1">
                  <a:off x="7028337" y="2846059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1" name="Straight Connector 1550"/>
                <p:cNvCxnSpPr/>
                <p:nvPr/>
              </p:nvCxnSpPr>
              <p:spPr>
                <a:xfrm flipV="1">
                  <a:off x="6580709" y="293843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0" name="Group 1522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8" name="Straight Connector 1547"/>
                <p:cNvCxnSpPr/>
                <p:nvPr/>
              </p:nvCxnSpPr>
              <p:spPr>
                <a:xfrm flipV="1">
                  <a:off x="7028817" y="2845955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9" name="Straight Connector 1548"/>
                <p:cNvCxnSpPr/>
                <p:nvPr/>
              </p:nvCxnSpPr>
              <p:spPr>
                <a:xfrm flipV="1">
                  <a:off x="6581189" y="2938331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1" name="Group 1523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6" name="Straight Connector 1545"/>
                <p:cNvCxnSpPr/>
                <p:nvPr/>
              </p:nvCxnSpPr>
              <p:spPr>
                <a:xfrm flipV="1">
                  <a:off x="7026313" y="2845851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7" name="Straight Connector 1546"/>
                <p:cNvCxnSpPr/>
                <p:nvPr/>
              </p:nvCxnSpPr>
              <p:spPr>
                <a:xfrm flipV="1">
                  <a:off x="6581670" y="2938228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2" name="Group 1524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4" name="Straight Connector 1543"/>
                <p:cNvCxnSpPr/>
                <p:nvPr/>
              </p:nvCxnSpPr>
              <p:spPr>
                <a:xfrm flipV="1">
                  <a:off x="7026792" y="2845748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5" name="Straight Connector 1544"/>
                <p:cNvCxnSpPr/>
                <p:nvPr/>
              </p:nvCxnSpPr>
              <p:spPr>
                <a:xfrm flipV="1">
                  <a:off x="6582149" y="293812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3" name="Group 1525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2" name="Straight Connector 1541"/>
                <p:cNvCxnSpPr/>
                <p:nvPr/>
              </p:nvCxnSpPr>
              <p:spPr>
                <a:xfrm flipV="1">
                  <a:off x="7027272" y="2845643"/>
                  <a:ext cx="113399" cy="8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3" name="Straight Connector 1542"/>
                <p:cNvCxnSpPr/>
                <p:nvPr/>
              </p:nvCxnSpPr>
              <p:spPr>
                <a:xfrm flipV="1">
                  <a:off x="6582629" y="2934888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4" name="Group 1526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40" name="Straight Connector 1539"/>
                <p:cNvCxnSpPr/>
                <p:nvPr/>
              </p:nvCxnSpPr>
              <p:spPr>
                <a:xfrm flipV="1">
                  <a:off x="7027753" y="2845540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1" name="Straight Connector 1540"/>
                <p:cNvCxnSpPr/>
                <p:nvPr/>
              </p:nvCxnSpPr>
              <p:spPr>
                <a:xfrm flipV="1">
                  <a:off x="6583110" y="2939482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5" name="Group 1527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38" name="Straight Connector 1537"/>
                <p:cNvCxnSpPr/>
                <p:nvPr/>
              </p:nvCxnSpPr>
              <p:spPr>
                <a:xfrm flipV="1">
                  <a:off x="7028232" y="2845436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9" name="Straight Connector 1538"/>
                <p:cNvCxnSpPr/>
                <p:nvPr/>
              </p:nvCxnSpPr>
              <p:spPr>
                <a:xfrm flipV="1">
                  <a:off x="6580604" y="293937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6" name="Group 1528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36" name="Straight Connector 1535"/>
                <p:cNvCxnSpPr/>
                <p:nvPr/>
              </p:nvCxnSpPr>
              <p:spPr>
                <a:xfrm flipV="1">
                  <a:off x="7028711" y="2845332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7" name="Straight Connector 1536"/>
                <p:cNvCxnSpPr/>
                <p:nvPr/>
              </p:nvCxnSpPr>
              <p:spPr>
                <a:xfrm flipV="1">
                  <a:off x="6581083" y="2939275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7" name="Group 1529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34" name="Straight Connector 1533"/>
                <p:cNvCxnSpPr/>
                <p:nvPr/>
              </p:nvCxnSpPr>
              <p:spPr>
                <a:xfrm flipV="1">
                  <a:off x="7026209" y="2846793"/>
                  <a:ext cx="107431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5" name="Straight Connector 1534"/>
                <p:cNvCxnSpPr/>
                <p:nvPr/>
              </p:nvCxnSpPr>
              <p:spPr>
                <a:xfrm flipV="1">
                  <a:off x="6581565" y="293917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138" name="Group 1530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532" name="Straight Connector 1531"/>
                <p:cNvCxnSpPr/>
                <p:nvPr/>
              </p:nvCxnSpPr>
              <p:spPr>
                <a:xfrm flipV="1">
                  <a:off x="7026689" y="2846690"/>
                  <a:ext cx="113399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3" name="Straight Connector 1532"/>
                <p:cNvCxnSpPr/>
                <p:nvPr/>
              </p:nvCxnSpPr>
              <p:spPr>
                <a:xfrm flipV="1">
                  <a:off x="6582044" y="2939067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102" name="Group 1494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103" name="Group 1495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510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253"/>
                  <a:ext cx="549876" cy="64195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1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28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2" name="Freeform 190"/>
                <p:cNvSpPr>
                  <a:spLocks/>
                </p:cNvSpPr>
                <p:nvPr/>
              </p:nvSpPr>
              <p:spPr bwMode="auto">
                <a:xfrm>
                  <a:off x="5968754" y="2922664"/>
                  <a:ext cx="125475" cy="137783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3" name="Freeform 191"/>
                <p:cNvSpPr>
                  <a:spLocks/>
                </p:cNvSpPr>
                <p:nvPr/>
              </p:nvSpPr>
              <p:spPr bwMode="auto">
                <a:xfrm>
                  <a:off x="5500065" y="2936755"/>
                  <a:ext cx="524044" cy="4540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14" name="Freeform 192"/>
                <p:cNvSpPr>
                  <a:spLocks/>
                </p:cNvSpPr>
                <p:nvPr/>
              </p:nvSpPr>
              <p:spPr bwMode="auto">
                <a:xfrm>
                  <a:off x="5621851" y="2933624"/>
                  <a:ext cx="302617" cy="53235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497" name="Straight Connector 1496"/>
              <p:cNvCxnSpPr/>
              <p:nvPr/>
            </p:nvCxnSpPr>
            <p:spPr>
              <a:xfrm flipH="1">
                <a:off x="6996897" y="2125793"/>
                <a:ext cx="11070" cy="8439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8" name="Straight Connector 1497"/>
              <p:cNvCxnSpPr/>
              <p:nvPr/>
            </p:nvCxnSpPr>
            <p:spPr>
              <a:xfrm>
                <a:off x="6875111" y="230428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9" name="Straight Connector 1498"/>
              <p:cNvCxnSpPr/>
              <p:nvPr/>
            </p:nvCxnSpPr>
            <p:spPr>
              <a:xfrm>
                <a:off x="6871422" y="236847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0" name="Straight Connector 1499"/>
              <p:cNvCxnSpPr/>
              <p:nvPr/>
            </p:nvCxnSpPr>
            <p:spPr>
              <a:xfrm>
                <a:off x="6871422" y="244519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1" name="Straight Connector 1500"/>
              <p:cNvCxnSpPr/>
              <p:nvPr/>
            </p:nvCxnSpPr>
            <p:spPr>
              <a:xfrm>
                <a:off x="6867730" y="250939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2" name="Straight Connector 1501"/>
              <p:cNvCxnSpPr/>
              <p:nvPr/>
            </p:nvCxnSpPr>
            <p:spPr>
              <a:xfrm>
                <a:off x="6864041" y="2570456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3" name="Straight Connector 1502"/>
              <p:cNvCxnSpPr/>
              <p:nvPr/>
            </p:nvCxnSpPr>
            <p:spPr>
              <a:xfrm>
                <a:off x="6864041" y="2637782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4" name="Straight Connector 1503"/>
              <p:cNvCxnSpPr/>
              <p:nvPr/>
            </p:nvCxnSpPr>
            <p:spPr>
              <a:xfrm>
                <a:off x="6860349" y="270667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5" name="Straight Connector 1504"/>
              <p:cNvCxnSpPr/>
              <p:nvPr/>
            </p:nvCxnSpPr>
            <p:spPr>
              <a:xfrm>
                <a:off x="6867730" y="277556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6" name="Straight Connector 1505"/>
              <p:cNvCxnSpPr/>
              <p:nvPr/>
            </p:nvCxnSpPr>
            <p:spPr>
              <a:xfrm>
                <a:off x="6871422" y="284289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7" name="Straight Connector 1506"/>
              <p:cNvCxnSpPr/>
              <p:nvPr/>
            </p:nvCxnSpPr>
            <p:spPr>
              <a:xfrm>
                <a:off x="6871422" y="2911782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8" name="Straight Connector 1507"/>
              <p:cNvCxnSpPr/>
              <p:nvPr/>
            </p:nvCxnSpPr>
            <p:spPr>
              <a:xfrm>
                <a:off x="6875111" y="297597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9" name="Straight Connector 1508"/>
              <p:cNvCxnSpPr/>
              <p:nvPr/>
            </p:nvCxnSpPr>
            <p:spPr>
              <a:xfrm flipH="1">
                <a:off x="6875111" y="2132056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51" name="Group 1316"/>
          <p:cNvGrpSpPr>
            <a:grpSpLocks/>
          </p:cNvGrpSpPr>
          <p:nvPr/>
        </p:nvGrpSpPr>
        <p:grpSpPr bwMode="auto">
          <a:xfrm>
            <a:off x="5675313" y="5207000"/>
            <a:ext cx="330200" cy="1031875"/>
            <a:chOff x="6240352" y="2055335"/>
            <a:chExt cx="771307" cy="1017716"/>
          </a:xfrm>
        </p:grpSpPr>
        <p:grpSp>
          <p:nvGrpSpPr>
            <p:cNvPr id="205043" name="Group 1435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457" name="Rectangle 1456"/>
              <p:cNvSpPr/>
              <p:nvPr/>
            </p:nvSpPr>
            <p:spPr>
              <a:xfrm>
                <a:off x="6509942" y="3062244"/>
                <a:ext cx="446781" cy="7421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58" name="Straight Connector 1457"/>
              <p:cNvCxnSpPr/>
              <p:nvPr/>
            </p:nvCxnSpPr>
            <p:spPr>
              <a:xfrm flipV="1">
                <a:off x="6845779" y="3062244"/>
                <a:ext cx="113944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59" name="Rectangle 1458"/>
              <p:cNvSpPr/>
              <p:nvPr/>
            </p:nvSpPr>
            <p:spPr>
              <a:xfrm>
                <a:off x="6476958" y="3071638"/>
                <a:ext cx="131936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60" name="Straight Connector 1459"/>
              <p:cNvCxnSpPr/>
              <p:nvPr/>
            </p:nvCxnSpPr>
            <p:spPr>
              <a:xfrm flipV="1">
                <a:off x="6395998" y="3062244"/>
                <a:ext cx="113944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61" name="Rectangle 1460"/>
              <p:cNvSpPr/>
              <p:nvPr/>
            </p:nvSpPr>
            <p:spPr>
              <a:xfrm>
                <a:off x="6815793" y="3702622"/>
                <a:ext cx="131936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62" name="Rectangle 1461"/>
              <p:cNvSpPr/>
              <p:nvPr/>
            </p:nvSpPr>
            <p:spPr>
              <a:xfrm>
                <a:off x="6404993" y="3157752"/>
                <a:ext cx="443783" cy="7421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63" name="Straight Connector 1462"/>
              <p:cNvCxnSpPr/>
              <p:nvPr/>
            </p:nvCxnSpPr>
            <p:spPr>
              <a:xfrm flipV="1">
                <a:off x="6848776" y="3804394"/>
                <a:ext cx="110947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071" name="Group 1463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92" name="Straight Connector 1491"/>
                <p:cNvCxnSpPr/>
                <p:nvPr/>
              </p:nvCxnSpPr>
              <p:spPr>
                <a:xfrm flipV="1">
                  <a:off x="7027504" y="2846059"/>
                  <a:ext cx="113944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3" name="Straight Connector 1492"/>
                <p:cNvCxnSpPr/>
                <p:nvPr/>
              </p:nvCxnSpPr>
              <p:spPr>
                <a:xfrm flipV="1">
                  <a:off x="6580722" y="2938436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2" name="Group 1464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90" name="Straight Connector 1489"/>
                <p:cNvCxnSpPr/>
                <p:nvPr/>
              </p:nvCxnSpPr>
              <p:spPr>
                <a:xfrm flipV="1">
                  <a:off x="7027984" y="2845955"/>
                  <a:ext cx="113944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1" name="Straight Connector 1490"/>
                <p:cNvCxnSpPr/>
                <p:nvPr/>
              </p:nvCxnSpPr>
              <p:spPr>
                <a:xfrm flipV="1">
                  <a:off x="6581202" y="2938331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3" name="Group 1465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8" name="Straight Connector 1487"/>
                <p:cNvCxnSpPr/>
                <p:nvPr/>
              </p:nvCxnSpPr>
              <p:spPr>
                <a:xfrm flipV="1">
                  <a:off x="7028464" y="2845851"/>
                  <a:ext cx="104948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9" name="Straight Connector 1488"/>
                <p:cNvCxnSpPr/>
                <p:nvPr/>
              </p:nvCxnSpPr>
              <p:spPr>
                <a:xfrm flipV="1">
                  <a:off x="6581681" y="2938228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4" name="Group 1466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6" name="Straight Connector 1485"/>
                <p:cNvCxnSpPr/>
                <p:nvPr/>
              </p:nvCxnSpPr>
              <p:spPr>
                <a:xfrm flipV="1">
                  <a:off x="7028943" y="2845748"/>
                  <a:ext cx="110945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7" name="Straight Connector 1486"/>
                <p:cNvCxnSpPr/>
                <p:nvPr/>
              </p:nvCxnSpPr>
              <p:spPr>
                <a:xfrm flipV="1">
                  <a:off x="6582161" y="2938124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5" name="Group 1467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4" name="Straight Connector 1483"/>
                <p:cNvCxnSpPr/>
                <p:nvPr/>
              </p:nvCxnSpPr>
              <p:spPr>
                <a:xfrm flipV="1">
                  <a:off x="7029423" y="2845643"/>
                  <a:ext cx="110945" cy="8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5" name="Straight Connector 1484"/>
                <p:cNvCxnSpPr/>
                <p:nvPr/>
              </p:nvCxnSpPr>
              <p:spPr>
                <a:xfrm flipV="1">
                  <a:off x="6582641" y="2934888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6" name="Group 1468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2" name="Straight Connector 1481"/>
                <p:cNvCxnSpPr/>
                <p:nvPr/>
              </p:nvCxnSpPr>
              <p:spPr>
                <a:xfrm flipV="1">
                  <a:off x="7029905" y="2845540"/>
                  <a:ext cx="110945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3" name="Straight Connector 1482"/>
                <p:cNvCxnSpPr/>
                <p:nvPr/>
              </p:nvCxnSpPr>
              <p:spPr>
                <a:xfrm flipV="1">
                  <a:off x="6583123" y="2939482"/>
                  <a:ext cx="45277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7" name="Group 1469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80" name="Straight Connector 1479"/>
                <p:cNvCxnSpPr/>
                <p:nvPr/>
              </p:nvCxnSpPr>
              <p:spPr>
                <a:xfrm flipV="1">
                  <a:off x="7027385" y="2845436"/>
                  <a:ext cx="113944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1" name="Straight Connector 1480"/>
                <p:cNvCxnSpPr/>
                <p:nvPr/>
              </p:nvCxnSpPr>
              <p:spPr>
                <a:xfrm flipV="1">
                  <a:off x="6580605" y="2939379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8" name="Group 1470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78" name="Straight Connector 1477"/>
                <p:cNvCxnSpPr/>
                <p:nvPr/>
              </p:nvCxnSpPr>
              <p:spPr>
                <a:xfrm flipV="1">
                  <a:off x="7027865" y="2845332"/>
                  <a:ext cx="113944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9" name="Straight Connector 1478"/>
                <p:cNvCxnSpPr/>
                <p:nvPr/>
              </p:nvCxnSpPr>
              <p:spPr>
                <a:xfrm flipV="1">
                  <a:off x="6581084" y="2939275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79" name="Group 1471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76" name="Straight Connector 1475"/>
                <p:cNvCxnSpPr/>
                <p:nvPr/>
              </p:nvCxnSpPr>
              <p:spPr>
                <a:xfrm flipV="1">
                  <a:off x="7022348" y="2846793"/>
                  <a:ext cx="110947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7" name="Straight Connector 1476"/>
                <p:cNvCxnSpPr/>
                <p:nvPr/>
              </p:nvCxnSpPr>
              <p:spPr>
                <a:xfrm flipV="1">
                  <a:off x="6581564" y="2939171"/>
                  <a:ext cx="446780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80" name="Group 1472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74" name="Straight Connector 1473"/>
                <p:cNvCxnSpPr/>
                <p:nvPr/>
              </p:nvCxnSpPr>
              <p:spPr>
                <a:xfrm flipV="1">
                  <a:off x="7028824" y="2846690"/>
                  <a:ext cx="110947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5" name="Straight Connector 1474"/>
                <p:cNvCxnSpPr/>
                <p:nvPr/>
              </p:nvCxnSpPr>
              <p:spPr>
                <a:xfrm flipV="1">
                  <a:off x="6582044" y="2939067"/>
                  <a:ext cx="452777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5044" name="Group 1436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5045" name="Group 1437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452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379" y="2996253"/>
                  <a:ext cx="548815" cy="64195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3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379" y="2921098"/>
                  <a:ext cx="674894" cy="7828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4" name="Freeform 190"/>
                <p:cNvSpPr>
                  <a:spLocks/>
                </p:cNvSpPr>
                <p:nvPr/>
              </p:nvSpPr>
              <p:spPr bwMode="auto">
                <a:xfrm>
                  <a:off x="5971610" y="2922664"/>
                  <a:ext cx="122372" cy="137783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5" name="Freeform 191"/>
                <p:cNvSpPr>
                  <a:spLocks/>
                </p:cNvSpPr>
                <p:nvPr/>
              </p:nvSpPr>
              <p:spPr bwMode="auto">
                <a:xfrm>
                  <a:off x="5500669" y="2936755"/>
                  <a:ext cx="522856" cy="4540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56" name="Freeform 192"/>
                <p:cNvSpPr>
                  <a:spLocks/>
                </p:cNvSpPr>
                <p:nvPr/>
              </p:nvSpPr>
              <p:spPr bwMode="auto">
                <a:xfrm>
                  <a:off x="5623039" y="2933624"/>
                  <a:ext cx="300366" cy="53235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439" name="Straight Connector 1438"/>
              <p:cNvCxnSpPr/>
              <p:nvPr/>
            </p:nvCxnSpPr>
            <p:spPr>
              <a:xfrm flipH="1">
                <a:off x="6996826" y="2125793"/>
                <a:ext cx="11123" cy="8439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0" name="Straight Connector 1439"/>
              <p:cNvCxnSpPr/>
              <p:nvPr/>
            </p:nvCxnSpPr>
            <p:spPr>
              <a:xfrm>
                <a:off x="6874454" y="2304284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1" name="Straight Connector 1440"/>
              <p:cNvCxnSpPr/>
              <p:nvPr/>
            </p:nvCxnSpPr>
            <p:spPr>
              <a:xfrm>
                <a:off x="6870747" y="2368478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2" name="Straight Connector 1441"/>
              <p:cNvCxnSpPr/>
              <p:nvPr/>
            </p:nvCxnSpPr>
            <p:spPr>
              <a:xfrm>
                <a:off x="6870747" y="2445199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3" name="Straight Connector 1442"/>
              <p:cNvCxnSpPr/>
              <p:nvPr/>
            </p:nvCxnSpPr>
            <p:spPr>
              <a:xfrm>
                <a:off x="6867038" y="2509393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4" name="Straight Connector 1443"/>
              <p:cNvCxnSpPr/>
              <p:nvPr/>
            </p:nvCxnSpPr>
            <p:spPr>
              <a:xfrm>
                <a:off x="6867038" y="2570456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5" name="Straight Connector 1444"/>
              <p:cNvCxnSpPr/>
              <p:nvPr/>
            </p:nvCxnSpPr>
            <p:spPr>
              <a:xfrm>
                <a:off x="6863331" y="2637782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6" name="Straight Connector 1445"/>
              <p:cNvCxnSpPr/>
              <p:nvPr/>
            </p:nvCxnSpPr>
            <p:spPr>
              <a:xfrm>
                <a:off x="6859622" y="2706673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7" name="Straight Connector 1446"/>
              <p:cNvCxnSpPr/>
              <p:nvPr/>
            </p:nvCxnSpPr>
            <p:spPr>
              <a:xfrm>
                <a:off x="6867038" y="2775565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8" name="Straight Connector 1447"/>
              <p:cNvCxnSpPr/>
              <p:nvPr/>
            </p:nvCxnSpPr>
            <p:spPr>
              <a:xfrm>
                <a:off x="6870747" y="2842891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9" name="Straight Connector 1448"/>
              <p:cNvCxnSpPr/>
              <p:nvPr/>
            </p:nvCxnSpPr>
            <p:spPr>
              <a:xfrm>
                <a:off x="6870747" y="2911782"/>
                <a:ext cx="13720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0" name="Straight Connector 1449"/>
              <p:cNvCxnSpPr/>
              <p:nvPr/>
            </p:nvCxnSpPr>
            <p:spPr>
              <a:xfrm>
                <a:off x="6874454" y="2975976"/>
                <a:ext cx="137205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1" name="Straight Connector 1450"/>
              <p:cNvCxnSpPr/>
              <p:nvPr/>
            </p:nvCxnSpPr>
            <p:spPr>
              <a:xfrm flipH="1">
                <a:off x="6878164" y="2132056"/>
                <a:ext cx="133495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52" name="Group 1317"/>
          <p:cNvGrpSpPr>
            <a:grpSpLocks/>
          </p:cNvGrpSpPr>
          <p:nvPr/>
        </p:nvGrpSpPr>
        <p:grpSpPr bwMode="auto">
          <a:xfrm>
            <a:off x="6051550" y="5207000"/>
            <a:ext cx="331788" cy="1031875"/>
            <a:chOff x="6240352" y="2055335"/>
            <a:chExt cx="771307" cy="1017716"/>
          </a:xfrm>
        </p:grpSpPr>
        <p:grpSp>
          <p:nvGrpSpPr>
            <p:cNvPr id="204985" name="Group 1377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399" name="Rectangle 1398"/>
              <p:cNvSpPr/>
              <p:nvPr/>
            </p:nvSpPr>
            <p:spPr>
              <a:xfrm>
                <a:off x="6509397" y="3062244"/>
                <a:ext cx="447628" cy="7421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00" name="Straight Connector 1399"/>
              <p:cNvCxnSpPr/>
              <p:nvPr/>
            </p:nvCxnSpPr>
            <p:spPr>
              <a:xfrm flipV="1">
                <a:off x="6846611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1" name="Rectangle 1400"/>
              <p:cNvSpPr/>
              <p:nvPr/>
            </p:nvSpPr>
            <p:spPr>
              <a:xfrm>
                <a:off x="6476572" y="3071638"/>
                <a:ext cx="131304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02" name="Straight Connector 1401"/>
              <p:cNvCxnSpPr/>
              <p:nvPr/>
            </p:nvCxnSpPr>
            <p:spPr>
              <a:xfrm flipV="1">
                <a:off x="6395998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3" name="Rectangle 1402"/>
              <p:cNvSpPr/>
              <p:nvPr/>
            </p:nvSpPr>
            <p:spPr>
              <a:xfrm>
                <a:off x="6816769" y="3702622"/>
                <a:ext cx="131304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404" name="Rectangle 1403"/>
              <p:cNvSpPr/>
              <p:nvPr/>
            </p:nvSpPr>
            <p:spPr>
              <a:xfrm>
                <a:off x="6404951" y="3157752"/>
                <a:ext cx="444643" cy="7421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405" name="Straight Connector 1404"/>
              <p:cNvCxnSpPr/>
              <p:nvPr/>
            </p:nvCxnSpPr>
            <p:spPr>
              <a:xfrm flipV="1">
                <a:off x="6846611" y="380439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013" name="Group 1405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34" name="Straight Connector 1433"/>
                <p:cNvCxnSpPr/>
                <p:nvPr/>
              </p:nvCxnSpPr>
              <p:spPr>
                <a:xfrm flipV="1">
                  <a:off x="7028337" y="2846059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5" name="Straight Connector 1434"/>
                <p:cNvCxnSpPr/>
                <p:nvPr/>
              </p:nvCxnSpPr>
              <p:spPr>
                <a:xfrm flipV="1">
                  <a:off x="6580709" y="2938436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4" name="Group 1406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32" name="Straight Connector 1431"/>
                <p:cNvCxnSpPr/>
                <p:nvPr/>
              </p:nvCxnSpPr>
              <p:spPr>
                <a:xfrm flipV="1">
                  <a:off x="7028817" y="2845955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3" name="Straight Connector 1432"/>
                <p:cNvCxnSpPr/>
                <p:nvPr/>
              </p:nvCxnSpPr>
              <p:spPr>
                <a:xfrm flipV="1">
                  <a:off x="6581189" y="2938331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5" name="Group 1407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30" name="Straight Connector 1429"/>
                <p:cNvCxnSpPr/>
                <p:nvPr/>
              </p:nvCxnSpPr>
              <p:spPr>
                <a:xfrm flipV="1">
                  <a:off x="7026313" y="2845851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1" name="Straight Connector 1430"/>
                <p:cNvCxnSpPr/>
                <p:nvPr/>
              </p:nvCxnSpPr>
              <p:spPr>
                <a:xfrm flipV="1">
                  <a:off x="6581670" y="2938228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6" name="Group 1408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8" name="Straight Connector 1427"/>
                <p:cNvCxnSpPr/>
                <p:nvPr/>
              </p:nvCxnSpPr>
              <p:spPr>
                <a:xfrm flipV="1">
                  <a:off x="7026792" y="2845748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9" name="Straight Connector 1428"/>
                <p:cNvCxnSpPr/>
                <p:nvPr/>
              </p:nvCxnSpPr>
              <p:spPr>
                <a:xfrm flipV="1">
                  <a:off x="6582149" y="2938124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7" name="Group 1409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6" name="Straight Connector 1425"/>
                <p:cNvCxnSpPr/>
                <p:nvPr/>
              </p:nvCxnSpPr>
              <p:spPr>
                <a:xfrm flipV="1">
                  <a:off x="7027272" y="2845643"/>
                  <a:ext cx="113399" cy="8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7" name="Straight Connector 1426"/>
                <p:cNvCxnSpPr/>
                <p:nvPr/>
              </p:nvCxnSpPr>
              <p:spPr>
                <a:xfrm flipV="1">
                  <a:off x="6582629" y="2934888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8" name="Group 1410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4" name="Straight Connector 1423"/>
                <p:cNvCxnSpPr/>
                <p:nvPr/>
              </p:nvCxnSpPr>
              <p:spPr>
                <a:xfrm flipV="1">
                  <a:off x="7027753" y="2845540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5" name="Straight Connector 1424"/>
                <p:cNvCxnSpPr/>
                <p:nvPr/>
              </p:nvCxnSpPr>
              <p:spPr>
                <a:xfrm flipV="1">
                  <a:off x="6583110" y="2939482"/>
                  <a:ext cx="45061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19" name="Group 1411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2" name="Straight Connector 1421"/>
                <p:cNvCxnSpPr/>
                <p:nvPr/>
              </p:nvCxnSpPr>
              <p:spPr>
                <a:xfrm flipV="1">
                  <a:off x="7028232" y="2845436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3" name="Straight Connector 1422"/>
                <p:cNvCxnSpPr/>
                <p:nvPr/>
              </p:nvCxnSpPr>
              <p:spPr>
                <a:xfrm flipV="1">
                  <a:off x="6580604" y="2939379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20" name="Group 1412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20" name="Straight Connector 1419"/>
                <p:cNvCxnSpPr/>
                <p:nvPr/>
              </p:nvCxnSpPr>
              <p:spPr>
                <a:xfrm flipV="1">
                  <a:off x="7028711" y="2845332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1" name="Straight Connector 1420"/>
                <p:cNvCxnSpPr/>
                <p:nvPr/>
              </p:nvCxnSpPr>
              <p:spPr>
                <a:xfrm flipV="1">
                  <a:off x="6581083" y="2939275"/>
                  <a:ext cx="453596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21" name="Group 1413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18" name="Straight Connector 1417"/>
                <p:cNvCxnSpPr/>
                <p:nvPr/>
              </p:nvCxnSpPr>
              <p:spPr>
                <a:xfrm flipV="1">
                  <a:off x="7026209" y="2846793"/>
                  <a:ext cx="107431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9" name="Straight Connector 1418"/>
                <p:cNvCxnSpPr/>
                <p:nvPr/>
              </p:nvCxnSpPr>
              <p:spPr>
                <a:xfrm flipV="1">
                  <a:off x="6581565" y="293917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022" name="Group 1414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416" name="Straight Connector 1415"/>
                <p:cNvCxnSpPr/>
                <p:nvPr/>
              </p:nvCxnSpPr>
              <p:spPr>
                <a:xfrm flipV="1">
                  <a:off x="7026689" y="2846690"/>
                  <a:ext cx="113399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7" name="Straight Connector 1416"/>
                <p:cNvCxnSpPr/>
                <p:nvPr/>
              </p:nvCxnSpPr>
              <p:spPr>
                <a:xfrm flipV="1">
                  <a:off x="6582044" y="2939067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986" name="Group 1378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4987" name="Group 1379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394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6" y="2996253"/>
                  <a:ext cx="549876" cy="64195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5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6" y="2921098"/>
                  <a:ext cx="675352" cy="7828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6" name="Freeform 190"/>
                <p:cNvSpPr>
                  <a:spLocks/>
                </p:cNvSpPr>
                <p:nvPr/>
              </p:nvSpPr>
              <p:spPr bwMode="auto">
                <a:xfrm>
                  <a:off x="5968754" y="2922664"/>
                  <a:ext cx="125475" cy="137783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7" name="Freeform 191"/>
                <p:cNvSpPr>
                  <a:spLocks/>
                </p:cNvSpPr>
                <p:nvPr/>
              </p:nvSpPr>
              <p:spPr bwMode="auto">
                <a:xfrm>
                  <a:off x="5500065" y="2936755"/>
                  <a:ext cx="524044" cy="4540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8" name="Freeform 192"/>
                <p:cNvSpPr>
                  <a:spLocks/>
                </p:cNvSpPr>
                <p:nvPr/>
              </p:nvSpPr>
              <p:spPr bwMode="auto">
                <a:xfrm>
                  <a:off x="5621851" y="2933624"/>
                  <a:ext cx="302617" cy="53235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81" name="Straight Connector 1380"/>
              <p:cNvCxnSpPr/>
              <p:nvPr/>
            </p:nvCxnSpPr>
            <p:spPr>
              <a:xfrm flipH="1">
                <a:off x="6996897" y="2125793"/>
                <a:ext cx="11070" cy="8439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2" name="Straight Connector 1381"/>
              <p:cNvCxnSpPr/>
              <p:nvPr/>
            </p:nvCxnSpPr>
            <p:spPr>
              <a:xfrm>
                <a:off x="6875111" y="2304284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3" name="Straight Connector 1382"/>
              <p:cNvCxnSpPr/>
              <p:nvPr/>
            </p:nvCxnSpPr>
            <p:spPr>
              <a:xfrm>
                <a:off x="6871422" y="2368478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4" name="Straight Connector 1383"/>
              <p:cNvCxnSpPr/>
              <p:nvPr/>
            </p:nvCxnSpPr>
            <p:spPr>
              <a:xfrm>
                <a:off x="6871422" y="2445199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5" name="Straight Connector 1384"/>
              <p:cNvCxnSpPr/>
              <p:nvPr/>
            </p:nvCxnSpPr>
            <p:spPr>
              <a:xfrm>
                <a:off x="6867730" y="250939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6" name="Straight Connector 1385"/>
              <p:cNvCxnSpPr/>
              <p:nvPr/>
            </p:nvCxnSpPr>
            <p:spPr>
              <a:xfrm>
                <a:off x="6864041" y="2570456"/>
                <a:ext cx="14023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7" name="Straight Connector 1386"/>
              <p:cNvCxnSpPr/>
              <p:nvPr/>
            </p:nvCxnSpPr>
            <p:spPr>
              <a:xfrm>
                <a:off x="6864041" y="2637782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8" name="Straight Connector 1387"/>
              <p:cNvCxnSpPr/>
              <p:nvPr/>
            </p:nvCxnSpPr>
            <p:spPr>
              <a:xfrm>
                <a:off x="6860349" y="2706673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9" name="Straight Connector 1388"/>
              <p:cNvCxnSpPr/>
              <p:nvPr/>
            </p:nvCxnSpPr>
            <p:spPr>
              <a:xfrm>
                <a:off x="6867730" y="2775565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0" name="Straight Connector 1389"/>
              <p:cNvCxnSpPr/>
              <p:nvPr/>
            </p:nvCxnSpPr>
            <p:spPr>
              <a:xfrm>
                <a:off x="6871422" y="2842891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1" name="Straight Connector 1390"/>
              <p:cNvCxnSpPr/>
              <p:nvPr/>
            </p:nvCxnSpPr>
            <p:spPr>
              <a:xfrm>
                <a:off x="6871422" y="2911782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2" name="Straight Connector 1391"/>
              <p:cNvCxnSpPr/>
              <p:nvPr/>
            </p:nvCxnSpPr>
            <p:spPr>
              <a:xfrm>
                <a:off x="6875111" y="2975976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3" name="Straight Connector 1392"/>
              <p:cNvCxnSpPr/>
              <p:nvPr/>
            </p:nvCxnSpPr>
            <p:spPr>
              <a:xfrm flipH="1">
                <a:off x="6875111" y="2132056"/>
                <a:ext cx="136548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4853" name="Group 1318"/>
          <p:cNvGrpSpPr>
            <a:grpSpLocks/>
          </p:cNvGrpSpPr>
          <p:nvPr/>
        </p:nvGrpSpPr>
        <p:grpSpPr bwMode="auto">
          <a:xfrm>
            <a:off x="6427788" y="5207000"/>
            <a:ext cx="331787" cy="1031875"/>
            <a:chOff x="6240352" y="2055335"/>
            <a:chExt cx="771307" cy="1017716"/>
          </a:xfrm>
        </p:grpSpPr>
        <p:grpSp>
          <p:nvGrpSpPr>
            <p:cNvPr id="204927" name="Group 1319"/>
            <p:cNvGrpSpPr>
              <a:grpSpLocks/>
            </p:cNvGrpSpPr>
            <p:nvPr/>
          </p:nvGrpSpPr>
          <p:grpSpPr bwMode="auto">
            <a:xfrm>
              <a:off x="6240352" y="2235573"/>
              <a:ext cx="697981" cy="837478"/>
              <a:chOff x="6395998" y="3062424"/>
              <a:chExt cx="564403" cy="837478"/>
            </a:xfrm>
          </p:grpSpPr>
          <p:sp>
            <p:nvSpPr>
              <p:cNvPr id="1341" name="Rectangle 1340"/>
              <p:cNvSpPr/>
              <p:nvPr/>
            </p:nvSpPr>
            <p:spPr>
              <a:xfrm>
                <a:off x="6509397" y="3062244"/>
                <a:ext cx="447629" cy="74215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342" name="Straight Connector 1341"/>
              <p:cNvCxnSpPr/>
              <p:nvPr/>
            </p:nvCxnSpPr>
            <p:spPr>
              <a:xfrm flipV="1">
                <a:off x="6846611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3" name="Rectangle 1342"/>
              <p:cNvSpPr/>
              <p:nvPr/>
            </p:nvSpPr>
            <p:spPr>
              <a:xfrm>
                <a:off x="6476570" y="3071638"/>
                <a:ext cx="131305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344" name="Straight Connector 1343"/>
              <p:cNvCxnSpPr/>
              <p:nvPr/>
            </p:nvCxnSpPr>
            <p:spPr>
              <a:xfrm flipV="1">
                <a:off x="6395998" y="306224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45" name="Rectangle 1344"/>
              <p:cNvSpPr/>
              <p:nvPr/>
            </p:nvSpPr>
            <p:spPr>
              <a:xfrm>
                <a:off x="6816769" y="3702622"/>
                <a:ext cx="131305" cy="115863"/>
              </a:xfrm>
              <a:prstGeom prst="rect">
                <a:avLst/>
              </a:prstGeom>
              <a:solidFill>
                <a:schemeClr val="bg1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46" name="Rectangle 1345"/>
              <p:cNvSpPr/>
              <p:nvPr/>
            </p:nvSpPr>
            <p:spPr>
              <a:xfrm>
                <a:off x="6404950" y="3157752"/>
                <a:ext cx="444646" cy="742150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white"/>
                  </a:solidFill>
                  <a:latin typeface="Calibri"/>
                </a:endParaRPr>
              </a:p>
            </p:txBody>
          </p:sp>
          <p:cxnSp>
            <p:nvCxnSpPr>
              <p:cNvPr id="1347" name="Straight Connector 1346"/>
              <p:cNvCxnSpPr/>
              <p:nvPr/>
            </p:nvCxnSpPr>
            <p:spPr>
              <a:xfrm flipV="1">
                <a:off x="6846611" y="3804394"/>
                <a:ext cx="113399" cy="9237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4955" name="Group 1347"/>
              <p:cNvGrpSpPr>
                <a:grpSpLocks/>
              </p:cNvGrpSpPr>
              <p:nvPr/>
            </p:nvGrpSpPr>
            <p:grpSpPr bwMode="auto">
              <a:xfrm>
                <a:off x="6400318" y="313742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76" name="Straight Connector 1375"/>
                <p:cNvCxnSpPr/>
                <p:nvPr/>
              </p:nvCxnSpPr>
              <p:spPr>
                <a:xfrm flipV="1">
                  <a:off x="7028337" y="2846059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7" name="Straight Connector 1376"/>
                <p:cNvCxnSpPr/>
                <p:nvPr/>
              </p:nvCxnSpPr>
              <p:spPr>
                <a:xfrm flipV="1">
                  <a:off x="6580707" y="2938436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56" name="Group 1348"/>
              <p:cNvGrpSpPr>
                <a:grpSpLocks/>
              </p:cNvGrpSpPr>
              <p:nvPr/>
            </p:nvGrpSpPr>
            <p:grpSpPr bwMode="auto">
              <a:xfrm>
                <a:off x="6399838" y="320328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74" name="Straight Connector 1373"/>
                <p:cNvCxnSpPr/>
                <p:nvPr/>
              </p:nvCxnSpPr>
              <p:spPr>
                <a:xfrm flipV="1">
                  <a:off x="7028816" y="2845955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5" name="Straight Connector 1374"/>
                <p:cNvCxnSpPr/>
                <p:nvPr/>
              </p:nvCxnSpPr>
              <p:spPr>
                <a:xfrm flipV="1">
                  <a:off x="6581187" y="2938331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57" name="Group 1349"/>
              <p:cNvGrpSpPr>
                <a:grpSpLocks/>
              </p:cNvGrpSpPr>
              <p:nvPr/>
            </p:nvGrpSpPr>
            <p:grpSpPr bwMode="auto">
              <a:xfrm>
                <a:off x="6399358" y="326914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72" name="Straight Connector 1371"/>
                <p:cNvCxnSpPr/>
                <p:nvPr/>
              </p:nvCxnSpPr>
              <p:spPr>
                <a:xfrm flipV="1">
                  <a:off x="7026314" y="2845851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3" name="Straight Connector 1372"/>
                <p:cNvCxnSpPr/>
                <p:nvPr/>
              </p:nvCxnSpPr>
              <p:spPr>
                <a:xfrm flipV="1">
                  <a:off x="6581668" y="2938228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58" name="Group 1350"/>
              <p:cNvGrpSpPr>
                <a:grpSpLocks/>
              </p:cNvGrpSpPr>
              <p:nvPr/>
            </p:nvGrpSpPr>
            <p:grpSpPr bwMode="auto">
              <a:xfrm>
                <a:off x="6398878" y="333501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70" name="Straight Connector 1369"/>
                <p:cNvCxnSpPr/>
                <p:nvPr/>
              </p:nvCxnSpPr>
              <p:spPr>
                <a:xfrm flipV="1">
                  <a:off x="7026794" y="2845748"/>
                  <a:ext cx="113399" cy="9237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1" name="Straight Connector 1370"/>
                <p:cNvCxnSpPr/>
                <p:nvPr/>
              </p:nvCxnSpPr>
              <p:spPr>
                <a:xfrm flipV="1">
                  <a:off x="6582147" y="2938124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59" name="Group 1351"/>
              <p:cNvGrpSpPr>
                <a:grpSpLocks/>
              </p:cNvGrpSpPr>
              <p:nvPr/>
            </p:nvGrpSpPr>
            <p:grpSpPr bwMode="auto">
              <a:xfrm>
                <a:off x="6398398" y="340087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8" name="Straight Connector 1367"/>
                <p:cNvCxnSpPr/>
                <p:nvPr/>
              </p:nvCxnSpPr>
              <p:spPr>
                <a:xfrm flipV="1">
                  <a:off x="7027273" y="2845643"/>
                  <a:ext cx="113399" cy="89245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9" name="Straight Connector 1368"/>
                <p:cNvCxnSpPr/>
                <p:nvPr/>
              </p:nvCxnSpPr>
              <p:spPr>
                <a:xfrm flipV="1">
                  <a:off x="6582627" y="2934888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0" name="Group 1352"/>
              <p:cNvGrpSpPr>
                <a:grpSpLocks/>
              </p:cNvGrpSpPr>
              <p:nvPr/>
            </p:nvGrpSpPr>
            <p:grpSpPr bwMode="auto">
              <a:xfrm>
                <a:off x="6397918" y="3466741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6" name="Straight Connector 1365"/>
                <p:cNvCxnSpPr/>
                <p:nvPr/>
              </p:nvCxnSpPr>
              <p:spPr>
                <a:xfrm flipV="1">
                  <a:off x="7027754" y="2845540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7" name="Straight Connector 1366"/>
                <p:cNvCxnSpPr/>
                <p:nvPr/>
              </p:nvCxnSpPr>
              <p:spPr>
                <a:xfrm flipV="1">
                  <a:off x="6583108" y="2939482"/>
                  <a:ext cx="450615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1" name="Group 1353"/>
              <p:cNvGrpSpPr>
                <a:grpSpLocks/>
              </p:cNvGrpSpPr>
              <p:nvPr/>
            </p:nvGrpSpPr>
            <p:grpSpPr bwMode="auto">
              <a:xfrm>
                <a:off x="6397438" y="3532605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4" name="Straight Connector 1363"/>
                <p:cNvCxnSpPr/>
                <p:nvPr/>
              </p:nvCxnSpPr>
              <p:spPr>
                <a:xfrm flipV="1">
                  <a:off x="7028234" y="2845436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5" name="Straight Connector 1364"/>
                <p:cNvCxnSpPr/>
                <p:nvPr/>
              </p:nvCxnSpPr>
              <p:spPr>
                <a:xfrm flipV="1">
                  <a:off x="6580604" y="2939379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2" name="Group 1354"/>
              <p:cNvGrpSpPr>
                <a:grpSpLocks/>
              </p:cNvGrpSpPr>
              <p:nvPr/>
            </p:nvGrpSpPr>
            <p:grpSpPr bwMode="auto">
              <a:xfrm>
                <a:off x="6396958" y="3598469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2" name="Straight Connector 1361"/>
                <p:cNvCxnSpPr/>
                <p:nvPr/>
              </p:nvCxnSpPr>
              <p:spPr>
                <a:xfrm flipV="1">
                  <a:off x="7028713" y="2845332"/>
                  <a:ext cx="113399" cy="93943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3" name="Straight Connector 1362"/>
                <p:cNvCxnSpPr/>
                <p:nvPr/>
              </p:nvCxnSpPr>
              <p:spPr>
                <a:xfrm flipV="1">
                  <a:off x="6581083" y="2939275"/>
                  <a:ext cx="453598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3" name="Group 1355"/>
              <p:cNvGrpSpPr>
                <a:grpSpLocks/>
              </p:cNvGrpSpPr>
              <p:nvPr/>
            </p:nvGrpSpPr>
            <p:grpSpPr bwMode="auto">
              <a:xfrm>
                <a:off x="6396478" y="3664333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60" name="Straight Connector 1359"/>
                <p:cNvCxnSpPr/>
                <p:nvPr/>
              </p:nvCxnSpPr>
              <p:spPr>
                <a:xfrm flipV="1">
                  <a:off x="7026209" y="2846793"/>
                  <a:ext cx="107431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1" name="Straight Connector 1360"/>
                <p:cNvCxnSpPr/>
                <p:nvPr/>
              </p:nvCxnSpPr>
              <p:spPr>
                <a:xfrm flipV="1">
                  <a:off x="6581565" y="2939171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964" name="Group 1356"/>
              <p:cNvGrpSpPr>
                <a:grpSpLocks/>
              </p:cNvGrpSpPr>
              <p:nvPr/>
            </p:nvGrpSpPr>
            <p:grpSpPr bwMode="auto">
              <a:xfrm>
                <a:off x="6395998" y="3730197"/>
                <a:ext cx="559121" cy="92788"/>
                <a:chOff x="6582044" y="2846082"/>
                <a:chExt cx="559121" cy="92788"/>
              </a:xfrm>
            </p:grpSpPr>
            <p:cxnSp>
              <p:nvCxnSpPr>
                <p:cNvPr id="1358" name="Straight Connector 1357"/>
                <p:cNvCxnSpPr/>
                <p:nvPr/>
              </p:nvCxnSpPr>
              <p:spPr>
                <a:xfrm flipV="1">
                  <a:off x="7026688" y="2846690"/>
                  <a:ext cx="113399" cy="9237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9" name="Straight Connector 1358"/>
                <p:cNvCxnSpPr/>
                <p:nvPr/>
              </p:nvCxnSpPr>
              <p:spPr>
                <a:xfrm flipV="1">
                  <a:off x="6582044" y="2939067"/>
                  <a:ext cx="450613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4928" name="Group 1320"/>
            <p:cNvGrpSpPr>
              <a:grpSpLocks/>
            </p:cNvGrpSpPr>
            <p:nvPr/>
          </p:nvGrpSpPr>
          <p:grpSpPr bwMode="auto">
            <a:xfrm>
              <a:off x="6280049" y="2055335"/>
              <a:ext cx="731610" cy="920732"/>
              <a:chOff x="6280049" y="2055335"/>
              <a:chExt cx="731610" cy="920732"/>
            </a:xfrm>
          </p:grpSpPr>
          <p:grpSp>
            <p:nvGrpSpPr>
              <p:cNvPr id="204929" name="Group 1321"/>
              <p:cNvGrpSpPr>
                <a:grpSpLocks/>
              </p:cNvGrpSpPr>
              <p:nvPr/>
            </p:nvGrpSpPr>
            <p:grpSpPr bwMode="auto">
              <a:xfrm>
                <a:off x="6280049" y="2055335"/>
                <a:ext cx="680752" cy="139401"/>
                <a:chOff x="5414286" y="2921098"/>
                <a:chExt cx="680752" cy="139401"/>
              </a:xfrm>
            </p:grpSpPr>
            <p:sp>
              <p:nvSpPr>
                <p:cNvPr id="1336" name="Rectangle 188"/>
                <p:cNvSpPr>
                  <a:spLocks noChangeArrowheads="1"/>
                </p:cNvSpPr>
                <p:nvPr/>
              </p:nvSpPr>
              <p:spPr bwMode="auto">
                <a:xfrm>
                  <a:off x="5415183" y="2996253"/>
                  <a:ext cx="549881" cy="64195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37" name="AutoShape 189"/>
                <p:cNvSpPr>
                  <a:spLocks noChangeArrowheads="1"/>
                </p:cNvSpPr>
                <p:nvPr/>
              </p:nvSpPr>
              <p:spPr bwMode="auto">
                <a:xfrm>
                  <a:off x="5415183" y="2921098"/>
                  <a:ext cx="675356" cy="78286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38" name="Freeform 190"/>
                <p:cNvSpPr>
                  <a:spLocks/>
                </p:cNvSpPr>
                <p:nvPr/>
              </p:nvSpPr>
              <p:spPr bwMode="auto">
                <a:xfrm>
                  <a:off x="5968753" y="2922664"/>
                  <a:ext cx="125476" cy="137783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39" name="Freeform 191"/>
                <p:cNvSpPr>
                  <a:spLocks/>
                </p:cNvSpPr>
                <p:nvPr/>
              </p:nvSpPr>
              <p:spPr bwMode="auto">
                <a:xfrm>
                  <a:off x="5500065" y="2936755"/>
                  <a:ext cx="524046" cy="45406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40" name="Freeform 192"/>
                <p:cNvSpPr>
                  <a:spLocks/>
                </p:cNvSpPr>
                <p:nvPr/>
              </p:nvSpPr>
              <p:spPr bwMode="auto">
                <a:xfrm>
                  <a:off x="5621849" y="2933624"/>
                  <a:ext cx="302618" cy="53235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587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23" name="Straight Connector 1322"/>
              <p:cNvCxnSpPr/>
              <p:nvPr/>
            </p:nvCxnSpPr>
            <p:spPr>
              <a:xfrm flipH="1">
                <a:off x="6996897" y="2125793"/>
                <a:ext cx="11073" cy="843921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4" name="Straight Connector 1323"/>
              <p:cNvCxnSpPr/>
              <p:nvPr/>
            </p:nvCxnSpPr>
            <p:spPr>
              <a:xfrm>
                <a:off x="6875113" y="2304284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5" name="Straight Connector 1324"/>
              <p:cNvCxnSpPr/>
              <p:nvPr/>
            </p:nvCxnSpPr>
            <p:spPr>
              <a:xfrm>
                <a:off x="6871421" y="2368478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6" name="Straight Connector 1325"/>
              <p:cNvCxnSpPr/>
              <p:nvPr/>
            </p:nvCxnSpPr>
            <p:spPr>
              <a:xfrm>
                <a:off x="6871421" y="2445199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7" name="Straight Connector 1326"/>
              <p:cNvCxnSpPr/>
              <p:nvPr/>
            </p:nvCxnSpPr>
            <p:spPr>
              <a:xfrm>
                <a:off x="6867732" y="250939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8" name="Straight Connector 1327"/>
              <p:cNvCxnSpPr/>
              <p:nvPr/>
            </p:nvCxnSpPr>
            <p:spPr>
              <a:xfrm>
                <a:off x="6864040" y="2570456"/>
                <a:ext cx="1402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9" name="Straight Connector 1328"/>
              <p:cNvCxnSpPr/>
              <p:nvPr/>
            </p:nvCxnSpPr>
            <p:spPr>
              <a:xfrm>
                <a:off x="6864040" y="2637782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0" name="Straight Connector 1329"/>
              <p:cNvCxnSpPr/>
              <p:nvPr/>
            </p:nvCxnSpPr>
            <p:spPr>
              <a:xfrm>
                <a:off x="6860351" y="2706673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1" name="Straight Connector 1330"/>
              <p:cNvCxnSpPr/>
              <p:nvPr/>
            </p:nvCxnSpPr>
            <p:spPr>
              <a:xfrm>
                <a:off x="6867732" y="2775565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2" name="Straight Connector 1331"/>
              <p:cNvCxnSpPr/>
              <p:nvPr/>
            </p:nvCxnSpPr>
            <p:spPr>
              <a:xfrm>
                <a:off x="6871421" y="2842891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3" name="Straight Connector 1332"/>
              <p:cNvCxnSpPr/>
              <p:nvPr/>
            </p:nvCxnSpPr>
            <p:spPr>
              <a:xfrm>
                <a:off x="6871421" y="2911782"/>
                <a:ext cx="13654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4" name="Straight Connector 1333"/>
              <p:cNvCxnSpPr/>
              <p:nvPr/>
            </p:nvCxnSpPr>
            <p:spPr>
              <a:xfrm>
                <a:off x="6875113" y="2975976"/>
                <a:ext cx="13654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5" name="Straight Connector 1334"/>
              <p:cNvCxnSpPr/>
              <p:nvPr/>
            </p:nvCxnSpPr>
            <p:spPr>
              <a:xfrm flipH="1">
                <a:off x="6875113" y="2132056"/>
                <a:ext cx="136546" cy="0"/>
              </a:xfrm>
              <a:prstGeom prst="line">
                <a:avLst/>
              </a:prstGeom>
              <a:ln w="222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557" name="TextBox 1556"/>
          <p:cNvSpPr txBox="1"/>
          <p:nvPr/>
        </p:nvSpPr>
        <p:spPr>
          <a:xfrm flipH="1">
            <a:off x="2959100" y="4105275"/>
            <a:ext cx="5429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</a:t>
            </a:r>
          </a:p>
        </p:txBody>
      </p:sp>
      <p:sp>
        <p:nvSpPr>
          <p:cNvPr id="1559" name="TextBox 1558"/>
          <p:cNvSpPr txBox="1"/>
          <p:nvPr/>
        </p:nvSpPr>
        <p:spPr>
          <a:xfrm>
            <a:off x="534988" y="6156325"/>
            <a:ext cx="2889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1</a:t>
            </a:r>
          </a:p>
        </p:txBody>
      </p:sp>
      <p:sp>
        <p:nvSpPr>
          <p:cNvPr id="1560" name="TextBox 1559"/>
          <p:cNvSpPr txBox="1"/>
          <p:nvPr/>
        </p:nvSpPr>
        <p:spPr>
          <a:xfrm>
            <a:off x="935038" y="6154738"/>
            <a:ext cx="2889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2</a:t>
            </a:r>
          </a:p>
        </p:txBody>
      </p:sp>
      <p:sp>
        <p:nvSpPr>
          <p:cNvPr id="1561" name="TextBox 1560"/>
          <p:cNvSpPr txBox="1"/>
          <p:nvPr/>
        </p:nvSpPr>
        <p:spPr>
          <a:xfrm>
            <a:off x="1333500" y="6153150"/>
            <a:ext cx="2889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3</a:t>
            </a:r>
          </a:p>
        </p:txBody>
      </p:sp>
      <p:sp>
        <p:nvSpPr>
          <p:cNvPr id="1562" name="TextBox 1561"/>
          <p:cNvSpPr txBox="1"/>
          <p:nvPr/>
        </p:nvSpPr>
        <p:spPr>
          <a:xfrm>
            <a:off x="1700213" y="6151563"/>
            <a:ext cx="2889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4</a:t>
            </a:r>
          </a:p>
        </p:txBody>
      </p:sp>
      <p:sp>
        <p:nvSpPr>
          <p:cNvPr id="1563" name="TextBox 1562"/>
          <p:cNvSpPr txBox="1"/>
          <p:nvPr/>
        </p:nvSpPr>
        <p:spPr>
          <a:xfrm>
            <a:off x="2127250" y="6149975"/>
            <a:ext cx="288925" cy="3381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5</a:t>
            </a:r>
          </a:p>
        </p:txBody>
      </p:sp>
      <p:sp>
        <p:nvSpPr>
          <p:cNvPr id="1564" name="TextBox 1563"/>
          <p:cNvSpPr txBox="1"/>
          <p:nvPr/>
        </p:nvSpPr>
        <p:spPr>
          <a:xfrm>
            <a:off x="2498725" y="6148388"/>
            <a:ext cx="2889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6</a:t>
            </a:r>
          </a:p>
        </p:txBody>
      </p:sp>
      <p:sp>
        <p:nvSpPr>
          <p:cNvPr id="1565" name="TextBox 1564"/>
          <p:cNvSpPr txBox="1"/>
          <p:nvPr/>
        </p:nvSpPr>
        <p:spPr>
          <a:xfrm>
            <a:off x="2881313" y="6146800"/>
            <a:ext cx="288925" cy="3397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7</a:t>
            </a:r>
          </a:p>
        </p:txBody>
      </p:sp>
      <p:sp>
        <p:nvSpPr>
          <p:cNvPr id="1566" name="TextBox 1565"/>
          <p:cNvSpPr txBox="1"/>
          <p:nvPr/>
        </p:nvSpPr>
        <p:spPr>
          <a:xfrm>
            <a:off x="3259138" y="6151563"/>
            <a:ext cx="288925" cy="33813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8</a:t>
            </a:r>
          </a:p>
        </p:txBody>
      </p:sp>
      <p:grpSp>
        <p:nvGrpSpPr>
          <p:cNvPr id="204863" name="Group 187"/>
          <p:cNvGrpSpPr>
            <a:grpSpLocks/>
          </p:cNvGrpSpPr>
          <p:nvPr/>
        </p:nvGrpSpPr>
        <p:grpSpPr bwMode="auto">
          <a:xfrm>
            <a:off x="949325" y="4538663"/>
            <a:ext cx="1052513" cy="355600"/>
            <a:chOff x="4410" y="1365"/>
            <a:chExt cx="663" cy="224"/>
          </a:xfrm>
        </p:grpSpPr>
        <p:sp>
          <p:nvSpPr>
            <p:cNvPr id="70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2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3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864" name="Group 187"/>
          <p:cNvGrpSpPr>
            <a:grpSpLocks/>
          </p:cNvGrpSpPr>
          <p:nvPr/>
        </p:nvGrpSpPr>
        <p:grpSpPr bwMode="auto">
          <a:xfrm>
            <a:off x="2513013" y="4540250"/>
            <a:ext cx="1052512" cy="355600"/>
            <a:chOff x="4410" y="1365"/>
            <a:chExt cx="663" cy="224"/>
          </a:xfrm>
        </p:grpSpPr>
        <p:sp>
          <p:nvSpPr>
            <p:cNvPr id="1058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9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0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1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2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865" name="Group 187"/>
          <p:cNvGrpSpPr>
            <a:grpSpLocks/>
          </p:cNvGrpSpPr>
          <p:nvPr/>
        </p:nvGrpSpPr>
        <p:grpSpPr bwMode="auto">
          <a:xfrm>
            <a:off x="4103688" y="4567238"/>
            <a:ext cx="1052512" cy="355600"/>
            <a:chOff x="4410" y="1365"/>
            <a:chExt cx="663" cy="224"/>
          </a:xfrm>
        </p:grpSpPr>
        <p:sp>
          <p:nvSpPr>
            <p:cNvPr id="1305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6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7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8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09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866" name="Group 187"/>
          <p:cNvGrpSpPr>
            <a:grpSpLocks/>
          </p:cNvGrpSpPr>
          <p:nvPr/>
        </p:nvGrpSpPr>
        <p:grpSpPr bwMode="auto">
          <a:xfrm>
            <a:off x="5668963" y="4575175"/>
            <a:ext cx="1052512" cy="355600"/>
            <a:chOff x="4410" y="1365"/>
            <a:chExt cx="663" cy="224"/>
          </a:xfrm>
        </p:grpSpPr>
        <p:sp>
          <p:nvSpPr>
            <p:cNvPr id="1552" name="Rectangle 188"/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3" name="AutoShape 189"/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chemeClr val="hlink"/>
                </a:gs>
                <a:gs pos="100000">
                  <a:schemeClr val="bg1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4" name="Freeform 190"/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chemeClr val="accent1"/>
            </a:solidFill>
            <a:ln w="6350" cmpd="sng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5" name="Freeform 191"/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63 h 63"/>
                <a:gd name="T2" fmla="*/ 37 w 280"/>
                <a:gd name="T3" fmla="*/ 62 h 63"/>
                <a:gd name="T4" fmla="*/ 219 w 280"/>
                <a:gd name="T5" fmla="*/ 0 h 63"/>
                <a:gd name="T6" fmla="*/ 280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56" name="Freeform 192"/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666750" y="4614863"/>
            <a:ext cx="3175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</a:t>
            </a:r>
          </a:p>
        </p:txBody>
      </p:sp>
      <p:sp>
        <p:nvSpPr>
          <p:cNvPr id="1558" name="TextBox 1557"/>
          <p:cNvSpPr txBox="1"/>
          <p:nvPr/>
        </p:nvSpPr>
        <p:spPr>
          <a:xfrm>
            <a:off x="2219325" y="4648200"/>
            <a:ext cx="3175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C</a:t>
            </a:r>
          </a:p>
        </p:txBody>
      </p:sp>
      <p:cxnSp>
        <p:nvCxnSpPr>
          <p:cNvPr id="544" name="Straight Connector 543"/>
          <p:cNvCxnSpPr>
            <a:endCxn id="40" idx="1"/>
          </p:cNvCxnSpPr>
          <p:nvPr/>
        </p:nvCxnSpPr>
        <p:spPr>
          <a:xfrm>
            <a:off x="4394200" y="3065463"/>
            <a:ext cx="915988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2" name="Straight Connector 541"/>
          <p:cNvCxnSpPr>
            <a:stCxn id="11" idx="1"/>
          </p:cNvCxnSpPr>
          <p:nvPr/>
        </p:nvCxnSpPr>
        <p:spPr>
          <a:xfrm flipH="1">
            <a:off x="2898775" y="3030538"/>
            <a:ext cx="1063625" cy="381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548063" y="3138488"/>
            <a:ext cx="1184275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Border router</a:t>
            </a:r>
          </a:p>
        </p:txBody>
      </p:sp>
      <p:sp>
        <p:nvSpPr>
          <p:cNvPr id="546" name="TextBox 545"/>
          <p:cNvSpPr txBox="1"/>
          <p:nvPr/>
        </p:nvSpPr>
        <p:spPr>
          <a:xfrm>
            <a:off x="3051175" y="3522663"/>
            <a:ext cx="1169988" cy="3079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Access router</a:t>
            </a:r>
          </a:p>
        </p:txBody>
      </p:sp>
      <p:sp>
        <p:nvSpPr>
          <p:cNvPr id="204877" name="Rectangle 5"/>
          <p:cNvSpPr txBox="1">
            <a:spLocks noChangeArrowheads="1"/>
          </p:cNvSpPr>
          <p:nvPr/>
        </p:nvSpPr>
        <p:spPr bwMode="auto">
          <a:xfrm>
            <a:off x="546100" y="115888"/>
            <a:ext cx="7772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i="0" dirty="0">
                <a:solidFill>
                  <a:srgbClr val="000099"/>
                </a:solidFill>
                <a:latin typeface="Gill Sans MT" charset="0"/>
              </a:rPr>
              <a:t>Data center networks </a:t>
            </a:r>
          </a:p>
        </p:txBody>
      </p:sp>
      <p:sp>
        <p:nvSpPr>
          <p:cNvPr id="26" name="Freeform 25"/>
          <p:cNvSpPr/>
          <p:nvPr/>
        </p:nvSpPr>
        <p:spPr>
          <a:xfrm>
            <a:off x="4657725" y="4206875"/>
            <a:ext cx="1371600" cy="1373188"/>
          </a:xfrm>
          <a:custGeom>
            <a:avLst/>
            <a:gdLst>
              <a:gd name="connsiteX0" fmla="*/ 1372723 w 1372723"/>
              <a:gd name="connsiteY0" fmla="*/ 1359734 h 1372562"/>
              <a:gd name="connsiteX1" fmla="*/ 1372723 w 1372723"/>
              <a:gd name="connsiteY1" fmla="*/ 564418 h 1372562"/>
              <a:gd name="connsiteX2" fmla="*/ 936531 w 1372723"/>
              <a:gd name="connsiteY2" fmla="*/ 25655 h 1372562"/>
              <a:gd name="connsiteX3" fmla="*/ 538826 w 1372723"/>
              <a:gd name="connsiteY3" fmla="*/ 0 h 1372562"/>
              <a:gd name="connsiteX4" fmla="*/ 38488 w 1372723"/>
              <a:gd name="connsiteY4" fmla="*/ 615729 h 1372562"/>
              <a:gd name="connsiteX5" fmla="*/ 0 w 1372723"/>
              <a:gd name="connsiteY5" fmla="*/ 1372562 h 1372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72723" h="1372562">
                <a:moveTo>
                  <a:pt x="1372723" y="1359734"/>
                </a:moveTo>
                <a:lnTo>
                  <a:pt x="1372723" y="564418"/>
                </a:lnTo>
                <a:lnTo>
                  <a:pt x="936531" y="25655"/>
                </a:lnTo>
                <a:lnTo>
                  <a:pt x="538826" y="0"/>
                </a:lnTo>
                <a:lnTo>
                  <a:pt x="38488" y="615729"/>
                </a:lnTo>
                <a:lnTo>
                  <a:pt x="0" y="1372562"/>
                </a:lnTo>
              </a:path>
            </a:pathLst>
          </a:custGeom>
          <a:ln w="63500">
            <a:solidFill>
              <a:srgbClr val="33CC33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016375" y="1112838"/>
            <a:ext cx="5127625" cy="16922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rgbClr val="000099"/>
                </a:solidFill>
                <a:latin typeface="Gill Sans MT"/>
                <a:cs typeface="Gill Sans MT"/>
              </a:rPr>
              <a:t>load balancer: application-layer routing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000" i="0" dirty="0">
                <a:latin typeface="Gill Sans MT"/>
                <a:cs typeface="Gill Sans MT"/>
              </a:rPr>
              <a:t>receives external client requests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000" i="0" dirty="0">
                <a:latin typeface="Gill Sans MT"/>
                <a:cs typeface="Gill Sans MT"/>
              </a:rPr>
              <a:t>directs workload within data center</a:t>
            </a:r>
          </a:p>
          <a:p>
            <a:pPr marL="342900" indent="-256032">
              <a:buClr>
                <a:srgbClr val="000099"/>
              </a:buClr>
              <a:buFont typeface="Wingdings" charset="2"/>
              <a:buChar char="§"/>
              <a:defRPr/>
            </a:pPr>
            <a:r>
              <a:rPr lang="en-US" sz="2000" i="0" dirty="0">
                <a:latin typeface="Gill Sans MT"/>
                <a:cs typeface="Gill Sans MT"/>
              </a:rPr>
              <a:t>returns results to external client (hiding data center internals from client)</a:t>
            </a:r>
          </a:p>
        </p:txBody>
      </p:sp>
      <p:pic>
        <p:nvPicPr>
          <p:cNvPr id="204882" name="Picture 20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823913"/>
            <a:ext cx="5183188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112</a:t>
            </a:fld>
            <a:endParaRPr lang="en-US" sz="1200" dirty="0">
              <a:latin typeface="Tahoma" charset="0"/>
            </a:endParaRPr>
          </a:p>
        </p:txBody>
      </p:sp>
      <p:sp>
        <p:nvSpPr>
          <p:cNvPr id="113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1133" name="Group 347"/>
          <p:cNvGrpSpPr>
            <a:grpSpLocks/>
          </p:cNvGrpSpPr>
          <p:nvPr/>
        </p:nvGrpSpPr>
        <p:grpSpPr bwMode="auto">
          <a:xfrm>
            <a:off x="2235491" y="3259498"/>
            <a:ext cx="840624" cy="391487"/>
            <a:chOff x="1871277" y="1576300"/>
            <a:chExt cx="1128371" cy="437861"/>
          </a:xfrm>
        </p:grpSpPr>
        <p:sp>
          <p:nvSpPr>
            <p:cNvPr id="1159" name="Oval 1158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60" name="Rectangle 115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61" name="Oval 1160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62" name="Freeform 1161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63" name="Freeform 1162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64" name="Freeform 1163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65" name="Freeform 1164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166" name="Straight Connector 1165"/>
            <p:cNvCxnSpPr>
              <a:endCxn id="11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Straight Connector 1166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3" name="Group 347"/>
          <p:cNvGrpSpPr>
            <a:grpSpLocks/>
          </p:cNvGrpSpPr>
          <p:nvPr/>
        </p:nvGrpSpPr>
        <p:grpSpPr bwMode="auto">
          <a:xfrm>
            <a:off x="5120257" y="3365874"/>
            <a:ext cx="840624" cy="391487"/>
            <a:chOff x="1871277" y="1576300"/>
            <a:chExt cx="1128371" cy="437861"/>
          </a:xfrm>
        </p:grpSpPr>
        <p:sp>
          <p:nvSpPr>
            <p:cNvPr id="1224" name="Oval 1223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25" name="Rectangle 1224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26" name="Oval 1225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47" name="Freeform 124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48" name="Freeform 1247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49" name="Freeform 1248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75" name="Freeform 1274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276" name="Straight Connector 1275"/>
            <p:cNvCxnSpPr>
              <a:endCxn id="122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Straight Connector 1276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9" name="Straight Connector 538"/>
          <p:cNvCxnSpPr/>
          <p:nvPr/>
        </p:nvCxnSpPr>
        <p:spPr>
          <a:xfrm>
            <a:off x="3014663" y="2540000"/>
            <a:ext cx="1069975" cy="44608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59"/>
          <p:cNvSpPr>
            <a:spLocks/>
          </p:cNvSpPr>
          <p:nvPr/>
        </p:nvSpPr>
        <p:spPr bwMode="auto">
          <a:xfrm>
            <a:off x="1465263" y="2244725"/>
            <a:ext cx="2046287" cy="603250"/>
          </a:xfrm>
          <a:custGeom>
            <a:avLst/>
            <a:gdLst>
              <a:gd name="T0" fmla="*/ 239 w 1292"/>
              <a:gd name="T1" fmla="*/ 7 h 1255"/>
              <a:gd name="T2" fmla="*/ 35 w 1292"/>
              <a:gd name="T3" fmla="*/ 157 h 1255"/>
              <a:gd name="T4" fmla="*/ 29 w 1292"/>
              <a:gd name="T5" fmla="*/ 523 h 1255"/>
              <a:gd name="T6" fmla="*/ 53 w 1292"/>
              <a:gd name="T7" fmla="*/ 829 h 1255"/>
              <a:gd name="T8" fmla="*/ 245 w 1292"/>
              <a:gd name="T9" fmla="*/ 871 h 1255"/>
              <a:gd name="T10" fmla="*/ 647 w 1292"/>
              <a:gd name="T11" fmla="*/ 1129 h 1255"/>
              <a:gd name="T12" fmla="*/ 995 w 1292"/>
              <a:gd name="T13" fmla="*/ 1237 h 1255"/>
              <a:gd name="T14" fmla="*/ 1199 w 1292"/>
              <a:gd name="T15" fmla="*/ 1021 h 1255"/>
              <a:gd name="T16" fmla="*/ 1271 w 1292"/>
              <a:gd name="T17" fmla="*/ 445 h 1255"/>
              <a:gd name="T18" fmla="*/ 1205 w 1292"/>
              <a:gd name="T19" fmla="*/ 211 h 1255"/>
              <a:gd name="T20" fmla="*/ 749 w 1292"/>
              <a:gd name="T21" fmla="*/ 115 h 1255"/>
              <a:gd name="T22" fmla="*/ 239 w 1292"/>
              <a:gd name="T23" fmla="*/ 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1292"/>
              <a:gd name="T37" fmla="*/ 0 h 1255"/>
              <a:gd name="T38" fmla="*/ 1292 w 1292"/>
              <a:gd name="T39" fmla="*/ 1255 h 125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FFFF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i="0" dirty="0">
                <a:solidFill>
                  <a:prstClr val="black"/>
                </a:solidFill>
                <a:latin typeface="Calibri"/>
                <a:ea typeface="+mn-ea"/>
                <a:cs typeface="+mn-cs"/>
              </a:rPr>
              <a:t>Internet</a:t>
            </a:r>
          </a:p>
        </p:txBody>
      </p:sp>
      <p:grpSp>
        <p:nvGrpSpPr>
          <p:cNvPr id="1168" name="Group 347"/>
          <p:cNvGrpSpPr>
            <a:grpSpLocks/>
          </p:cNvGrpSpPr>
          <p:nvPr/>
        </p:nvGrpSpPr>
        <p:grpSpPr bwMode="auto">
          <a:xfrm>
            <a:off x="3717566" y="2796786"/>
            <a:ext cx="840624" cy="391487"/>
            <a:chOff x="1871277" y="1576300"/>
            <a:chExt cx="1128371" cy="437861"/>
          </a:xfrm>
        </p:grpSpPr>
        <p:sp>
          <p:nvSpPr>
            <p:cNvPr id="1189" name="Oval 1188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90" name="Rectangle 1189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91" name="Oval 1190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217" name="Freeform 1216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8" name="Freeform 1217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19" name="Freeform 1218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20" name="Freeform 1219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221" name="Straight Connector 1220"/>
            <p:cNvCxnSpPr>
              <a:endCxn id="119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Straight Connector 1221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Freeform 26"/>
          <p:cNvSpPr/>
          <p:nvPr/>
        </p:nvSpPr>
        <p:spPr>
          <a:xfrm>
            <a:off x="2552700" y="2189163"/>
            <a:ext cx="3976688" cy="3333750"/>
          </a:xfrm>
          <a:custGeom>
            <a:avLst/>
            <a:gdLst>
              <a:gd name="connsiteX0" fmla="*/ 3691005 w 3975437"/>
              <a:gd name="connsiteY0" fmla="*/ 3333910 h 3333910"/>
              <a:gd name="connsiteX1" fmla="*/ 3704234 w 3975437"/>
              <a:gd name="connsiteY1" fmla="*/ 2533507 h 3333910"/>
              <a:gd name="connsiteX2" fmla="*/ 3261049 w 3975437"/>
              <a:gd name="connsiteY2" fmla="*/ 1997700 h 3333910"/>
              <a:gd name="connsiteX3" fmla="*/ 3975437 w 3975437"/>
              <a:gd name="connsiteY3" fmla="*/ 1653725 h 3333910"/>
              <a:gd name="connsiteX4" fmla="*/ 3955593 w 3975437"/>
              <a:gd name="connsiteY4" fmla="*/ 1316365 h 3333910"/>
              <a:gd name="connsiteX5" fmla="*/ 3069223 w 3975437"/>
              <a:gd name="connsiteY5" fmla="*/ 1733104 h 3333910"/>
              <a:gd name="connsiteX6" fmla="*/ 3049378 w 3975437"/>
              <a:gd name="connsiteY6" fmla="*/ 1303135 h 3333910"/>
              <a:gd name="connsiteX7" fmla="*/ 0 w 3975437"/>
              <a:gd name="connsiteY7" fmla="*/ 0 h 3333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75437" h="3333910">
                <a:moveTo>
                  <a:pt x="3691005" y="3333910"/>
                </a:moveTo>
                <a:lnTo>
                  <a:pt x="3704234" y="2533507"/>
                </a:lnTo>
                <a:lnTo>
                  <a:pt x="3261049" y="1997700"/>
                </a:lnTo>
                <a:lnTo>
                  <a:pt x="3975437" y="1653725"/>
                </a:lnTo>
                <a:lnTo>
                  <a:pt x="3955593" y="1316365"/>
                </a:lnTo>
                <a:lnTo>
                  <a:pt x="3069223" y="1733104"/>
                </a:lnTo>
                <a:lnTo>
                  <a:pt x="3049378" y="1303135"/>
                </a:lnTo>
                <a:lnTo>
                  <a:pt x="0" y="0"/>
                </a:lnTo>
              </a:path>
            </a:pathLst>
          </a:custGeom>
          <a:ln w="57150">
            <a:solidFill>
              <a:srgbClr val="0000FF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24" name="Freeform 23"/>
          <p:cNvSpPr/>
          <p:nvPr/>
        </p:nvSpPr>
        <p:spPr>
          <a:xfrm>
            <a:off x="2105025" y="2162175"/>
            <a:ext cx="4329113" cy="3430588"/>
          </a:xfrm>
          <a:custGeom>
            <a:avLst/>
            <a:gdLst>
              <a:gd name="connsiteX0" fmla="*/ 0 w 4054022"/>
              <a:gd name="connsiteY0" fmla="*/ 0 h 3681545"/>
              <a:gd name="connsiteX1" fmla="*/ 3284271 w 4054022"/>
              <a:gd name="connsiteY1" fmla="*/ 1436700 h 3681545"/>
              <a:gd name="connsiteX2" fmla="*/ 3309929 w 4054022"/>
              <a:gd name="connsiteY2" fmla="*/ 1936980 h 3681545"/>
              <a:gd name="connsiteX3" fmla="*/ 4054022 w 4054022"/>
              <a:gd name="connsiteY3" fmla="*/ 1552149 h 3681545"/>
              <a:gd name="connsiteX4" fmla="*/ 4054022 w 4054022"/>
              <a:gd name="connsiteY4" fmla="*/ 1731737 h 3681545"/>
              <a:gd name="connsiteX5" fmla="*/ 3245783 w 4054022"/>
              <a:gd name="connsiteY5" fmla="*/ 2116567 h 3681545"/>
              <a:gd name="connsiteX6" fmla="*/ 3784609 w 4054022"/>
              <a:gd name="connsiteY6" fmla="*/ 2924711 h 3681545"/>
              <a:gd name="connsiteX7" fmla="*/ 3784609 w 4054022"/>
              <a:gd name="connsiteY7" fmla="*/ 3681545 h 3681545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900071 w 4169484"/>
              <a:gd name="connsiteY6" fmla="*/ 2937539 h 3694373"/>
              <a:gd name="connsiteX7" fmla="*/ 3900071 w 4169484"/>
              <a:gd name="connsiteY7" fmla="*/ 3694373 h 3694373"/>
              <a:gd name="connsiteX0" fmla="*/ 0 w 4169484"/>
              <a:gd name="connsiteY0" fmla="*/ 0 h 3694373"/>
              <a:gd name="connsiteX1" fmla="*/ 3399733 w 4169484"/>
              <a:gd name="connsiteY1" fmla="*/ 1449528 h 3694373"/>
              <a:gd name="connsiteX2" fmla="*/ 3425391 w 4169484"/>
              <a:gd name="connsiteY2" fmla="*/ 1949808 h 3694373"/>
              <a:gd name="connsiteX3" fmla="*/ 4169484 w 4169484"/>
              <a:gd name="connsiteY3" fmla="*/ 1564977 h 3694373"/>
              <a:gd name="connsiteX4" fmla="*/ 4169484 w 4169484"/>
              <a:gd name="connsiteY4" fmla="*/ 1744565 h 3694373"/>
              <a:gd name="connsiteX5" fmla="*/ 3361245 w 4169484"/>
              <a:gd name="connsiteY5" fmla="*/ 2129395 h 3694373"/>
              <a:gd name="connsiteX6" fmla="*/ 3797438 w 4169484"/>
              <a:gd name="connsiteY6" fmla="*/ 2886229 h 3694373"/>
              <a:gd name="connsiteX7" fmla="*/ 3900071 w 4169484"/>
              <a:gd name="connsiteY7" fmla="*/ 3694373 h 3694373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744565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61245 w 4169484"/>
              <a:gd name="connsiteY5" fmla="*/ 212939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99733 w 4169484"/>
              <a:gd name="connsiteY5" fmla="*/ 2142223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797438 w 4169484"/>
              <a:gd name="connsiteY6" fmla="*/ 2886229 h 3668718"/>
              <a:gd name="connsiteX7" fmla="*/ 3835926 w 4169484"/>
              <a:gd name="connsiteY7" fmla="*/ 3668718 h 3668718"/>
              <a:gd name="connsiteX0" fmla="*/ 0 w 4169484"/>
              <a:gd name="connsiteY0" fmla="*/ 0 h 3668718"/>
              <a:gd name="connsiteX1" fmla="*/ 3399733 w 4169484"/>
              <a:gd name="connsiteY1" fmla="*/ 1449528 h 3668718"/>
              <a:gd name="connsiteX2" fmla="*/ 3425391 w 4169484"/>
              <a:gd name="connsiteY2" fmla="*/ 1949808 h 3668718"/>
              <a:gd name="connsiteX3" fmla="*/ 4169484 w 4169484"/>
              <a:gd name="connsiteY3" fmla="*/ 1564977 h 3668718"/>
              <a:gd name="connsiteX4" fmla="*/ 4169484 w 4169484"/>
              <a:gd name="connsiteY4" fmla="*/ 1680426 h 3668718"/>
              <a:gd name="connsiteX5" fmla="*/ 3386904 w 4169484"/>
              <a:gd name="connsiteY5" fmla="*/ 2078085 h 3668718"/>
              <a:gd name="connsiteX6" fmla="*/ 3848754 w 4169484"/>
              <a:gd name="connsiteY6" fmla="*/ 2873401 h 3668718"/>
              <a:gd name="connsiteX7" fmla="*/ 3835926 w 4169484"/>
              <a:gd name="connsiteY7" fmla="*/ 3668718 h 3668718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48754 w 4169484"/>
              <a:gd name="connsiteY6" fmla="*/ 2873401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399733 w 4169484"/>
              <a:gd name="connsiteY1" fmla="*/ 1449528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425391 w 4169484"/>
              <a:gd name="connsiteY2" fmla="*/ 1949808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79003 w 4169484"/>
              <a:gd name="connsiteY1" fmla="*/ 1398217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169484"/>
              <a:gd name="connsiteY0" fmla="*/ 0 h 3643063"/>
              <a:gd name="connsiteX1" fmla="*/ 3066174 w 4169484"/>
              <a:gd name="connsiteY1" fmla="*/ 1488011 h 3643063"/>
              <a:gd name="connsiteX2" fmla="*/ 3207294 w 4169484"/>
              <a:gd name="connsiteY2" fmla="*/ 2013946 h 3643063"/>
              <a:gd name="connsiteX3" fmla="*/ 4169484 w 4169484"/>
              <a:gd name="connsiteY3" fmla="*/ 1564977 h 3643063"/>
              <a:gd name="connsiteX4" fmla="*/ 4169484 w 4169484"/>
              <a:gd name="connsiteY4" fmla="*/ 1680426 h 3643063"/>
              <a:gd name="connsiteX5" fmla="*/ 3386904 w 4169484"/>
              <a:gd name="connsiteY5" fmla="*/ 2078085 h 3643063"/>
              <a:gd name="connsiteX6" fmla="*/ 3874412 w 4169484"/>
              <a:gd name="connsiteY6" fmla="*/ 2834918 h 3643063"/>
              <a:gd name="connsiteX7" fmla="*/ 3861584 w 4169484"/>
              <a:gd name="connsiteY7" fmla="*/ 3643063 h 3643063"/>
              <a:gd name="connsiteX0" fmla="*/ 0 w 4336264"/>
              <a:gd name="connsiteY0" fmla="*/ 0 h 3450648"/>
              <a:gd name="connsiteX1" fmla="*/ 3232954 w 4336264"/>
              <a:gd name="connsiteY1" fmla="*/ 1295596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374074 w 4336264"/>
              <a:gd name="connsiteY2" fmla="*/ 1821531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53684 w 4336264"/>
              <a:gd name="connsiteY5" fmla="*/ 1885670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1962636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36264 w 4336264"/>
              <a:gd name="connsiteY4" fmla="*/ 1488011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36264"/>
              <a:gd name="connsiteY0" fmla="*/ 0 h 3450648"/>
              <a:gd name="connsiteX1" fmla="*/ 3258612 w 4336264"/>
              <a:gd name="connsiteY1" fmla="*/ 1346907 h 3450648"/>
              <a:gd name="connsiteX2" fmla="*/ 3284270 w 4336264"/>
              <a:gd name="connsiteY2" fmla="*/ 1834359 h 3450648"/>
              <a:gd name="connsiteX3" fmla="*/ 4336264 w 4336264"/>
              <a:gd name="connsiteY3" fmla="*/ 1372562 h 3450648"/>
              <a:gd name="connsiteX4" fmla="*/ 4309805 w 4336264"/>
              <a:gd name="connsiteY4" fmla="*/ 1646769 h 3450648"/>
              <a:gd name="connsiteX5" fmla="*/ 3540855 w 4336264"/>
              <a:gd name="connsiteY5" fmla="*/ 2008941 h 3450648"/>
              <a:gd name="connsiteX6" fmla="*/ 4041192 w 4336264"/>
              <a:gd name="connsiteY6" fmla="*/ 2642503 h 3450648"/>
              <a:gd name="connsiteX7" fmla="*/ 4028364 w 4336264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284270 w 4316420"/>
              <a:gd name="connsiteY2" fmla="*/ 1834359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0417 w 4316420"/>
              <a:gd name="connsiteY2" fmla="*/ 194019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258612 w 4316420"/>
              <a:gd name="connsiteY1" fmla="*/ 1346907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16420"/>
              <a:gd name="connsiteY0" fmla="*/ 0 h 3450648"/>
              <a:gd name="connsiteX1" fmla="*/ 3337988 w 4316420"/>
              <a:gd name="connsiteY1" fmla="*/ 1432901 h 3450648"/>
              <a:gd name="connsiteX2" fmla="*/ 3357031 w 4316420"/>
              <a:gd name="connsiteY2" fmla="*/ 1953428 h 3450648"/>
              <a:gd name="connsiteX3" fmla="*/ 4316420 w 4316420"/>
              <a:gd name="connsiteY3" fmla="*/ 1498245 h 3450648"/>
              <a:gd name="connsiteX4" fmla="*/ 4309805 w 4316420"/>
              <a:gd name="connsiteY4" fmla="*/ 1646769 h 3450648"/>
              <a:gd name="connsiteX5" fmla="*/ 3540855 w 4316420"/>
              <a:gd name="connsiteY5" fmla="*/ 2008941 h 3450648"/>
              <a:gd name="connsiteX6" fmla="*/ 4041192 w 4316420"/>
              <a:gd name="connsiteY6" fmla="*/ 2642503 h 3450648"/>
              <a:gd name="connsiteX7" fmla="*/ 4028364 w 4316420"/>
              <a:gd name="connsiteY7" fmla="*/ 3450648 h 3450648"/>
              <a:gd name="connsiteX0" fmla="*/ 0 w 4329650"/>
              <a:gd name="connsiteY0" fmla="*/ 0 h 3430803"/>
              <a:gd name="connsiteX1" fmla="*/ 3351218 w 4329650"/>
              <a:gd name="connsiteY1" fmla="*/ 1413056 h 3430803"/>
              <a:gd name="connsiteX2" fmla="*/ 3370261 w 4329650"/>
              <a:gd name="connsiteY2" fmla="*/ 1933583 h 3430803"/>
              <a:gd name="connsiteX3" fmla="*/ 4329650 w 4329650"/>
              <a:gd name="connsiteY3" fmla="*/ 1478400 h 3430803"/>
              <a:gd name="connsiteX4" fmla="*/ 4323035 w 4329650"/>
              <a:gd name="connsiteY4" fmla="*/ 1626924 h 3430803"/>
              <a:gd name="connsiteX5" fmla="*/ 3554085 w 4329650"/>
              <a:gd name="connsiteY5" fmla="*/ 1989096 h 3430803"/>
              <a:gd name="connsiteX6" fmla="*/ 4054422 w 4329650"/>
              <a:gd name="connsiteY6" fmla="*/ 2622658 h 3430803"/>
              <a:gd name="connsiteX7" fmla="*/ 4041594 w 4329650"/>
              <a:gd name="connsiteY7" fmla="*/ 3430803 h 3430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29650" h="3430803">
                <a:moveTo>
                  <a:pt x="0" y="0"/>
                </a:moveTo>
                <a:lnTo>
                  <a:pt x="3351218" y="1413056"/>
                </a:lnTo>
                <a:lnTo>
                  <a:pt x="3370261" y="1933583"/>
                </a:lnTo>
                <a:lnTo>
                  <a:pt x="4329650" y="1478400"/>
                </a:lnTo>
                <a:lnTo>
                  <a:pt x="4323035" y="1626924"/>
                </a:lnTo>
                <a:lnTo>
                  <a:pt x="3554085" y="1989096"/>
                </a:lnTo>
                <a:lnTo>
                  <a:pt x="4054422" y="2622658"/>
                </a:lnTo>
                <a:lnTo>
                  <a:pt x="4041594" y="3430803"/>
                </a:lnTo>
              </a:path>
            </a:pathLst>
          </a:custGeom>
          <a:ln w="47625">
            <a:solidFill>
              <a:srgbClr val="CC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365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825" name="Group 1"/>
          <p:cNvGrpSpPr>
            <a:grpSpLocks/>
          </p:cNvGrpSpPr>
          <p:nvPr/>
        </p:nvGrpSpPr>
        <p:grpSpPr bwMode="auto">
          <a:xfrm>
            <a:off x="706438" y="3411538"/>
            <a:ext cx="7951787" cy="3033712"/>
            <a:chOff x="668088" y="1859772"/>
            <a:chExt cx="7950943" cy="3032546"/>
          </a:xfrm>
        </p:grpSpPr>
        <p:grpSp>
          <p:nvGrpSpPr>
            <p:cNvPr id="205829" name="Group 187"/>
            <p:cNvGrpSpPr>
              <a:grpSpLocks/>
            </p:cNvGrpSpPr>
            <p:nvPr/>
          </p:nvGrpSpPr>
          <p:grpSpPr bwMode="auto">
            <a:xfrm>
              <a:off x="1083832" y="1870528"/>
              <a:ext cx="1052512" cy="355600"/>
              <a:chOff x="4410" y="1365"/>
              <a:chExt cx="663" cy="224"/>
            </a:xfrm>
          </p:grpSpPr>
          <p:sp>
            <p:nvSpPr>
              <p:cNvPr id="52" name="Rectangle 188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3" name="AutoShape 189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4" name="Freeform 190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5" name="Freeform 191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6" name="Freeform 192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830" name="Group 187"/>
            <p:cNvGrpSpPr>
              <a:grpSpLocks/>
            </p:cNvGrpSpPr>
            <p:nvPr/>
          </p:nvGrpSpPr>
          <p:grpSpPr bwMode="auto">
            <a:xfrm>
              <a:off x="4247454" y="1859772"/>
              <a:ext cx="1052512" cy="355600"/>
              <a:chOff x="4410" y="1365"/>
              <a:chExt cx="663" cy="224"/>
            </a:xfrm>
          </p:grpSpPr>
          <p:sp>
            <p:nvSpPr>
              <p:cNvPr id="58" name="Rectangle 188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9" name="AutoShape 189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0" name="Freeform 190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1" name="Freeform 191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62" name="Freeform 192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547" name="TextBox 546"/>
            <p:cNvSpPr txBox="1"/>
            <p:nvPr/>
          </p:nvSpPr>
          <p:spPr>
            <a:xfrm>
              <a:off x="7042811" y="3997312"/>
              <a:ext cx="1063512" cy="30785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Server racks</a:t>
              </a:r>
            </a:p>
          </p:txBody>
        </p:sp>
        <p:sp>
          <p:nvSpPr>
            <p:cNvPr id="555" name="TextBox 554"/>
            <p:cNvSpPr txBox="1"/>
            <p:nvPr/>
          </p:nvSpPr>
          <p:spPr>
            <a:xfrm>
              <a:off x="7026938" y="3540288"/>
              <a:ext cx="1144466" cy="307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TOR switches</a:t>
              </a:r>
            </a:p>
          </p:txBody>
        </p:sp>
        <p:sp>
          <p:nvSpPr>
            <p:cNvPr id="432" name="TextBox 431"/>
            <p:cNvSpPr txBox="1"/>
            <p:nvPr/>
          </p:nvSpPr>
          <p:spPr>
            <a:xfrm>
              <a:off x="7026938" y="1893096"/>
              <a:ext cx="1592093" cy="307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Tier-1 switches</a:t>
              </a:r>
            </a:p>
          </p:txBody>
        </p:sp>
        <p:sp>
          <p:nvSpPr>
            <p:cNvPr id="433" name="TextBox 432"/>
            <p:cNvSpPr txBox="1"/>
            <p:nvPr/>
          </p:nvSpPr>
          <p:spPr>
            <a:xfrm>
              <a:off x="7025350" y="2730974"/>
              <a:ext cx="1592094" cy="30785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Tier-2 switches</a:t>
              </a:r>
            </a:p>
          </p:txBody>
        </p:sp>
        <p:grpSp>
          <p:nvGrpSpPr>
            <p:cNvPr id="205835" name="Group 24"/>
            <p:cNvGrpSpPr>
              <a:grpSpLocks/>
            </p:cNvGrpSpPr>
            <p:nvPr/>
          </p:nvGrpSpPr>
          <p:grpSpPr bwMode="auto">
            <a:xfrm>
              <a:off x="702813" y="2731140"/>
              <a:ext cx="1470209" cy="1869141"/>
              <a:chOff x="916173" y="4038600"/>
              <a:chExt cx="1470209" cy="1869141"/>
            </a:xfrm>
          </p:grpSpPr>
          <p:grpSp>
            <p:nvGrpSpPr>
              <p:cNvPr id="206613" name="Group 187"/>
              <p:cNvGrpSpPr>
                <a:grpSpLocks/>
              </p:cNvGrpSpPr>
              <p:nvPr/>
            </p:nvGrpSpPr>
            <p:grpSpPr bwMode="auto">
              <a:xfrm>
                <a:off x="1295400" y="4038600"/>
                <a:ext cx="1052512" cy="355600"/>
                <a:chOff x="4410" y="1365"/>
                <a:chExt cx="663" cy="224"/>
              </a:xfrm>
            </p:grpSpPr>
            <p:sp>
              <p:nvSpPr>
                <p:cNvPr id="70" name="Rectangle 188"/>
                <p:cNvSpPr>
                  <a:spLocks noChangeArrowheads="1"/>
                </p:cNvSpPr>
                <p:nvPr/>
              </p:nvSpPr>
              <p:spPr bwMode="auto">
                <a:xfrm>
                  <a:off x="4410" y="1500"/>
                  <a:ext cx="495" cy="8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AutoShape 189"/>
                <p:cNvSpPr>
                  <a:spLocks noChangeArrowheads="1"/>
                </p:cNvSpPr>
                <p:nvPr/>
              </p:nvSpPr>
              <p:spPr bwMode="auto">
                <a:xfrm>
                  <a:off x="4410" y="1368"/>
                  <a:ext cx="663" cy="135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Freeform 190"/>
                <p:cNvSpPr>
                  <a:spLocks/>
                </p:cNvSpPr>
                <p:nvPr/>
              </p:nvSpPr>
              <p:spPr bwMode="auto">
                <a:xfrm>
                  <a:off x="4904" y="1365"/>
                  <a:ext cx="169" cy="224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191"/>
                <p:cNvSpPr>
                  <a:spLocks/>
                </p:cNvSpPr>
                <p:nvPr/>
              </p:nvSpPr>
              <p:spPr bwMode="auto">
                <a:xfrm>
                  <a:off x="4475" y="1395"/>
                  <a:ext cx="506" cy="80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Freeform 192"/>
                <p:cNvSpPr>
                  <a:spLocks/>
                </p:cNvSpPr>
                <p:nvPr/>
              </p:nvSpPr>
              <p:spPr bwMode="auto">
                <a:xfrm>
                  <a:off x="4593" y="1391"/>
                  <a:ext cx="293" cy="93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4" name="Straight Connector 103"/>
              <p:cNvCxnSpPr/>
              <p:nvPr/>
            </p:nvCxnSpPr>
            <p:spPr>
              <a:xfrm flipH="1">
                <a:off x="1181453" y="4381202"/>
                <a:ext cx="355562" cy="495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>
                <a:stCxn id="70" idx="2"/>
              </p:cNvCxnSpPr>
              <p:nvPr/>
            </p:nvCxnSpPr>
            <p:spPr>
              <a:xfrm flipH="1">
                <a:off x="1486221" y="4390724"/>
                <a:ext cx="201592" cy="485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1803687" y="4395485"/>
                <a:ext cx="57144" cy="4919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>
                <a:endCxn id="775" idx="0"/>
              </p:cNvCxnSpPr>
              <p:nvPr/>
            </p:nvCxnSpPr>
            <p:spPr>
              <a:xfrm>
                <a:off x="1943372" y="4419288"/>
                <a:ext cx="274609" cy="457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618" name="Group 505"/>
              <p:cNvGrpSpPr>
                <a:grpSpLocks/>
              </p:cNvGrpSpPr>
              <p:nvPr/>
            </p:nvGrpSpPr>
            <p:grpSpPr bwMode="auto">
              <a:xfrm>
                <a:off x="916173" y="4876800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796" name="Group 506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534" name="Rectangle 533"/>
                  <p:cNvSpPr/>
                  <p:nvPr/>
                </p:nvSpPr>
                <p:spPr>
                  <a:xfrm>
                    <a:off x="6509786" y="3061857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535" name="Straight Connector 534"/>
                  <p:cNvCxnSpPr/>
                  <p:nvPr/>
                </p:nvCxnSpPr>
                <p:spPr>
                  <a:xfrm flipV="1">
                    <a:off x="684705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36" name="Rectangle 535"/>
                  <p:cNvSpPr/>
                  <p:nvPr/>
                </p:nvSpPr>
                <p:spPr>
                  <a:xfrm>
                    <a:off x="6476953" y="307125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537" name="Straight Connector 536"/>
                  <p:cNvCxnSpPr/>
                  <p:nvPr/>
                </p:nvCxnSpPr>
                <p:spPr>
                  <a:xfrm flipV="1">
                    <a:off x="6396367" y="3061857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40" name="Rectangle 539"/>
                  <p:cNvSpPr/>
                  <p:nvPr/>
                </p:nvSpPr>
                <p:spPr>
                  <a:xfrm>
                    <a:off x="6817210" y="370256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541" name="Rectangle 540"/>
                  <p:cNvSpPr/>
                  <p:nvPr/>
                </p:nvSpPr>
                <p:spPr>
                  <a:xfrm>
                    <a:off x="6405320" y="3157415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543" name="Straight Connector 542"/>
                  <p:cNvCxnSpPr/>
                  <p:nvPr/>
                </p:nvCxnSpPr>
                <p:spPr>
                  <a:xfrm flipV="1">
                    <a:off x="6847057" y="380439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824" name="Group 544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8" name="Straight Connector 577"/>
                    <p:cNvCxnSpPr/>
                    <p:nvPr/>
                  </p:nvCxnSpPr>
                  <p:spPr>
                    <a:xfrm flipV="1">
                      <a:off x="7028782" y="2845711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9" name="Straight Connector 578"/>
                    <p:cNvCxnSpPr/>
                    <p:nvPr/>
                  </p:nvCxnSpPr>
                  <p:spPr>
                    <a:xfrm flipV="1">
                      <a:off x="6581076" y="29381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5" name="Group 547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6" name="Straight Connector 575"/>
                    <p:cNvCxnSpPr/>
                    <p:nvPr/>
                  </p:nvCxnSpPr>
                  <p:spPr>
                    <a:xfrm flipV="1">
                      <a:off x="7029263" y="2845642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7" name="Straight Connector 576"/>
                    <p:cNvCxnSpPr/>
                    <p:nvPr/>
                  </p:nvCxnSpPr>
                  <p:spPr>
                    <a:xfrm flipV="1">
                      <a:off x="6581557" y="293493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6" name="Group 549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4" name="Straight Connector 573"/>
                    <p:cNvCxnSpPr/>
                    <p:nvPr/>
                  </p:nvCxnSpPr>
                  <p:spPr>
                    <a:xfrm flipV="1">
                      <a:off x="7026759" y="284557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5" name="Straight Connector 574"/>
                    <p:cNvCxnSpPr/>
                    <p:nvPr/>
                  </p:nvCxnSpPr>
                  <p:spPr>
                    <a:xfrm flipV="1">
                      <a:off x="6582036" y="293486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7" name="Group 550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2" name="Straight Connector 571"/>
                    <p:cNvCxnSpPr/>
                    <p:nvPr/>
                  </p:nvCxnSpPr>
                  <p:spPr>
                    <a:xfrm flipV="1">
                      <a:off x="7027238" y="2845502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3" name="Straight Connector 572"/>
                    <p:cNvCxnSpPr/>
                    <p:nvPr/>
                  </p:nvCxnSpPr>
                  <p:spPr>
                    <a:xfrm flipV="1">
                      <a:off x="6582516" y="293479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8" name="Group 551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70" name="Straight Connector 569"/>
                    <p:cNvCxnSpPr/>
                    <p:nvPr/>
                  </p:nvCxnSpPr>
                  <p:spPr>
                    <a:xfrm flipV="1">
                      <a:off x="7027718" y="284543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71" name="Straight Connector 570"/>
                    <p:cNvCxnSpPr/>
                    <p:nvPr/>
                  </p:nvCxnSpPr>
                  <p:spPr>
                    <a:xfrm flipV="1">
                      <a:off x="6582995" y="293472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29" name="Group 552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8" name="Straight Connector 567"/>
                    <p:cNvCxnSpPr/>
                    <p:nvPr/>
                  </p:nvCxnSpPr>
                  <p:spPr>
                    <a:xfrm flipV="1">
                      <a:off x="7028199" y="2845363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9" name="Straight Connector 568"/>
                    <p:cNvCxnSpPr/>
                    <p:nvPr/>
                  </p:nvCxnSpPr>
                  <p:spPr>
                    <a:xfrm flipV="1">
                      <a:off x="6583477" y="293935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30" name="Group 555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6" name="Straight Connector 565"/>
                    <p:cNvCxnSpPr/>
                    <p:nvPr/>
                  </p:nvCxnSpPr>
                  <p:spPr>
                    <a:xfrm flipV="1">
                      <a:off x="7028679" y="284216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7" name="Straight Connector 566"/>
                    <p:cNvCxnSpPr/>
                    <p:nvPr/>
                  </p:nvCxnSpPr>
                  <p:spPr>
                    <a:xfrm flipV="1">
                      <a:off x="6580972" y="293928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31" name="Group 556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4" name="Straight Connector 563"/>
                    <p:cNvCxnSpPr/>
                    <p:nvPr/>
                  </p:nvCxnSpPr>
                  <p:spPr>
                    <a:xfrm flipV="1">
                      <a:off x="7029158" y="284209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5" name="Straight Connector 564"/>
                    <p:cNvCxnSpPr/>
                    <p:nvPr/>
                  </p:nvCxnSpPr>
                  <p:spPr>
                    <a:xfrm flipV="1">
                      <a:off x="6581452" y="293921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32" name="Group 557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2" name="Straight Connector 561"/>
                    <p:cNvCxnSpPr/>
                    <p:nvPr/>
                  </p:nvCxnSpPr>
                  <p:spPr>
                    <a:xfrm flipV="1">
                      <a:off x="7026654" y="284671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3" name="Straight Connector 562"/>
                    <p:cNvCxnSpPr/>
                    <p:nvPr/>
                  </p:nvCxnSpPr>
                  <p:spPr>
                    <a:xfrm flipV="1">
                      <a:off x="6581933" y="293914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833" name="Group 558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560" name="Straight Connector 559"/>
                    <p:cNvCxnSpPr/>
                    <p:nvPr/>
                  </p:nvCxnSpPr>
                  <p:spPr>
                    <a:xfrm flipV="1">
                      <a:off x="7027133" y="284665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1" name="Straight Connector 560"/>
                    <p:cNvCxnSpPr/>
                    <p:nvPr/>
                  </p:nvCxnSpPr>
                  <p:spPr>
                    <a:xfrm flipV="1">
                      <a:off x="6582413" y="293907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797" name="Group 508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798" name="Group 509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526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646" y="2995810"/>
                      <a:ext cx="549974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27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646" y="2920616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0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311" y="2922183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1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543" y="2936282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533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348" y="2933149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511" name="Straight Connector 510"/>
                  <p:cNvCxnSpPr/>
                  <p:nvPr/>
                </p:nvCxnSpPr>
                <p:spPr>
                  <a:xfrm flipH="1">
                    <a:off x="6997483" y="2125348"/>
                    <a:ext cx="11074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3" name="Straight Connector 512"/>
                  <p:cNvCxnSpPr/>
                  <p:nvPr/>
                </p:nvCxnSpPr>
                <p:spPr>
                  <a:xfrm>
                    <a:off x="6875678" y="230393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4" name="Straight Connector 513"/>
                  <p:cNvCxnSpPr/>
                  <p:nvPr/>
                </p:nvCxnSpPr>
                <p:spPr>
                  <a:xfrm>
                    <a:off x="6871985" y="236816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5" name="Straight Connector 514"/>
                  <p:cNvCxnSpPr/>
                  <p:nvPr/>
                </p:nvCxnSpPr>
                <p:spPr>
                  <a:xfrm>
                    <a:off x="6871985" y="244492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6" name="Straight Connector 515"/>
                  <p:cNvCxnSpPr/>
                  <p:nvPr/>
                </p:nvCxnSpPr>
                <p:spPr>
                  <a:xfrm>
                    <a:off x="6868295" y="250914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7" name="Straight Connector 516"/>
                  <p:cNvCxnSpPr/>
                  <p:nvPr/>
                </p:nvCxnSpPr>
                <p:spPr>
                  <a:xfrm>
                    <a:off x="6864603" y="2570243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8" name="Straight Connector 517"/>
                  <p:cNvCxnSpPr/>
                  <p:nvPr/>
                </p:nvCxnSpPr>
                <p:spPr>
                  <a:xfrm>
                    <a:off x="6864603" y="263760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9" name="Straight Connector 518"/>
                  <p:cNvCxnSpPr/>
                  <p:nvPr/>
                </p:nvCxnSpPr>
                <p:spPr>
                  <a:xfrm>
                    <a:off x="6860913" y="270653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0" name="Straight Connector 519"/>
                  <p:cNvCxnSpPr/>
                  <p:nvPr/>
                </p:nvCxnSpPr>
                <p:spPr>
                  <a:xfrm>
                    <a:off x="6868295" y="277545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1" name="Straight Connector 520"/>
                  <p:cNvCxnSpPr/>
                  <p:nvPr/>
                </p:nvCxnSpPr>
                <p:spPr>
                  <a:xfrm>
                    <a:off x="6871985" y="284282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2" name="Straight Connector 521"/>
                  <p:cNvCxnSpPr/>
                  <p:nvPr/>
                </p:nvCxnSpPr>
                <p:spPr>
                  <a:xfrm>
                    <a:off x="6871985" y="291174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3" name="Straight Connector 522"/>
                  <p:cNvCxnSpPr/>
                  <p:nvPr/>
                </p:nvCxnSpPr>
                <p:spPr>
                  <a:xfrm>
                    <a:off x="6875678" y="297597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4" name="Straight Connector 523"/>
                  <p:cNvCxnSpPr/>
                  <p:nvPr/>
                </p:nvCxnSpPr>
                <p:spPr>
                  <a:xfrm flipH="1">
                    <a:off x="6875678" y="2131614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619" name="Group 638"/>
              <p:cNvGrpSpPr>
                <a:grpSpLocks/>
              </p:cNvGrpSpPr>
              <p:nvPr/>
            </p:nvGrpSpPr>
            <p:grpSpPr bwMode="auto">
              <a:xfrm>
                <a:off x="1301655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738" name="Group 639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661" name="Rectangle 660"/>
                  <p:cNvSpPr/>
                  <p:nvPr/>
                </p:nvSpPr>
                <p:spPr>
                  <a:xfrm>
                    <a:off x="6510235" y="3061859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662" name="Straight Connector 661"/>
                  <p:cNvCxnSpPr/>
                  <p:nvPr/>
                </p:nvCxnSpPr>
                <p:spPr>
                  <a:xfrm flipV="1">
                    <a:off x="6847508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3" name="Rectangle 662"/>
                  <p:cNvSpPr/>
                  <p:nvPr/>
                </p:nvSpPr>
                <p:spPr>
                  <a:xfrm>
                    <a:off x="6477404" y="3071258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664" name="Straight Connector 663"/>
                  <p:cNvCxnSpPr/>
                  <p:nvPr/>
                </p:nvCxnSpPr>
                <p:spPr>
                  <a:xfrm flipV="1">
                    <a:off x="6396816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5" name="Rectangle 664"/>
                  <p:cNvSpPr/>
                  <p:nvPr/>
                </p:nvSpPr>
                <p:spPr>
                  <a:xfrm>
                    <a:off x="6817661" y="3702569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666" name="Rectangle 665"/>
                  <p:cNvSpPr/>
                  <p:nvPr/>
                </p:nvSpPr>
                <p:spPr>
                  <a:xfrm>
                    <a:off x="6405771" y="3157416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667" name="Straight Connector 666"/>
                  <p:cNvCxnSpPr/>
                  <p:nvPr/>
                </p:nvCxnSpPr>
                <p:spPr>
                  <a:xfrm flipV="1">
                    <a:off x="6847508" y="3804394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766" name="Group 667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96" name="Straight Connector 695"/>
                    <p:cNvCxnSpPr/>
                    <p:nvPr/>
                  </p:nvCxnSpPr>
                  <p:spPr>
                    <a:xfrm flipV="1">
                      <a:off x="7029233" y="2845713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7" name="Straight Connector 696"/>
                    <p:cNvCxnSpPr/>
                    <p:nvPr/>
                  </p:nvCxnSpPr>
                  <p:spPr>
                    <a:xfrm flipV="1">
                      <a:off x="6581527" y="2938138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67" name="Group 668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94" name="Straight Connector 693"/>
                    <p:cNvCxnSpPr/>
                    <p:nvPr/>
                  </p:nvCxnSpPr>
                  <p:spPr>
                    <a:xfrm flipV="1">
                      <a:off x="7035684" y="284564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5" name="Straight Connector 694"/>
                    <p:cNvCxnSpPr/>
                    <p:nvPr/>
                  </p:nvCxnSpPr>
                  <p:spPr>
                    <a:xfrm flipV="1">
                      <a:off x="6582008" y="2934936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68" name="Group 669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92" name="Straight Connector 691"/>
                    <p:cNvCxnSpPr/>
                    <p:nvPr/>
                  </p:nvCxnSpPr>
                  <p:spPr>
                    <a:xfrm flipV="1">
                      <a:off x="7027208" y="284557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3" name="Straight Connector 692"/>
                    <p:cNvCxnSpPr/>
                    <p:nvPr/>
                  </p:nvCxnSpPr>
                  <p:spPr>
                    <a:xfrm flipV="1">
                      <a:off x="6582488" y="293486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69" name="Group 670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90" name="Straight Connector 689"/>
                    <p:cNvCxnSpPr/>
                    <p:nvPr/>
                  </p:nvCxnSpPr>
                  <p:spPr>
                    <a:xfrm flipV="1">
                      <a:off x="7027688" y="284550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91" name="Straight Connector 690"/>
                    <p:cNvCxnSpPr/>
                    <p:nvPr/>
                  </p:nvCxnSpPr>
                  <p:spPr>
                    <a:xfrm flipV="1">
                      <a:off x="6582967" y="293479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0" name="Group 671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8" name="Straight Connector 687"/>
                    <p:cNvCxnSpPr/>
                    <p:nvPr/>
                  </p:nvCxnSpPr>
                  <p:spPr>
                    <a:xfrm flipV="1">
                      <a:off x="7028167" y="284543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9" name="Straight Connector 688"/>
                    <p:cNvCxnSpPr/>
                    <p:nvPr/>
                  </p:nvCxnSpPr>
                  <p:spPr>
                    <a:xfrm flipV="1">
                      <a:off x="6583447" y="293472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1" name="Group 672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6" name="Straight Connector 685"/>
                    <p:cNvCxnSpPr/>
                    <p:nvPr/>
                  </p:nvCxnSpPr>
                  <p:spPr>
                    <a:xfrm flipV="1">
                      <a:off x="7028649" y="2845365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7" name="Straight Connector 686"/>
                    <p:cNvCxnSpPr/>
                    <p:nvPr/>
                  </p:nvCxnSpPr>
                  <p:spPr>
                    <a:xfrm flipV="1">
                      <a:off x="6589897" y="2939356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2" name="Group 673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4" name="Straight Connector 683"/>
                    <p:cNvCxnSpPr/>
                    <p:nvPr/>
                  </p:nvCxnSpPr>
                  <p:spPr>
                    <a:xfrm flipV="1">
                      <a:off x="7029128" y="2842161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5" name="Straight Connector 684"/>
                    <p:cNvCxnSpPr/>
                    <p:nvPr/>
                  </p:nvCxnSpPr>
                  <p:spPr>
                    <a:xfrm flipV="1">
                      <a:off x="6581422" y="293928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3" name="Group 674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2" name="Straight Connector 681"/>
                    <p:cNvCxnSpPr/>
                    <p:nvPr/>
                  </p:nvCxnSpPr>
                  <p:spPr>
                    <a:xfrm flipV="1">
                      <a:off x="7029607" y="2842092"/>
                      <a:ext cx="119388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3" name="Straight Connector 682"/>
                    <p:cNvCxnSpPr/>
                    <p:nvPr/>
                  </p:nvCxnSpPr>
                  <p:spPr>
                    <a:xfrm flipV="1">
                      <a:off x="6581901" y="2939217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4" name="Group 675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80" name="Straight Connector 679"/>
                    <p:cNvCxnSpPr/>
                    <p:nvPr/>
                  </p:nvCxnSpPr>
                  <p:spPr>
                    <a:xfrm flipV="1">
                      <a:off x="7027105" y="284672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81" name="Straight Connector 680"/>
                    <p:cNvCxnSpPr/>
                    <p:nvPr/>
                  </p:nvCxnSpPr>
                  <p:spPr>
                    <a:xfrm flipV="1">
                      <a:off x="6582382" y="2939147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75" name="Group 676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678" name="Straight Connector 677"/>
                    <p:cNvCxnSpPr/>
                    <p:nvPr/>
                  </p:nvCxnSpPr>
                  <p:spPr>
                    <a:xfrm flipV="1">
                      <a:off x="7027584" y="284665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679" name="Straight Connector 678"/>
                    <p:cNvCxnSpPr/>
                    <p:nvPr/>
                  </p:nvCxnSpPr>
                  <p:spPr>
                    <a:xfrm flipV="1">
                      <a:off x="6582862" y="2939078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739" name="Group 640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740" name="Group 641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656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3586" y="2995812"/>
                      <a:ext cx="542590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7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3586" y="2920618"/>
                      <a:ext cx="668087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8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869" y="292218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59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1098" y="2936284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60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906" y="293315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643" name="Straight Connector 642"/>
                  <p:cNvCxnSpPr/>
                  <p:nvPr/>
                </p:nvCxnSpPr>
                <p:spPr>
                  <a:xfrm flipH="1">
                    <a:off x="6998041" y="2125350"/>
                    <a:ext cx="11072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4" name="Straight Connector 643"/>
                  <p:cNvCxnSpPr/>
                  <p:nvPr/>
                </p:nvCxnSpPr>
                <p:spPr>
                  <a:xfrm>
                    <a:off x="6876233" y="2303934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5" name="Straight Connector 644"/>
                  <p:cNvCxnSpPr/>
                  <p:nvPr/>
                </p:nvCxnSpPr>
                <p:spPr>
                  <a:xfrm>
                    <a:off x="6872543" y="236816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6" name="Straight Connector 645"/>
                  <p:cNvCxnSpPr/>
                  <p:nvPr/>
                </p:nvCxnSpPr>
                <p:spPr>
                  <a:xfrm>
                    <a:off x="6872543" y="244492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7" name="Straight Connector 646"/>
                  <p:cNvCxnSpPr/>
                  <p:nvPr/>
                </p:nvCxnSpPr>
                <p:spPr>
                  <a:xfrm>
                    <a:off x="6868851" y="250915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8" name="Straight Connector 647"/>
                  <p:cNvCxnSpPr/>
                  <p:nvPr/>
                </p:nvCxnSpPr>
                <p:spPr>
                  <a:xfrm>
                    <a:off x="6865161" y="2570245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49" name="Straight Connector 648"/>
                  <p:cNvCxnSpPr/>
                  <p:nvPr/>
                </p:nvCxnSpPr>
                <p:spPr>
                  <a:xfrm>
                    <a:off x="6865161" y="263760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0" name="Straight Connector 649"/>
                  <p:cNvCxnSpPr/>
                  <p:nvPr/>
                </p:nvCxnSpPr>
                <p:spPr>
                  <a:xfrm>
                    <a:off x="6861469" y="270653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1" name="Straight Connector 650"/>
                  <p:cNvCxnSpPr/>
                  <p:nvPr/>
                </p:nvCxnSpPr>
                <p:spPr>
                  <a:xfrm>
                    <a:off x="6868851" y="277546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2" name="Straight Connector 651"/>
                  <p:cNvCxnSpPr/>
                  <p:nvPr/>
                </p:nvCxnSpPr>
                <p:spPr>
                  <a:xfrm>
                    <a:off x="6872543" y="284282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3" name="Straight Connector 652"/>
                  <p:cNvCxnSpPr/>
                  <p:nvPr/>
                </p:nvCxnSpPr>
                <p:spPr>
                  <a:xfrm>
                    <a:off x="6872543" y="291174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4" name="Straight Connector 653"/>
                  <p:cNvCxnSpPr/>
                  <p:nvPr/>
                </p:nvCxnSpPr>
                <p:spPr>
                  <a:xfrm>
                    <a:off x="6876233" y="297597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5" name="Straight Connector 654"/>
                  <p:cNvCxnSpPr/>
                  <p:nvPr/>
                </p:nvCxnSpPr>
                <p:spPr>
                  <a:xfrm flipH="1">
                    <a:off x="6876233" y="2131616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620" name="Group 697"/>
              <p:cNvGrpSpPr>
                <a:grpSpLocks/>
              </p:cNvGrpSpPr>
              <p:nvPr/>
            </p:nvGrpSpPr>
            <p:grpSpPr bwMode="auto">
              <a:xfrm>
                <a:off x="1678171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680" name="Group 698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720" name="Rectangle 719"/>
                  <p:cNvSpPr/>
                  <p:nvPr/>
                </p:nvSpPr>
                <p:spPr>
                  <a:xfrm>
                    <a:off x="6509637" y="3061859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21" name="Straight Connector 720"/>
                  <p:cNvCxnSpPr/>
                  <p:nvPr/>
                </p:nvCxnSpPr>
                <p:spPr>
                  <a:xfrm flipV="1">
                    <a:off x="6846909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2" name="Rectangle 721"/>
                  <p:cNvSpPr/>
                  <p:nvPr/>
                </p:nvSpPr>
                <p:spPr>
                  <a:xfrm>
                    <a:off x="6476804" y="3071258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23" name="Straight Connector 722"/>
                  <p:cNvCxnSpPr/>
                  <p:nvPr/>
                </p:nvCxnSpPr>
                <p:spPr>
                  <a:xfrm flipV="1">
                    <a:off x="6396218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24" name="Rectangle 723"/>
                  <p:cNvSpPr/>
                  <p:nvPr/>
                </p:nvSpPr>
                <p:spPr>
                  <a:xfrm>
                    <a:off x="6817061" y="3702569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25" name="Rectangle 724"/>
                  <p:cNvSpPr/>
                  <p:nvPr/>
                </p:nvSpPr>
                <p:spPr>
                  <a:xfrm>
                    <a:off x="6405171" y="3157416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26" name="Straight Connector 725"/>
                  <p:cNvCxnSpPr/>
                  <p:nvPr/>
                </p:nvCxnSpPr>
                <p:spPr>
                  <a:xfrm flipV="1">
                    <a:off x="6846909" y="3804394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708" name="Group 726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55" name="Straight Connector 754"/>
                    <p:cNvCxnSpPr/>
                    <p:nvPr/>
                  </p:nvCxnSpPr>
                  <p:spPr>
                    <a:xfrm flipV="1">
                      <a:off x="7028633" y="2845713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6" name="Straight Connector 755"/>
                    <p:cNvCxnSpPr/>
                    <p:nvPr/>
                  </p:nvCxnSpPr>
                  <p:spPr>
                    <a:xfrm flipV="1">
                      <a:off x="6580927" y="2938138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09" name="Group 727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53" name="Straight Connector 752"/>
                    <p:cNvCxnSpPr/>
                    <p:nvPr/>
                  </p:nvCxnSpPr>
                  <p:spPr>
                    <a:xfrm flipV="1">
                      <a:off x="7029115" y="284564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4" name="Straight Connector 753"/>
                    <p:cNvCxnSpPr/>
                    <p:nvPr/>
                  </p:nvCxnSpPr>
                  <p:spPr>
                    <a:xfrm flipV="1">
                      <a:off x="6581409" y="29349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0" name="Group 728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51" name="Straight Connector 750"/>
                    <p:cNvCxnSpPr/>
                    <p:nvPr/>
                  </p:nvCxnSpPr>
                  <p:spPr>
                    <a:xfrm flipV="1">
                      <a:off x="7026610" y="284557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2" name="Straight Connector 751"/>
                    <p:cNvCxnSpPr/>
                    <p:nvPr/>
                  </p:nvCxnSpPr>
                  <p:spPr>
                    <a:xfrm flipV="1">
                      <a:off x="6581888" y="2934866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1" name="Group 729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9" name="Straight Connector 748"/>
                    <p:cNvCxnSpPr/>
                    <p:nvPr/>
                  </p:nvCxnSpPr>
                  <p:spPr>
                    <a:xfrm flipV="1">
                      <a:off x="7027090" y="284550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0" name="Straight Connector 749"/>
                    <p:cNvCxnSpPr/>
                    <p:nvPr/>
                  </p:nvCxnSpPr>
                  <p:spPr>
                    <a:xfrm flipV="1">
                      <a:off x="6582367" y="2934796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2" name="Group 730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7" name="Straight Connector 746"/>
                    <p:cNvCxnSpPr/>
                    <p:nvPr/>
                  </p:nvCxnSpPr>
                  <p:spPr>
                    <a:xfrm flipV="1">
                      <a:off x="7027569" y="284543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8" name="Straight Connector 747"/>
                    <p:cNvCxnSpPr/>
                    <p:nvPr/>
                  </p:nvCxnSpPr>
                  <p:spPr>
                    <a:xfrm flipV="1">
                      <a:off x="6582847" y="2934726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3" name="Group 731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5" name="Straight Connector 744"/>
                    <p:cNvCxnSpPr/>
                    <p:nvPr/>
                  </p:nvCxnSpPr>
                  <p:spPr>
                    <a:xfrm flipV="1">
                      <a:off x="7028051" y="2845365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6" name="Straight Connector 745"/>
                    <p:cNvCxnSpPr/>
                    <p:nvPr/>
                  </p:nvCxnSpPr>
                  <p:spPr>
                    <a:xfrm flipV="1">
                      <a:off x="6583328" y="2939356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4" name="Group 732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3" name="Straight Connector 742"/>
                    <p:cNvCxnSpPr/>
                    <p:nvPr/>
                  </p:nvCxnSpPr>
                  <p:spPr>
                    <a:xfrm flipV="1">
                      <a:off x="7028530" y="2842161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4" name="Straight Connector 743"/>
                    <p:cNvCxnSpPr/>
                    <p:nvPr/>
                  </p:nvCxnSpPr>
                  <p:spPr>
                    <a:xfrm flipV="1">
                      <a:off x="6580824" y="293928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5" name="Group 733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41" name="Straight Connector 740"/>
                    <p:cNvCxnSpPr/>
                    <p:nvPr/>
                  </p:nvCxnSpPr>
                  <p:spPr>
                    <a:xfrm flipV="1">
                      <a:off x="7029010" y="2842092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2" name="Straight Connector 741"/>
                    <p:cNvCxnSpPr/>
                    <p:nvPr/>
                  </p:nvCxnSpPr>
                  <p:spPr>
                    <a:xfrm flipV="1">
                      <a:off x="6581303" y="2939217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6" name="Group 734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39" name="Straight Connector 738"/>
                    <p:cNvCxnSpPr/>
                    <p:nvPr/>
                  </p:nvCxnSpPr>
                  <p:spPr>
                    <a:xfrm flipV="1">
                      <a:off x="7026505" y="284672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0" name="Straight Connector 739"/>
                    <p:cNvCxnSpPr/>
                    <p:nvPr/>
                  </p:nvCxnSpPr>
                  <p:spPr>
                    <a:xfrm flipV="1">
                      <a:off x="6581785" y="2939147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717" name="Group 735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37" name="Straight Connector 736"/>
                    <p:cNvCxnSpPr/>
                    <p:nvPr/>
                  </p:nvCxnSpPr>
                  <p:spPr>
                    <a:xfrm flipV="1">
                      <a:off x="7026985" y="284665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38" name="Straight Connector 737"/>
                    <p:cNvCxnSpPr/>
                    <p:nvPr/>
                  </p:nvCxnSpPr>
                  <p:spPr>
                    <a:xfrm flipV="1">
                      <a:off x="6582264" y="2939078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681" name="Group 699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682" name="Group 700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715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463" y="2995812"/>
                      <a:ext cx="549974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6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463" y="2920618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7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127" y="292218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8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359" y="2936284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19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164" y="293315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702" name="Straight Connector 701"/>
                  <p:cNvCxnSpPr/>
                  <p:nvPr/>
                </p:nvCxnSpPr>
                <p:spPr>
                  <a:xfrm flipH="1">
                    <a:off x="6997299" y="2125350"/>
                    <a:ext cx="11074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3" name="Straight Connector 702"/>
                  <p:cNvCxnSpPr/>
                  <p:nvPr/>
                </p:nvCxnSpPr>
                <p:spPr>
                  <a:xfrm>
                    <a:off x="6875494" y="230393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4" name="Straight Connector 703"/>
                  <p:cNvCxnSpPr/>
                  <p:nvPr/>
                </p:nvCxnSpPr>
                <p:spPr>
                  <a:xfrm>
                    <a:off x="6871802" y="236816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5" name="Straight Connector 704"/>
                  <p:cNvCxnSpPr/>
                  <p:nvPr/>
                </p:nvCxnSpPr>
                <p:spPr>
                  <a:xfrm>
                    <a:off x="6871802" y="244492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6" name="Straight Connector 705"/>
                  <p:cNvCxnSpPr/>
                  <p:nvPr/>
                </p:nvCxnSpPr>
                <p:spPr>
                  <a:xfrm>
                    <a:off x="6868112" y="250915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7" name="Straight Connector 706"/>
                  <p:cNvCxnSpPr/>
                  <p:nvPr/>
                </p:nvCxnSpPr>
                <p:spPr>
                  <a:xfrm>
                    <a:off x="6864420" y="2570245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8" name="Straight Connector 707"/>
                  <p:cNvCxnSpPr/>
                  <p:nvPr/>
                </p:nvCxnSpPr>
                <p:spPr>
                  <a:xfrm>
                    <a:off x="6864420" y="2637605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09" name="Straight Connector 708"/>
                  <p:cNvCxnSpPr/>
                  <p:nvPr/>
                </p:nvCxnSpPr>
                <p:spPr>
                  <a:xfrm>
                    <a:off x="6860730" y="270653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0" name="Straight Connector 709"/>
                  <p:cNvCxnSpPr/>
                  <p:nvPr/>
                </p:nvCxnSpPr>
                <p:spPr>
                  <a:xfrm>
                    <a:off x="6868112" y="277546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1" name="Straight Connector 710"/>
                  <p:cNvCxnSpPr/>
                  <p:nvPr/>
                </p:nvCxnSpPr>
                <p:spPr>
                  <a:xfrm>
                    <a:off x="6871802" y="284282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2" name="Straight Connector 711"/>
                  <p:cNvCxnSpPr/>
                  <p:nvPr/>
                </p:nvCxnSpPr>
                <p:spPr>
                  <a:xfrm>
                    <a:off x="6871802" y="291174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3" name="Straight Connector 712"/>
                  <p:cNvCxnSpPr/>
                  <p:nvPr/>
                </p:nvCxnSpPr>
                <p:spPr>
                  <a:xfrm>
                    <a:off x="6875494" y="297597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4" name="Straight Connector 713"/>
                  <p:cNvCxnSpPr/>
                  <p:nvPr/>
                </p:nvCxnSpPr>
                <p:spPr>
                  <a:xfrm flipH="1">
                    <a:off x="6875494" y="2131616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621" name="Group 756"/>
              <p:cNvGrpSpPr>
                <a:grpSpLocks/>
              </p:cNvGrpSpPr>
              <p:nvPr/>
            </p:nvGrpSpPr>
            <p:grpSpPr bwMode="auto">
              <a:xfrm>
                <a:off x="2054687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622" name="Group 757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779" name="Rectangle 778"/>
                  <p:cNvSpPr/>
                  <p:nvPr/>
                </p:nvSpPr>
                <p:spPr>
                  <a:xfrm>
                    <a:off x="6509037" y="3061859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80" name="Straight Connector 779"/>
                  <p:cNvCxnSpPr/>
                  <p:nvPr/>
                </p:nvCxnSpPr>
                <p:spPr>
                  <a:xfrm flipV="1">
                    <a:off x="6846311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1" name="Rectangle 780"/>
                  <p:cNvSpPr/>
                  <p:nvPr/>
                </p:nvSpPr>
                <p:spPr>
                  <a:xfrm>
                    <a:off x="6476206" y="3071258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82" name="Straight Connector 781"/>
                  <p:cNvCxnSpPr/>
                  <p:nvPr/>
                </p:nvCxnSpPr>
                <p:spPr>
                  <a:xfrm flipV="1">
                    <a:off x="6395618" y="306185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83" name="Rectangle 782"/>
                  <p:cNvSpPr/>
                  <p:nvPr/>
                </p:nvSpPr>
                <p:spPr>
                  <a:xfrm>
                    <a:off x="6816464" y="3702569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784" name="Rectangle 783"/>
                  <p:cNvSpPr/>
                  <p:nvPr/>
                </p:nvSpPr>
                <p:spPr>
                  <a:xfrm>
                    <a:off x="6404573" y="3157416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785" name="Straight Connector 784"/>
                  <p:cNvCxnSpPr/>
                  <p:nvPr/>
                </p:nvCxnSpPr>
                <p:spPr>
                  <a:xfrm flipV="1">
                    <a:off x="6846311" y="3804394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650" name="Group 785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14" name="Straight Connector 813"/>
                    <p:cNvCxnSpPr/>
                    <p:nvPr/>
                  </p:nvCxnSpPr>
                  <p:spPr>
                    <a:xfrm flipV="1">
                      <a:off x="7028036" y="2845713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5" name="Straight Connector 814"/>
                    <p:cNvCxnSpPr/>
                    <p:nvPr/>
                  </p:nvCxnSpPr>
                  <p:spPr>
                    <a:xfrm flipV="1">
                      <a:off x="6574360" y="2938138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1" name="Group 786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12" name="Straight Connector 811"/>
                    <p:cNvCxnSpPr/>
                    <p:nvPr/>
                  </p:nvCxnSpPr>
                  <p:spPr>
                    <a:xfrm flipV="1">
                      <a:off x="7028517" y="284564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3" name="Straight Connector 812"/>
                    <p:cNvCxnSpPr/>
                    <p:nvPr/>
                  </p:nvCxnSpPr>
                  <p:spPr>
                    <a:xfrm flipV="1">
                      <a:off x="6580811" y="2934936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2" name="Group 787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10" name="Straight Connector 809"/>
                    <p:cNvCxnSpPr/>
                    <p:nvPr/>
                  </p:nvCxnSpPr>
                  <p:spPr>
                    <a:xfrm flipV="1">
                      <a:off x="7020041" y="284557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1" name="Straight Connector 810"/>
                    <p:cNvCxnSpPr/>
                    <p:nvPr/>
                  </p:nvCxnSpPr>
                  <p:spPr>
                    <a:xfrm flipV="1">
                      <a:off x="6581290" y="2934866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3" name="Group 788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8" name="Straight Connector 807"/>
                    <p:cNvCxnSpPr/>
                    <p:nvPr/>
                  </p:nvCxnSpPr>
                  <p:spPr>
                    <a:xfrm flipV="1">
                      <a:off x="7026490" y="284550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9" name="Straight Connector 808"/>
                    <p:cNvCxnSpPr/>
                    <p:nvPr/>
                  </p:nvCxnSpPr>
                  <p:spPr>
                    <a:xfrm flipV="1">
                      <a:off x="6581770" y="293479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4" name="Group 789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6" name="Straight Connector 805"/>
                    <p:cNvCxnSpPr/>
                    <p:nvPr/>
                  </p:nvCxnSpPr>
                  <p:spPr>
                    <a:xfrm flipV="1">
                      <a:off x="7026970" y="284543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7" name="Straight Connector 806"/>
                    <p:cNvCxnSpPr/>
                    <p:nvPr/>
                  </p:nvCxnSpPr>
                  <p:spPr>
                    <a:xfrm flipV="1">
                      <a:off x="6582249" y="293472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5" name="Group 790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4" name="Straight Connector 803"/>
                    <p:cNvCxnSpPr/>
                    <p:nvPr/>
                  </p:nvCxnSpPr>
                  <p:spPr>
                    <a:xfrm flipV="1">
                      <a:off x="7027451" y="2845365"/>
                      <a:ext cx="113419" cy="939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5" name="Straight Connector 804"/>
                    <p:cNvCxnSpPr/>
                    <p:nvPr/>
                  </p:nvCxnSpPr>
                  <p:spPr>
                    <a:xfrm flipV="1">
                      <a:off x="6582730" y="2939356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6" name="Group 791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2" name="Straight Connector 801"/>
                    <p:cNvCxnSpPr/>
                    <p:nvPr/>
                  </p:nvCxnSpPr>
                  <p:spPr>
                    <a:xfrm flipV="1">
                      <a:off x="7027930" y="2842161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3" name="Straight Connector 802"/>
                    <p:cNvCxnSpPr/>
                    <p:nvPr/>
                  </p:nvCxnSpPr>
                  <p:spPr>
                    <a:xfrm flipV="1">
                      <a:off x="6574255" y="2939286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7" name="Group 792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00" name="Straight Connector 799"/>
                    <p:cNvCxnSpPr/>
                    <p:nvPr/>
                  </p:nvCxnSpPr>
                  <p:spPr>
                    <a:xfrm flipV="1">
                      <a:off x="7028410" y="2842092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01" name="Straight Connector 800"/>
                    <p:cNvCxnSpPr/>
                    <p:nvPr/>
                  </p:nvCxnSpPr>
                  <p:spPr>
                    <a:xfrm flipV="1">
                      <a:off x="6580703" y="2939217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8" name="Group 793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98" name="Straight Connector 797"/>
                    <p:cNvCxnSpPr/>
                    <p:nvPr/>
                  </p:nvCxnSpPr>
                  <p:spPr>
                    <a:xfrm flipV="1">
                      <a:off x="7019938" y="284672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9" name="Straight Connector 798"/>
                    <p:cNvCxnSpPr/>
                    <p:nvPr/>
                  </p:nvCxnSpPr>
                  <p:spPr>
                    <a:xfrm flipV="1">
                      <a:off x="6581185" y="2939147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659" name="Group 794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796" name="Straight Connector 795"/>
                    <p:cNvCxnSpPr/>
                    <p:nvPr/>
                  </p:nvCxnSpPr>
                  <p:spPr>
                    <a:xfrm flipV="1">
                      <a:off x="7026387" y="284665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97" name="Straight Connector 796"/>
                    <p:cNvCxnSpPr/>
                    <p:nvPr/>
                  </p:nvCxnSpPr>
                  <p:spPr>
                    <a:xfrm flipV="1">
                      <a:off x="6581664" y="2939078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623" name="Group 758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624" name="Group 759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774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723" y="2995812"/>
                      <a:ext cx="54997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5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723" y="2920618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6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387" y="292218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7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9617" y="2936284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78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424" y="293315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761" name="Straight Connector 760"/>
                  <p:cNvCxnSpPr/>
                  <p:nvPr/>
                </p:nvCxnSpPr>
                <p:spPr>
                  <a:xfrm flipH="1">
                    <a:off x="6996560" y="2125350"/>
                    <a:ext cx="11072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2" name="Straight Connector 761"/>
                  <p:cNvCxnSpPr/>
                  <p:nvPr/>
                </p:nvCxnSpPr>
                <p:spPr>
                  <a:xfrm>
                    <a:off x="6874752" y="2303934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3" name="Straight Connector 762"/>
                  <p:cNvCxnSpPr/>
                  <p:nvPr/>
                </p:nvCxnSpPr>
                <p:spPr>
                  <a:xfrm>
                    <a:off x="6871062" y="236816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4" name="Straight Connector 763"/>
                  <p:cNvCxnSpPr/>
                  <p:nvPr/>
                </p:nvCxnSpPr>
                <p:spPr>
                  <a:xfrm>
                    <a:off x="6871062" y="244492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5" name="Straight Connector 764"/>
                  <p:cNvCxnSpPr/>
                  <p:nvPr/>
                </p:nvCxnSpPr>
                <p:spPr>
                  <a:xfrm>
                    <a:off x="6867370" y="250915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6" name="Straight Connector 765"/>
                  <p:cNvCxnSpPr/>
                  <p:nvPr/>
                </p:nvCxnSpPr>
                <p:spPr>
                  <a:xfrm>
                    <a:off x="6863680" y="2570245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7" name="Straight Connector 766"/>
                  <p:cNvCxnSpPr/>
                  <p:nvPr/>
                </p:nvCxnSpPr>
                <p:spPr>
                  <a:xfrm>
                    <a:off x="6863680" y="263760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8" name="Straight Connector 767"/>
                  <p:cNvCxnSpPr/>
                  <p:nvPr/>
                </p:nvCxnSpPr>
                <p:spPr>
                  <a:xfrm>
                    <a:off x="6859988" y="270653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69" name="Straight Connector 768"/>
                  <p:cNvCxnSpPr/>
                  <p:nvPr/>
                </p:nvCxnSpPr>
                <p:spPr>
                  <a:xfrm>
                    <a:off x="6867370" y="2775460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0" name="Straight Connector 769"/>
                  <p:cNvCxnSpPr/>
                  <p:nvPr/>
                </p:nvCxnSpPr>
                <p:spPr>
                  <a:xfrm>
                    <a:off x="6871062" y="284282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1" name="Straight Connector 770"/>
                  <p:cNvCxnSpPr/>
                  <p:nvPr/>
                </p:nvCxnSpPr>
                <p:spPr>
                  <a:xfrm>
                    <a:off x="6871062" y="291174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2" name="Straight Connector 771"/>
                  <p:cNvCxnSpPr/>
                  <p:nvPr/>
                </p:nvCxnSpPr>
                <p:spPr>
                  <a:xfrm>
                    <a:off x="6874752" y="297597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73" name="Straight Connector 772"/>
                  <p:cNvCxnSpPr/>
                  <p:nvPr/>
                </p:nvCxnSpPr>
                <p:spPr>
                  <a:xfrm flipH="1">
                    <a:off x="6874752" y="2131616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05836" name="Group 815"/>
            <p:cNvGrpSpPr>
              <a:grpSpLocks/>
            </p:cNvGrpSpPr>
            <p:nvPr/>
          </p:nvGrpSpPr>
          <p:grpSpPr bwMode="auto">
            <a:xfrm>
              <a:off x="2267009" y="2732231"/>
              <a:ext cx="1470209" cy="1869141"/>
              <a:chOff x="916173" y="4038600"/>
              <a:chExt cx="1470209" cy="1869141"/>
            </a:xfrm>
          </p:grpSpPr>
          <p:grpSp>
            <p:nvGrpSpPr>
              <p:cNvPr id="206367" name="Group 187"/>
              <p:cNvGrpSpPr>
                <a:grpSpLocks/>
              </p:cNvGrpSpPr>
              <p:nvPr/>
            </p:nvGrpSpPr>
            <p:grpSpPr bwMode="auto">
              <a:xfrm>
                <a:off x="1295400" y="4038600"/>
                <a:ext cx="1052512" cy="355600"/>
                <a:chOff x="4410" y="1365"/>
                <a:chExt cx="663" cy="224"/>
              </a:xfrm>
            </p:grpSpPr>
            <p:sp>
              <p:nvSpPr>
                <p:cNvPr id="1058" name="Rectangle 188"/>
                <p:cNvSpPr>
                  <a:spLocks noChangeArrowheads="1"/>
                </p:cNvSpPr>
                <p:nvPr/>
              </p:nvSpPr>
              <p:spPr bwMode="auto">
                <a:xfrm>
                  <a:off x="4410" y="1500"/>
                  <a:ext cx="498" cy="8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59" name="AutoShape 189"/>
                <p:cNvSpPr>
                  <a:spLocks noChangeArrowheads="1"/>
                </p:cNvSpPr>
                <p:nvPr/>
              </p:nvSpPr>
              <p:spPr bwMode="auto">
                <a:xfrm>
                  <a:off x="4410" y="1368"/>
                  <a:ext cx="666" cy="135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0" name="Freeform 190"/>
                <p:cNvSpPr>
                  <a:spLocks/>
                </p:cNvSpPr>
                <p:nvPr/>
              </p:nvSpPr>
              <p:spPr bwMode="auto">
                <a:xfrm>
                  <a:off x="4907" y="1365"/>
                  <a:ext cx="169" cy="224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1" name="Freeform 191"/>
                <p:cNvSpPr>
                  <a:spLocks/>
                </p:cNvSpPr>
                <p:nvPr/>
              </p:nvSpPr>
              <p:spPr bwMode="auto">
                <a:xfrm>
                  <a:off x="4475" y="1395"/>
                  <a:ext cx="509" cy="80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062" name="Freeform 192"/>
                <p:cNvSpPr>
                  <a:spLocks/>
                </p:cNvSpPr>
                <p:nvPr/>
              </p:nvSpPr>
              <p:spPr bwMode="auto">
                <a:xfrm>
                  <a:off x="4593" y="1391"/>
                  <a:ext cx="296" cy="93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818" name="Straight Connector 817"/>
              <p:cNvCxnSpPr/>
              <p:nvPr/>
            </p:nvCxnSpPr>
            <p:spPr>
              <a:xfrm flipH="1">
                <a:off x="1180779" y="4381699"/>
                <a:ext cx="357149" cy="495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9" name="Straight Connector 818"/>
              <p:cNvCxnSpPr>
                <a:stCxn id="1058" idx="2"/>
              </p:cNvCxnSpPr>
              <p:nvPr/>
            </p:nvCxnSpPr>
            <p:spPr>
              <a:xfrm flipH="1">
                <a:off x="1485547" y="4391220"/>
                <a:ext cx="203178" cy="485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0" name="Straight Connector 819"/>
              <p:cNvCxnSpPr/>
              <p:nvPr/>
            </p:nvCxnSpPr>
            <p:spPr>
              <a:xfrm>
                <a:off x="1804600" y="4395981"/>
                <a:ext cx="57144" cy="4919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1" name="Straight Connector 820"/>
              <p:cNvCxnSpPr>
                <a:endCxn id="843" idx="0"/>
              </p:cNvCxnSpPr>
              <p:nvPr/>
            </p:nvCxnSpPr>
            <p:spPr>
              <a:xfrm>
                <a:off x="1944285" y="4419784"/>
                <a:ext cx="274609" cy="457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372" name="Group 821"/>
              <p:cNvGrpSpPr>
                <a:grpSpLocks/>
              </p:cNvGrpSpPr>
              <p:nvPr/>
            </p:nvGrpSpPr>
            <p:grpSpPr bwMode="auto">
              <a:xfrm>
                <a:off x="916173" y="4876800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550" name="Group 999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021" name="Rectangle 1020"/>
                  <p:cNvSpPr/>
                  <p:nvPr/>
                </p:nvSpPr>
                <p:spPr>
                  <a:xfrm>
                    <a:off x="6508516" y="3062346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22" name="Straight Connector 1021"/>
                  <p:cNvCxnSpPr/>
                  <p:nvPr/>
                </p:nvCxnSpPr>
                <p:spPr>
                  <a:xfrm flipV="1">
                    <a:off x="6845790" y="3062346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3" name="Rectangle 1022"/>
                  <p:cNvSpPr/>
                  <p:nvPr/>
                </p:nvSpPr>
                <p:spPr>
                  <a:xfrm>
                    <a:off x="6475686" y="3071745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24" name="Straight Connector 1023"/>
                  <p:cNvCxnSpPr/>
                  <p:nvPr/>
                </p:nvCxnSpPr>
                <p:spPr>
                  <a:xfrm flipV="1">
                    <a:off x="6395097" y="3062346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25" name="Rectangle 1024"/>
                  <p:cNvSpPr/>
                  <p:nvPr/>
                </p:nvSpPr>
                <p:spPr>
                  <a:xfrm>
                    <a:off x="6815943" y="3703058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026" name="Rectangle 1025"/>
                  <p:cNvSpPr/>
                  <p:nvPr/>
                </p:nvSpPr>
                <p:spPr>
                  <a:xfrm>
                    <a:off x="6404052" y="3157905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27" name="Straight Connector 1026"/>
                  <p:cNvCxnSpPr/>
                  <p:nvPr/>
                </p:nvCxnSpPr>
                <p:spPr>
                  <a:xfrm flipV="1">
                    <a:off x="6845790" y="3804882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578" name="Group 1027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56" name="Straight Connector 1055"/>
                    <p:cNvCxnSpPr/>
                    <p:nvPr/>
                  </p:nvCxnSpPr>
                  <p:spPr>
                    <a:xfrm flipV="1">
                      <a:off x="7027515" y="284620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7" name="Straight Connector 1056"/>
                    <p:cNvCxnSpPr/>
                    <p:nvPr/>
                  </p:nvCxnSpPr>
                  <p:spPr>
                    <a:xfrm flipV="1">
                      <a:off x="6573839" y="2938626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79" name="Group 1028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54" name="Straight Connector 1053"/>
                    <p:cNvCxnSpPr/>
                    <p:nvPr/>
                  </p:nvCxnSpPr>
                  <p:spPr>
                    <a:xfrm flipV="1">
                      <a:off x="7027996" y="284613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5" name="Straight Connector 1054"/>
                    <p:cNvCxnSpPr/>
                    <p:nvPr/>
                  </p:nvCxnSpPr>
                  <p:spPr>
                    <a:xfrm flipV="1">
                      <a:off x="6574320" y="2938557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0" name="Group 1029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52" name="Straight Connector 1051"/>
                    <p:cNvCxnSpPr/>
                    <p:nvPr/>
                  </p:nvCxnSpPr>
                  <p:spPr>
                    <a:xfrm flipV="1">
                      <a:off x="7019520" y="284606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3" name="Straight Connector 1052"/>
                    <p:cNvCxnSpPr/>
                    <p:nvPr/>
                  </p:nvCxnSpPr>
                  <p:spPr>
                    <a:xfrm flipV="1">
                      <a:off x="6580769" y="2938487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1" name="Group 1030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50" name="Straight Connector 1049"/>
                    <p:cNvCxnSpPr/>
                    <p:nvPr/>
                  </p:nvCxnSpPr>
                  <p:spPr>
                    <a:xfrm flipV="1">
                      <a:off x="7020000" y="2845991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51" name="Straight Connector 1050"/>
                    <p:cNvCxnSpPr/>
                    <p:nvPr/>
                  </p:nvCxnSpPr>
                  <p:spPr>
                    <a:xfrm flipV="1">
                      <a:off x="6581249" y="2938417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2" name="Group 1031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8" name="Straight Connector 1047"/>
                    <p:cNvCxnSpPr/>
                    <p:nvPr/>
                  </p:nvCxnSpPr>
                  <p:spPr>
                    <a:xfrm flipV="1">
                      <a:off x="7026449" y="284592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9" name="Straight Connector 1048"/>
                    <p:cNvCxnSpPr/>
                    <p:nvPr/>
                  </p:nvCxnSpPr>
                  <p:spPr>
                    <a:xfrm flipV="1">
                      <a:off x="6581728" y="2938348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3" name="Group 1032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6" name="Straight Connector 1045"/>
                    <p:cNvCxnSpPr/>
                    <p:nvPr/>
                  </p:nvCxnSpPr>
                  <p:spPr>
                    <a:xfrm flipV="1">
                      <a:off x="7026930" y="2845852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7" name="Straight Connector 1046"/>
                    <p:cNvCxnSpPr/>
                    <p:nvPr/>
                  </p:nvCxnSpPr>
                  <p:spPr>
                    <a:xfrm flipV="1">
                      <a:off x="6582209" y="2942977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4" name="Group 1033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4" name="Straight Connector 1043"/>
                    <p:cNvCxnSpPr/>
                    <p:nvPr/>
                  </p:nvCxnSpPr>
                  <p:spPr>
                    <a:xfrm flipV="1">
                      <a:off x="7027410" y="2845782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5" name="Straight Connector 1044"/>
                    <p:cNvCxnSpPr/>
                    <p:nvPr/>
                  </p:nvCxnSpPr>
                  <p:spPr>
                    <a:xfrm flipV="1">
                      <a:off x="6573734" y="2942907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5" name="Group 1034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2" name="Straight Connector 1041"/>
                    <p:cNvCxnSpPr/>
                    <p:nvPr/>
                  </p:nvCxnSpPr>
                  <p:spPr>
                    <a:xfrm flipV="1">
                      <a:off x="7027889" y="2845713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3" name="Straight Connector 1042"/>
                    <p:cNvCxnSpPr/>
                    <p:nvPr/>
                  </p:nvCxnSpPr>
                  <p:spPr>
                    <a:xfrm flipV="1">
                      <a:off x="6574213" y="2942838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6" name="Group 1035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40" name="Straight Connector 1039"/>
                    <p:cNvCxnSpPr/>
                    <p:nvPr/>
                  </p:nvCxnSpPr>
                  <p:spPr>
                    <a:xfrm flipV="1">
                      <a:off x="7019417" y="2850343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41" name="Straight Connector 1040"/>
                    <p:cNvCxnSpPr/>
                    <p:nvPr/>
                  </p:nvCxnSpPr>
                  <p:spPr>
                    <a:xfrm flipV="1">
                      <a:off x="6580664" y="2939635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87" name="Group 1036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038" name="Straight Connector 1037"/>
                    <p:cNvCxnSpPr/>
                    <p:nvPr/>
                  </p:nvCxnSpPr>
                  <p:spPr>
                    <a:xfrm flipV="1">
                      <a:off x="7019897" y="2850274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39" name="Straight Connector 1038"/>
                    <p:cNvCxnSpPr/>
                    <p:nvPr/>
                  </p:nvCxnSpPr>
                  <p:spPr>
                    <a:xfrm flipV="1">
                      <a:off x="6581143" y="2939566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551" name="Group 1000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552" name="Group 1001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016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079" y="2996300"/>
                      <a:ext cx="549972" cy="64227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7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079" y="2921107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8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7743" y="2922673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9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8973" y="2936772"/>
                      <a:ext cx="524136" cy="45429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20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0780" y="2933639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003" name="Straight Connector 1002"/>
                  <p:cNvCxnSpPr/>
                  <p:nvPr/>
                </p:nvCxnSpPr>
                <p:spPr>
                  <a:xfrm flipH="1">
                    <a:off x="6995916" y="2125837"/>
                    <a:ext cx="11072" cy="84436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4" name="Straight Connector 1003"/>
                  <p:cNvCxnSpPr/>
                  <p:nvPr/>
                </p:nvCxnSpPr>
                <p:spPr>
                  <a:xfrm>
                    <a:off x="6874108" y="230442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5" name="Straight Connector 1004"/>
                  <p:cNvCxnSpPr/>
                  <p:nvPr/>
                </p:nvCxnSpPr>
                <p:spPr>
                  <a:xfrm>
                    <a:off x="6870418" y="236865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6" name="Straight Connector 1005"/>
                  <p:cNvCxnSpPr/>
                  <p:nvPr/>
                </p:nvCxnSpPr>
                <p:spPr>
                  <a:xfrm>
                    <a:off x="6870418" y="244541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7" name="Straight Connector 1006"/>
                  <p:cNvCxnSpPr/>
                  <p:nvPr/>
                </p:nvCxnSpPr>
                <p:spPr>
                  <a:xfrm>
                    <a:off x="6866726" y="2509638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8" name="Straight Connector 1007"/>
                  <p:cNvCxnSpPr/>
                  <p:nvPr/>
                </p:nvCxnSpPr>
                <p:spPr>
                  <a:xfrm>
                    <a:off x="6863036" y="2570732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9" name="Straight Connector 1008"/>
                  <p:cNvCxnSpPr/>
                  <p:nvPr/>
                </p:nvCxnSpPr>
                <p:spPr>
                  <a:xfrm>
                    <a:off x="6863036" y="263809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0" name="Straight Connector 1009"/>
                  <p:cNvCxnSpPr/>
                  <p:nvPr/>
                </p:nvCxnSpPr>
                <p:spPr>
                  <a:xfrm>
                    <a:off x="6859344" y="270702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1" name="Straight Connector 1010"/>
                  <p:cNvCxnSpPr/>
                  <p:nvPr/>
                </p:nvCxnSpPr>
                <p:spPr>
                  <a:xfrm>
                    <a:off x="6866726" y="277594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2" name="Straight Connector 1011"/>
                  <p:cNvCxnSpPr/>
                  <p:nvPr/>
                </p:nvCxnSpPr>
                <p:spPr>
                  <a:xfrm>
                    <a:off x="6870418" y="284330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3" name="Straight Connector 1012"/>
                  <p:cNvCxnSpPr/>
                  <p:nvPr/>
                </p:nvCxnSpPr>
                <p:spPr>
                  <a:xfrm>
                    <a:off x="6870418" y="291223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4" name="Straight Connector 1013"/>
                  <p:cNvCxnSpPr/>
                  <p:nvPr/>
                </p:nvCxnSpPr>
                <p:spPr>
                  <a:xfrm>
                    <a:off x="6874108" y="2976465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15" name="Straight Connector 1014"/>
                  <p:cNvCxnSpPr/>
                  <p:nvPr/>
                </p:nvCxnSpPr>
                <p:spPr>
                  <a:xfrm flipH="1">
                    <a:off x="6874108" y="2132103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373" name="Group 822"/>
              <p:cNvGrpSpPr>
                <a:grpSpLocks/>
              </p:cNvGrpSpPr>
              <p:nvPr/>
            </p:nvGrpSpPr>
            <p:grpSpPr bwMode="auto">
              <a:xfrm>
                <a:off x="1301655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492" name="Group 941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963" name="Rectangle 962"/>
                  <p:cNvSpPr/>
                  <p:nvPr/>
                </p:nvSpPr>
                <p:spPr>
                  <a:xfrm>
                    <a:off x="6508968" y="3062348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64" name="Straight Connector 963"/>
                  <p:cNvCxnSpPr/>
                  <p:nvPr/>
                </p:nvCxnSpPr>
                <p:spPr>
                  <a:xfrm flipV="1">
                    <a:off x="6846239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5" name="Rectangle 964"/>
                  <p:cNvSpPr/>
                  <p:nvPr/>
                </p:nvSpPr>
                <p:spPr>
                  <a:xfrm>
                    <a:off x="6476135" y="307174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66" name="Straight Connector 965"/>
                  <p:cNvCxnSpPr/>
                  <p:nvPr/>
                </p:nvCxnSpPr>
                <p:spPr>
                  <a:xfrm flipV="1">
                    <a:off x="6395549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67" name="Rectangle 966"/>
                  <p:cNvSpPr/>
                  <p:nvPr/>
                </p:nvSpPr>
                <p:spPr>
                  <a:xfrm>
                    <a:off x="6816392" y="3703060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68" name="Rectangle 967"/>
                  <p:cNvSpPr/>
                  <p:nvPr/>
                </p:nvSpPr>
                <p:spPr>
                  <a:xfrm>
                    <a:off x="6404502" y="3157907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69" name="Straight Connector 968"/>
                  <p:cNvCxnSpPr/>
                  <p:nvPr/>
                </p:nvCxnSpPr>
                <p:spPr>
                  <a:xfrm flipV="1">
                    <a:off x="6846239" y="3804884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520" name="Group 969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8" name="Straight Connector 997"/>
                    <p:cNvCxnSpPr/>
                    <p:nvPr/>
                  </p:nvCxnSpPr>
                  <p:spPr>
                    <a:xfrm flipV="1">
                      <a:off x="7027964" y="284620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9" name="Straight Connector 998"/>
                    <p:cNvCxnSpPr/>
                    <p:nvPr/>
                  </p:nvCxnSpPr>
                  <p:spPr>
                    <a:xfrm flipV="1">
                      <a:off x="6574288" y="2938628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1" name="Group 970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6" name="Straight Connector 995"/>
                    <p:cNvCxnSpPr/>
                    <p:nvPr/>
                  </p:nvCxnSpPr>
                  <p:spPr>
                    <a:xfrm flipV="1">
                      <a:off x="7028445" y="284613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7" name="Straight Connector 996"/>
                    <p:cNvCxnSpPr/>
                    <p:nvPr/>
                  </p:nvCxnSpPr>
                  <p:spPr>
                    <a:xfrm flipV="1">
                      <a:off x="6580739" y="2938559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2" name="Group 971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4" name="Straight Connector 993"/>
                    <p:cNvCxnSpPr/>
                    <p:nvPr/>
                  </p:nvCxnSpPr>
                  <p:spPr>
                    <a:xfrm flipV="1">
                      <a:off x="7019972" y="284606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5" name="Straight Connector 994"/>
                    <p:cNvCxnSpPr/>
                    <p:nvPr/>
                  </p:nvCxnSpPr>
                  <p:spPr>
                    <a:xfrm flipV="1">
                      <a:off x="6581219" y="2938489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3" name="Group 972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2" name="Straight Connector 991"/>
                    <p:cNvCxnSpPr/>
                    <p:nvPr/>
                  </p:nvCxnSpPr>
                  <p:spPr>
                    <a:xfrm flipV="1">
                      <a:off x="7026421" y="284599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3" name="Straight Connector 992"/>
                    <p:cNvCxnSpPr/>
                    <p:nvPr/>
                  </p:nvCxnSpPr>
                  <p:spPr>
                    <a:xfrm flipV="1">
                      <a:off x="6581698" y="2938419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4" name="Group 973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90" name="Straight Connector 989"/>
                    <p:cNvCxnSpPr/>
                    <p:nvPr/>
                  </p:nvCxnSpPr>
                  <p:spPr>
                    <a:xfrm flipV="1">
                      <a:off x="7026900" y="2845924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91" name="Straight Connector 990"/>
                    <p:cNvCxnSpPr/>
                    <p:nvPr/>
                  </p:nvCxnSpPr>
                  <p:spPr>
                    <a:xfrm flipV="1">
                      <a:off x="6582177" y="2938350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5" name="Group 974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8" name="Straight Connector 987"/>
                    <p:cNvCxnSpPr/>
                    <p:nvPr/>
                  </p:nvCxnSpPr>
                  <p:spPr>
                    <a:xfrm flipV="1">
                      <a:off x="7027381" y="284585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9" name="Straight Connector 988"/>
                    <p:cNvCxnSpPr/>
                    <p:nvPr/>
                  </p:nvCxnSpPr>
                  <p:spPr>
                    <a:xfrm flipV="1">
                      <a:off x="6582659" y="2942979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6" name="Group 975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6" name="Straight Connector 985"/>
                    <p:cNvCxnSpPr/>
                    <p:nvPr/>
                  </p:nvCxnSpPr>
                  <p:spPr>
                    <a:xfrm flipV="1">
                      <a:off x="7027861" y="284578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7" name="Straight Connector 986"/>
                    <p:cNvCxnSpPr/>
                    <p:nvPr/>
                  </p:nvCxnSpPr>
                  <p:spPr>
                    <a:xfrm flipV="1">
                      <a:off x="6574185" y="294290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7" name="Group 976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4" name="Straight Connector 983"/>
                    <p:cNvCxnSpPr/>
                    <p:nvPr/>
                  </p:nvCxnSpPr>
                  <p:spPr>
                    <a:xfrm flipV="1">
                      <a:off x="7028340" y="2845715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5" name="Straight Connector 984"/>
                    <p:cNvCxnSpPr/>
                    <p:nvPr/>
                  </p:nvCxnSpPr>
                  <p:spPr>
                    <a:xfrm flipV="1">
                      <a:off x="6580634" y="2942840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8" name="Group 977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2" name="Straight Connector 981"/>
                    <p:cNvCxnSpPr/>
                    <p:nvPr/>
                  </p:nvCxnSpPr>
                  <p:spPr>
                    <a:xfrm flipV="1">
                      <a:off x="7019866" y="285034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3" name="Straight Connector 982"/>
                    <p:cNvCxnSpPr/>
                    <p:nvPr/>
                  </p:nvCxnSpPr>
                  <p:spPr>
                    <a:xfrm flipV="1">
                      <a:off x="6581115" y="2939637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529" name="Group 978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80" name="Straight Connector 979"/>
                    <p:cNvCxnSpPr/>
                    <p:nvPr/>
                  </p:nvCxnSpPr>
                  <p:spPr>
                    <a:xfrm flipV="1">
                      <a:off x="7026315" y="2850276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81" name="Straight Connector 980"/>
                    <p:cNvCxnSpPr/>
                    <p:nvPr/>
                  </p:nvCxnSpPr>
                  <p:spPr>
                    <a:xfrm flipV="1">
                      <a:off x="6581595" y="2939568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493" name="Group 942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494" name="Group 943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958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635" y="2996302"/>
                      <a:ext cx="549974" cy="64227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59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635" y="2921109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60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299" y="292267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61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9531" y="2936774"/>
                      <a:ext cx="524136" cy="45429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62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336" y="293364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945" name="Straight Connector 944"/>
                  <p:cNvCxnSpPr/>
                  <p:nvPr/>
                </p:nvCxnSpPr>
                <p:spPr>
                  <a:xfrm flipH="1">
                    <a:off x="6996471" y="2125839"/>
                    <a:ext cx="11074" cy="84436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6" name="Straight Connector 945"/>
                  <p:cNvCxnSpPr/>
                  <p:nvPr/>
                </p:nvCxnSpPr>
                <p:spPr>
                  <a:xfrm>
                    <a:off x="6874666" y="230442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7" name="Straight Connector 946"/>
                  <p:cNvCxnSpPr/>
                  <p:nvPr/>
                </p:nvCxnSpPr>
                <p:spPr>
                  <a:xfrm>
                    <a:off x="6870974" y="236865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8" name="Straight Connector 947"/>
                  <p:cNvCxnSpPr/>
                  <p:nvPr/>
                </p:nvCxnSpPr>
                <p:spPr>
                  <a:xfrm>
                    <a:off x="6870974" y="244541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9" name="Straight Connector 948"/>
                  <p:cNvCxnSpPr/>
                  <p:nvPr/>
                </p:nvCxnSpPr>
                <p:spPr>
                  <a:xfrm>
                    <a:off x="6867284" y="250964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0" name="Straight Connector 949"/>
                  <p:cNvCxnSpPr/>
                  <p:nvPr/>
                </p:nvCxnSpPr>
                <p:spPr>
                  <a:xfrm>
                    <a:off x="6863592" y="2570734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1" name="Straight Connector 950"/>
                  <p:cNvCxnSpPr/>
                  <p:nvPr/>
                </p:nvCxnSpPr>
                <p:spPr>
                  <a:xfrm>
                    <a:off x="6863592" y="263809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2" name="Straight Connector 951"/>
                  <p:cNvCxnSpPr/>
                  <p:nvPr/>
                </p:nvCxnSpPr>
                <p:spPr>
                  <a:xfrm>
                    <a:off x="6859902" y="270702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3" name="Straight Connector 952"/>
                  <p:cNvCxnSpPr/>
                  <p:nvPr/>
                </p:nvCxnSpPr>
                <p:spPr>
                  <a:xfrm>
                    <a:off x="6867284" y="277595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4" name="Straight Connector 953"/>
                  <p:cNvCxnSpPr/>
                  <p:nvPr/>
                </p:nvCxnSpPr>
                <p:spPr>
                  <a:xfrm>
                    <a:off x="6870974" y="284331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5" name="Straight Connector 954"/>
                  <p:cNvCxnSpPr/>
                  <p:nvPr/>
                </p:nvCxnSpPr>
                <p:spPr>
                  <a:xfrm>
                    <a:off x="6870974" y="2912238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6" name="Straight Connector 955"/>
                  <p:cNvCxnSpPr/>
                  <p:nvPr/>
                </p:nvCxnSpPr>
                <p:spPr>
                  <a:xfrm>
                    <a:off x="6874666" y="297646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7" name="Straight Connector 956"/>
                  <p:cNvCxnSpPr/>
                  <p:nvPr/>
                </p:nvCxnSpPr>
                <p:spPr>
                  <a:xfrm flipH="1">
                    <a:off x="6874666" y="2132105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374" name="Group 823"/>
              <p:cNvGrpSpPr>
                <a:grpSpLocks/>
              </p:cNvGrpSpPr>
              <p:nvPr/>
            </p:nvGrpSpPr>
            <p:grpSpPr bwMode="auto">
              <a:xfrm>
                <a:off x="1678171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434" name="Group 883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905" name="Rectangle 904"/>
                  <p:cNvSpPr/>
                  <p:nvPr/>
                </p:nvSpPr>
                <p:spPr>
                  <a:xfrm>
                    <a:off x="6508368" y="3062348"/>
                    <a:ext cx="456662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06" name="Straight Connector 905"/>
                  <p:cNvCxnSpPr/>
                  <p:nvPr/>
                </p:nvCxnSpPr>
                <p:spPr>
                  <a:xfrm flipV="1">
                    <a:off x="6848625" y="3062348"/>
                    <a:ext cx="119388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7" name="Rectangle 906"/>
                  <p:cNvSpPr/>
                  <p:nvPr/>
                </p:nvSpPr>
                <p:spPr>
                  <a:xfrm>
                    <a:off x="6475537" y="3071747"/>
                    <a:ext cx="134311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08" name="Straight Connector 907"/>
                  <p:cNvCxnSpPr/>
                  <p:nvPr/>
                </p:nvCxnSpPr>
                <p:spPr>
                  <a:xfrm flipV="1">
                    <a:off x="6394949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09" name="Rectangle 908"/>
                  <p:cNvSpPr/>
                  <p:nvPr/>
                </p:nvSpPr>
                <p:spPr>
                  <a:xfrm>
                    <a:off x="6815794" y="3703060"/>
                    <a:ext cx="140281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910" name="Rectangle 909"/>
                  <p:cNvSpPr/>
                  <p:nvPr/>
                </p:nvSpPr>
                <p:spPr>
                  <a:xfrm>
                    <a:off x="6403904" y="3157907"/>
                    <a:ext cx="447707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911" name="Straight Connector 910"/>
                  <p:cNvCxnSpPr/>
                  <p:nvPr/>
                </p:nvCxnSpPr>
                <p:spPr>
                  <a:xfrm flipV="1">
                    <a:off x="6848625" y="3804884"/>
                    <a:ext cx="119388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462" name="Group 911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40" name="Straight Connector 939"/>
                    <p:cNvCxnSpPr/>
                    <p:nvPr/>
                  </p:nvCxnSpPr>
                  <p:spPr>
                    <a:xfrm flipV="1">
                      <a:off x="7036319" y="284620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1" name="Straight Connector 940"/>
                    <p:cNvCxnSpPr/>
                    <p:nvPr/>
                  </p:nvCxnSpPr>
                  <p:spPr>
                    <a:xfrm flipV="1">
                      <a:off x="6573691" y="2938628"/>
                      <a:ext cx="46859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3" name="Group 912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8" name="Straight Connector 937"/>
                    <p:cNvCxnSpPr/>
                    <p:nvPr/>
                  </p:nvCxnSpPr>
                  <p:spPr>
                    <a:xfrm flipV="1">
                      <a:off x="7036801" y="284613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9" name="Straight Connector 938"/>
                    <p:cNvCxnSpPr/>
                    <p:nvPr/>
                  </p:nvCxnSpPr>
                  <p:spPr>
                    <a:xfrm flipV="1">
                      <a:off x="6574172" y="2938559"/>
                      <a:ext cx="468598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4" name="Group 913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6" name="Straight Connector 935"/>
                    <p:cNvCxnSpPr/>
                    <p:nvPr/>
                  </p:nvCxnSpPr>
                  <p:spPr>
                    <a:xfrm flipV="1">
                      <a:off x="7028327" y="284606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7" name="Straight Connector 936"/>
                    <p:cNvCxnSpPr/>
                    <p:nvPr/>
                  </p:nvCxnSpPr>
                  <p:spPr>
                    <a:xfrm flipV="1">
                      <a:off x="6580621" y="2938489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5" name="Group 914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4" name="Straight Connector 933"/>
                    <p:cNvCxnSpPr/>
                    <p:nvPr/>
                  </p:nvCxnSpPr>
                  <p:spPr>
                    <a:xfrm flipV="1">
                      <a:off x="7028806" y="284599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5" name="Straight Connector 934"/>
                    <p:cNvCxnSpPr/>
                    <p:nvPr/>
                  </p:nvCxnSpPr>
                  <p:spPr>
                    <a:xfrm flipV="1">
                      <a:off x="6581100" y="2938419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6" name="Group 915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2" name="Straight Connector 931"/>
                    <p:cNvCxnSpPr/>
                    <p:nvPr/>
                  </p:nvCxnSpPr>
                  <p:spPr>
                    <a:xfrm flipV="1">
                      <a:off x="7029286" y="2845924"/>
                      <a:ext cx="119388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3" name="Straight Connector 932"/>
                    <p:cNvCxnSpPr/>
                    <p:nvPr/>
                  </p:nvCxnSpPr>
                  <p:spPr>
                    <a:xfrm flipV="1">
                      <a:off x="6581580" y="2938350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7" name="Group 916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30" name="Straight Connector 929"/>
                    <p:cNvCxnSpPr/>
                    <p:nvPr/>
                  </p:nvCxnSpPr>
                  <p:spPr>
                    <a:xfrm flipV="1">
                      <a:off x="7035737" y="284585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31" name="Straight Connector 930"/>
                    <p:cNvCxnSpPr/>
                    <p:nvPr/>
                  </p:nvCxnSpPr>
                  <p:spPr>
                    <a:xfrm flipV="1">
                      <a:off x="6582061" y="294297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8" name="Group 917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28" name="Straight Connector 927"/>
                    <p:cNvCxnSpPr/>
                    <p:nvPr/>
                  </p:nvCxnSpPr>
                  <p:spPr>
                    <a:xfrm flipV="1">
                      <a:off x="7036216" y="284578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9" name="Straight Connector 928"/>
                    <p:cNvCxnSpPr/>
                    <p:nvPr/>
                  </p:nvCxnSpPr>
                  <p:spPr>
                    <a:xfrm flipV="1">
                      <a:off x="6573585" y="2942909"/>
                      <a:ext cx="46860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69" name="Group 918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26" name="Straight Connector 925"/>
                    <p:cNvCxnSpPr/>
                    <p:nvPr/>
                  </p:nvCxnSpPr>
                  <p:spPr>
                    <a:xfrm flipV="1">
                      <a:off x="7036695" y="2845715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7" name="Straight Connector 926"/>
                    <p:cNvCxnSpPr/>
                    <p:nvPr/>
                  </p:nvCxnSpPr>
                  <p:spPr>
                    <a:xfrm flipV="1">
                      <a:off x="6574065" y="2942840"/>
                      <a:ext cx="46860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70" name="Group 919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24" name="Straight Connector 923"/>
                    <p:cNvCxnSpPr/>
                    <p:nvPr/>
                  </p:nvCxnSpPr>
                  <p:spPr>
                    <a:xfrm flipV="1">
                      <a:off x="7028222" y="285034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5" name="Straight Connector 924"/>
                    <p:cNvCxnSpPr/>
                    <p:nvPr/>
                  </p:nvCxnSpPr>
                  <p:spPr>
                    <a:xfrm flipV="1">
                      <a:off x="6574546" y="2939637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71" name="Group 920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922" name="Straight Connector 921"/>
                    <p:cNvCxnSpPr/>
                    <p:nvPr/>
                  </p:nvCxnSpPr>
                  <p:spPr>
                    <a:xfrm flipV="1">
                      <a:off x="7028701" y="2850276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3" name="Straight Connector 922"/>
                    <p:cNvCxnSpPr/>
                    <p:nvPr/>
                  </p:nvCxnSpPr>
                  <p:spPr>
                    <a:xfrm flipV="1">
                      <a:off x="6580995" y="2939568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435" name="Group 884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436" name="Group 885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900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3895" y="2996302"/>
                      <a:ext cx="553664" cy="64227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1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3895" y="2921109"/>
                      <a:ext cx="67916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2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1250" y="292267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3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8789" y="2936774"/>
                      <a:ext cx="527828" cy="45429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04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4287" y="2933641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887" name="Straight Connector 886"/>
                  <p:cNvCxnSpPr/>
                  <p:nvPr/>
                </p:nvCxnSpPr>
                <p:spPr>
                  <a:xfrm flipH="1">
                    <a:off x="7006804" y="2125839"/>
                    <a:ext cx="11074" cy="84436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8" name="Straight Connector 887"/>
                  <p:cNvCxnSpPr/>
                  <p:nvPr/>
                </p:nvCxnSpPr>
                <p:spPr>
                  <a:xfrm>
                    <a:off x="6884999" y="230442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9" name="Straight Connector 888"/>
                  <p:cNvCxnSpPr/>
                  <p:nvPr/>
                </p:nvCxnSpPr>
                <p:spPr>
                  <a:xfrm>
                    <a:off x="6881307" y="236865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0" name="Straight Connector 889"/>
                  <p:cNvCxnSpPr/>
                  <p:nvPr/>
                </p:nvCxnSpPr>
                <p:spPr>
                  <a:xfrm>
                    <a:off x="6877617" y="2445412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1" name="Straight Connector 890"/>
                  <p:cNvCxnSpPr/>
                  <p:nvPr/>
                </p:nvCxnSpPr>
                <p:spPr>
                  <a:xfrm>
                    <a:off x="6877617" y="2509640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2" name="Straight Connector 891"/>
                  <p:cNvCxnSpPr/>
                  <p:nvPr/>
                </p:nvCxnSpPr>
                <p:spPr>
                  <a:xfrm>
                    <a:off x="6873925" y="2570734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3" name="Straight Connector 892"/>
                  <p:cNvCxnSpPr/>
                  <p:nvPr/>
                </p:nvCxnSpPr>
                <p:spPr>
                  <a:xfrm>
                    <a:off x="6873925" y="263809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4" name="Straight Connector 893"/>
                  <p:cNvCxnSpPr/>
                  <p:nvPr/>
                </p:nvCxnSpPr>
                <p:spPr>
                  <a:xfrm>
                    <a:off x="6870235" y="270702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5" name="Straight Connector 894"/>
                  <p:cNvCxnSpPr/>
                  <p:nvPr/>
                </p:nvCxnSpPr>
                <p:spPr>
                  <a:xfrm>
                    <a:off x="6877617" y="277595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6" name="Straight Connector 895"/>
                  <p:cNvCxnSpPr/>
                  <p:nvPr/>
                </p:nvCxnSpPr>
                <p:spPr>
                  <a:xfrm>
                    <a:off x="6881307" y="284331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7" name="Straight Connector 896"/>
                  <p:cNvCxnSpPr/>
                  <p:nvPr/>
                </p:nvCxnSpPr>
                <p:spPr>
                  <a:xfrm>
                    <a:off x="6877617" y="2912238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8" name="Straight Connector 897"/>
                  <p:cNvCxnSpPr/>
                  <p:nvPr/>
                </p:nvCxnSpPr>
                <p:spPr>
                  <a:xfrm>
                    <a:off x="6884999" y="297646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9" name="Straight Connector 898"/>
                  <p:cNvCxnSpPr/>
                  <p:nvPr/>
                </p:nvCxnSpPr>
                <p:spPr>
                  <a:xfrm flipH="1">
                    <a:off x="6884999" y="2132105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375" name="Group 824"/>
              <p:cNvGrpSpPr>
                <a:grpSpLocks/>
              </p:cNvGrpSpPr>
              <p:nvPr/>
            </p:nvGrpSpPr>
            <p:grpSpPr bwMode="auto">
              <a:xfrm>
                <a:off x="2054687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376" name="Group 825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847" name="Rectangle 846"/>
                  <p:cNvSpPr/>
                  <p:nvPr/>
                </p:nvSpPr>
                <p:spPr>
                  <a:xfrm>
                    <a:off x="6510754" y="3062348"/>
                    <a:ext cx="447707" cy="742536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848" name="Straight Connector 847"/>
                  <p:cNvCxnSpPr/>
                  <p:nvPr/>
                </p:nvCxnSpPr>
                <p:spPr>
                  <a:xfrm flipV="1">
                    <a:off x="6848027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49" name="Rectangle 848"/>
                  <p:cNvSpPr/>
                  <p:nvPr/>
                </p:nvSpPr>
                <p:spPr>
                  <a:xfrm>
                    <a:off x="6477923" y="307174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850" name="Straight Connector 849"/>
                  <p:cNvCxnSpPr/>
                  <p:nvPr/>
                </p:nvCxnSpPr>
                <p:spPr>
                  <a:xfrm flipV="1">
                    <a:off x="6397335" y="3062348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51" name="Rectangle 850"/>
                  <p:cNvSpPr/>
                  <p:nvPr/>
                </p:nvSpPr>
                <p:spPr>
                  <a:xfrm>
                    <a:off x="6818180" y="3703060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852" name="Rectangle 851"/>
                  <p:cNvSpPr/>
                  <p:nvPr/>
                </p:nvSpPr>
                <p:spPr>
                  <a:xfrm>
                    <a:off x="6406290" y="3157907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853" name="Straight Connector 852"/>
                  <p:cNvCxnSpPr/>
                  <p:nvPr/>
                </p:nvCxnSpPr>
                <p:spPr>
                  <a:xfrm flipV="1">
                    <a:off x="6848027" y="3804884"/>
                    <a:ext cx="113419" cy="9242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404" name="Group 853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82" name="Straight Connector 881"/>
                    <p:cNvCxnSpPr/>
                    <p:nvPr/>
                  </p:nvCxnSpPr>
                  <p:spPr>
                    <a:xfrm flipV="1">
                      <a:off x="7035722" y="2846202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3" name="Straight Connector 882"/>
                    <p:cNvCxnSpPr/>
                    <p:nvPr/>
                  </p:nvCxnSpPr>
                  <p:spPr>
                    <a:xfrm flipV="1">
                      <a:off x="6582046" y="2938628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5" name="Group 854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80" name="Straight Connector 879"/>
                    <p:cNvCxnSpPr/>
                    <p:nvPr/>
                  </p:nvCxnSpPr>
                  <p:spPr>
                    <a:xfrm flipV="1">
                      <a:off x="7036203" y="284613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81" name="Straight Connector 880"/>
                    <p:cNvCxnSpPr/>
                    <p:nvPr/>
                  </p:nvCxnSpPr>
                  <p:spPr>
                    <a:xfrm flipV="1">
                      <a:off x="6582527" y="293855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6" name="Group 855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8" name="Straight Connector 877"/>
                    <p:cNvCxnSpPr/>
                    <p:nvPr/>
                  </p:nvCxnSpPr>
                  <p:spPr>
                    <a:xfrm flipV="1">
                      <a:off x="7027727" y="284606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9" name="Straight Connector 878"/>
                    <p:cNvCxnSpPr/>
                    <p:nvPr/>
                  </p:nvCxnSpPr>
                  <p:spPr>
                    <a:xfrm flipV="1">
                      <a:off x="6583007" y="2938489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7" name="Group 856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6" name="Straight Connector 875"/>
                    <p:cNvCxnSpPr/>
                    <p:nvPr/>
                  </p:nvCxnSpPr>
                  <p:spPr>
                    <a:xfrm flipV="1">
                      <a:off x="7028207" y="2845993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7" name="Straight Connector 876"/>
                    <p:cNvCxnSpPr/>
                    <p:nvPr/>
                  </p:nvCxnSpPr>
                  <p:spPr>
                    <a:xfrm flipV="1">
                      <a:off x="6583486" y="2938419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8" name="Group 857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4" name="Straight Connector 873"/>
                    <p:cNvCxnSpPr/>
                    <p:nvPr/>
                  </p:nvCxnSpPr>
                  <p:spPr>
                    <a:xfrm flipV="1">
                      <a:off x="7028686" y="2845924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5" name="Straight Connector 874"/>
                    <p:cNvCxnSpPr/>
                    <p:nvPr/>
                  </p:nvCxnSpPr>
                  <p:spPr>
                    <a:xfrm flipV="1">
                      <a:off x="6589935" y="2938350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09" name="Group 858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2" name="Straight Connector 871"/>
                    <p:cNvCxnSpPr/>
                    <p:nvPr/>
                  </p:nvCxnSpPr>
                  <p:spPr>
                    <a:xfrm flipV="1">
                      <a:off x="7035137" y="2845854"/>
                      <a:ext cx="107450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3" name="Straight Connector 872"/>
                    <p:cNvCxnSpPr/>
                    <p:nvPr/>
                  </p:nvCxnSpPr>
                  <p:spPr>
                    <a:xfrm flipV="1">
                      <a:off x="6590416" y="2942979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10" name="Group 859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70" name="Straight Connector 869"/>
                    <p:cNvCxnSpPr/>
                    <p:nvPr/>
                  </p:nvCxnSpPr>
                  <p:spPr>
                    <a:xfrm flipV="1">
                      <a:off x="7035616" y="2845784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71" name="Straight Connector 870"/>
                    <p:cNvCxnSpPr/>
                    <p:nvPr/>
                  </p:nvCxnSpPr>
                  <p:spPr>
                    <a:xfrm flipV="1">
                      <a:off x="6581941" y="294290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11" name="Group 860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68" name="Straight Connector 867"/>
                    <p:cNvCxnSpPr/>
                    <p:nvPr/>
                  </p:nvCxnSpPr>
                  <p:spPr>
                    <a:xfrm flipV="1">
                      <a:off x="7036096" y="2845715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9" name="Straight Connector 868"/>
                    <p:cNvCxnSpPr/>
                    <p:nvPr/>
                  </p:nvCxnSpPr>
                  <p:spPr>
                    <a:xfrm flipV="1">
                      <a:off x="6582420" y="2942840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12" name="Group 861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66" name="Straight Connector 865"/>
                    <p:cNvCxnSpPr/>
                    <p:nvPr/>
                  </p:nvCxnSpPr>
                  <p:spPr>
                    <a:xfrm flipV="1">
                      <a:off x="7027624" y="2850345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7" name="Straight Connector 866"/>
                    <p:cNvCxnSpPr/>
                    <p:nvPr/>
                  </p:nvCxnSpPr>
                  <p:spPr>
                    <a:xfrm flipV="1">
                      <a:off x="6582901" y="2939637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413" name="Group 862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864" name="Straight Connector 863"/>
                    <p:cNvCxnSpPr/>
                    <p:nvPr/>
                  </p:nvCxnSpPr>
                  <p:spPr>
                    <a:xfrm flipV="1">
                      <a:off x="7028103" y="2850276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65" name="Straight Connector 864"/>
                    <p:cNvCxnSpPr/>
                    <p:nvPr/>
                  </p:nvCxnSpPr>
                  <p:spPr>
                    <a:xfrm flipV="1">
                      <a:off x="6583381" y="2939568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377" name="Group 826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378" name="Group 827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842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228" y="2996302"/>
                      <a:ext cx="542590" cy="64227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3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228" y="2921109"/>
                      <a:ext cx="668087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4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0510" y="2922675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5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9122" y="2936774"/>
                      <a:ext cx="516753" cy="45429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846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30929" y="2933641"/>
                      <a:ext cx="295288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829" name="Straight Connector 828"/>
                  <p:cNvCxnSpPr/>
                  <p:nvPr/>
                </p:nvCxnSpPr>
                <p:spPr>
                  <a:xfrm flipH="1">
                    <a:off x="6998683" y="2125839"/>
                    <a:ext cx="11072" cy="844361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0" name="Straight Connector 829"/>
                  <p:cNvCxnSpPr/>
                  <p:nvPr/>
                </p:nvCxnSpPr>
                <p:spPr>
                  <a:xfrm>
                    <a:off x="6884257" y="2304424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1" name="Straight Connector 830"/>
                  <p:cNvCxnSpPr/>
                  <p:nvPr/>
                </p:nvCxnSpPr>
                <p:spPr>
                  <a:xfrm>
                    <a:off x="6880567" y="2368652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2" name="Straight Connector 831"/>
                  <p:cNvCxnSpPr/>
                  <p:nvPr/>
                </p:nvCxnSpPr>
                <p:spPr>
                  <a:xfrm>
                    <a:off x="6880567" y="2445412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3" name="Straight Connector 832"/>
                  <p:cNvCxnSpPr/>
                  <p:nvPr/>
                </p:nvCxnSpPr>
                <p:spPr>
                  <a:xfrm>
                    <a:off x="6876875" y="2509640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4" name="Straight Connector 833"/>
                  <p:cNvCxnSpPr/>
                  <p:nvPr/>
                </p:nvCxnSpPr>
                <p:spPr>
                  <a:xfrm>
                    <a:off x="6873185" y="2570734"/>
                    <a:ext cx="13288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5" name="Straight Connector 834"/>
                  <p:cNvCxnSpPr/>
                  <p:nvPr/>
                </p:nvCxnSpPr>
                <p:spPr>
                  <a:xfrm>
                    <a:off x="6873185" y="2638096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6" name="Straight Connector 835"/>
                  <p:cNvCxnSpPr/>
                  <p:nvPr/>
                </p:nvCxnSpPr>
                <p:spPr>
                  <a:xfrm>
                    <a:off x="6869493" y="2707023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7" name="Straight Connector 836"/>
                  <p:cNvCxnSpPr/>
                  <p:nvPr/>
                </p:nvCxnSpPr>
                <p:spPr>
                  <a:xfrm>
                    <a:off x="6876875" y="2775951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8" name="Straight Connector 837"/>
                  <p:cNvCxnSpPr/>
                  <p:nvPr/>
                </p:nvCxnSpPr>
                <p:spPr>
                  <a:xfrm>
                    <a:off x="6880567" y="2843311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39" name="Straight Connector 838"/>
                  <p:cNvCxnSpPr/>
                  <p:nvPr/>
                </p:nvCxnSpPr>
                <p:spPr>
                  <a:xfrm>
                    <a:off x="6880567" y="2912238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0" name="Straight Connector 839"/>
                  <p:cNvCxnSpPr/>
                  <p:nvPr/>
                </p:nvCxnSpPr>
                <p:spPr>
                  <a:xfrm>
                    <a:off x="6884257" y="2976467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41" name="Straight Connector 840"/>
                  <p:cNvCxnSpPr/>
                  <p:nvPr/>
                </p:nvCxnSpPr>
                <p:spPr>
                  <a:xfrm flipH="1">
                    <a:off x="6884257" y="2132105"/>
                    <a:ext cx="12919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05837" name="Group 1062"/>
            <p:cNvGrpSpPr>
              <a:grpSpLocks/>
            </p:cNvGrpSpPr>
            <p:nvPr/>
          </p:nvGrpSpPr>
          <p:grpSpPr bwMode="auto">
            <a:xfrm>
              <a:off x="3857904" y="2759971"/>
              <a:ext cx="1470209" cy="1869141"/>
              <a:chOff x="916173" y="4038600"/>
              <a:chExt cx="1470209" cy="1869141"/>
            </a:xfrm>
          </p:grpSpPr>
          <p:grpSp>
            <p:nvGrpSpPr>
              <p:cNvPr id="206121" name="Group 187"/>
              <p:cNvGrpSpPr>
                <a:grpSpLocks/>
              </p:cNvGrpSpPr>
              <p:nvPr/>
            </p:nvGrpSpPr>
            <p:grpSpPr bwMode="auto">
              <a:xfrm>
                <a:off x="1295400" y="4038600"/>
                <a:ext cx="1052512" cy="355600"/>
                <a:chOff x="4410" y="1365"/>
                <a:chExt cx="663" cy="224"/>
              </a:xfrm>
            </p:grpSpPr>
            <p:sp>
              <p:nvSpPr>
                <p:cNvPr id="1305" name="Rectangle 188"/>
                <p:cNvSpPr>
                  <a:spLocks noChangeArrowheads="1"/>
                </p:cNvSpPr>
                <p:nvPr/>
              </p:nvSpPr>
              <p:spPr bwMode="auto">
                <a:xfrm>
                  <a:off x="4413" y="1500"/>
                  <a:ext cx="495" cy="8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6" name="AutoShape 189"/>
                <p:cNvSpPr>
                  <a:spLocks noChangeArrowheads="1"/>
                </p:cNvSpPr>
                <p:nvPr/>
              </p:nvSpPr>
              <p:spPr bwMode="auto">
                <a:xfrm>
                  <a:off x="4413" y="1368"/>
                  <a:ext cx="663" cy="135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7" name="Freeform 190"/>
                <p:cNvSpPr>
                  <a:spLocks/>
                </p:cNvSpPr>
                <p:nvPr/>
              </p:nvSpPr>
              <p:spPr bwMode="auto">
                <a:xfrm>
                  <a:off x="4904" y="1365"/>
                  <a:ext cx="169" cy="224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8" name="Freeform 191"/>
                <p:cNvSpPr>
                  <a:spLocks/>
                </p:cNvSpPr>
                <p:nvPr/>
              </p:nvSpPr>
              <p:spPr bwMode="auto">
                <a:xfrm>
                  <a:off x="4478" y="1395"/>
                  <a:ext cx="506" cy="80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09" name="Freeform 192"/>
                <p:cNvSpPr>
                  <a:spLocks/>
                </p:cNvSpPr>
                <p:nvPr/>
              </p:nvSpPr>
              <p:spPr bwMode="auto">
                <a:xfrm>
                  <a:off x="4596" y="1391"/>
                  <a:ext cx="293" cy="93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065" name="Straight Connector 1064"/>
              <p:cNvCxnSpPr/>
              <p:nvPr/>
            </p:nvCxnSpPr>
            <p:spPr>
              <a:xfrm flipH="1">
                <a:off x="1181977" y="4380935"/>
                <a:ext cx="355562" cy="495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6" name="Straight Connector 1065"/>
              <p:cNvCxnSpPr>
                <a:stCxn id="1305" idx="2"/>
              </p:cNvCxnSpPr>
              <p:nvPr/>
            </p:nvCxnSpPr>
            <p:spPr>
              <a:xfrm flipH="1">
                <a:off x="1486744" y="4390457"/>
                <a:ext cx="201592" cy="485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7" name="Straight Connector 1066"/>
              <p:cNvCxnSpPr/>
              <p:nvPr/>
            </p:nvCxnSpPr>
            <p:spPr>
              <a:xfrm>
                <a:off x="1804211" y="4395218"/>
                <a:ext cx="57144" cy="4919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8" name="Straight Connector 1067"/>
              <p:cNvCxnSpPr>
                <a:endCxn id="1090" idx="0"/>
              </p:cNvCxnSpPr>
              <p:nvPr/>
            </p:nvCxnSpPr>
            <p:spPr>
              <a:xfrm>
                <a:off x="1943896" y="4419021"/>
                <a:ext cx="274609" cy="457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6126" name="Group 1068"/>
              <p:cNvGrpSpPr>
                <a:grpSpLocks/>
              </p:cNvGrpSpPr>
              <p:nvPr/>
            </p:nvGrpSpPr>
            <p:grpSpPr bwMode="auto">
              <a:xfrm>
                <a:off x="916173" y="4876800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304" name="Group 1246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268" name="Rectangle 1267"/>
                  <p:cNvSpPr/>
                  <p:nvPr/>
                </p:nvSpPr>
                <p:spPr>
                  <a:xfrm>
                    <a:off x="6510771" y="3058460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69" name="Straight Connector 1268"/>
                  <p:cNvCxnSpPr/>
                  <p:nvPr/>
                </p:nvCxnSpPr>
                <p:spPr>
                  <a:xfrm flipV="1">
                    <a:off x="6848042" y="3058460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0" name="Rectangle 1269"/>
                  <p:cNvSpPr/>
                  <p:nvPr/>
                </p:nvSpPr>
                <p:spPr>
                  <a:xfrm>
                    <a:off x="6477938" y="3067859"/>
                    <a:ext cx="131327" cy="1190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71" name="Straight Connector 1270"/>
                  <p:cNvCxnSpPr/>
                  <p:nvPr/>
                </p:nvCxnSpPr>
                <p:spPr>
                  <a:xfrm flipV="1">
                    <a:off x="6397352" y="3058460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72" name="Rectangle 1271"/>
                  <p:cNvSpPr/>
                  <p:nvPr/>
                </p:nvSpPr>
                <p:spPr>
                  <a:xfrm>
                    <a:off x="6818195" y="3702304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273" name="Rectangle 1272"/>
                  <p:cNvSpPr/>
                  <p:nvPr/>
                </p:nvSpPr>
                <p:spPr>
                  <a:xfrm>
                    <a:off x="6406305" y="3157151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74" name="Straight Connector 1273"/>
                  <p:cNvCxnSpPr/>
                  <p:nvPr/>
                </p:nvCxnSpPr>
                <p:spPr>
                  <a:xfrm flipV="1">
                    <a:off x="6848042" y="3804129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332" name="Group 1274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03" name="Straight Connector 1302"/>
                    <p:cNvCxnSpPr/>
                    <p:nvPr/>
                  </p:nvCxnSpPr>
                  <p:spPr>
                    <a:xfrm flipV="1">
                      <a:off x="7035737" y="2845447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4" name="Straight Connector 1303"/>
                    <p:cNvCxnSpPr/>
                    <p:nvPr/>
                  </p:nvCxnSpPr>
                  <p:spPr>
                    <a:xfrm flipV="1">
                      <a:off x="6582061" y="2934739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3" name="Group 1275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01" name="Straight Connector 1300"/>
                    <p:cNvCxnSpPr/>
                    <p:nvPr/>
                  </p:nvCxnSpPr>
                  <p:spPr>
                    <a:xfrm flipV="1">
                      <a:off x="7036218" y="2845378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2" name="Straight Connector 1301"/>
                    <p:cNvCxnSpPr/>
                    <p:nvPr/>
                  </p:nvCxnSpPr>
                  <p:spPr>
                    <a:xfrm flipV="1">
                      <a:off x="6582542" y="2934670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4" name="Group 1276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9" name="Straight Connector 1298"/>
                    <p:cNvCxnSpPr/>
                    <p:nvPr/>
                  </p:nvCxnSpPr>
                  <p:spPr>
                    <a:xfrm flipV="1">
                      <a:off x="7027744" y="2845308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00" name="Straight Connector 1299"/>
                    <p:cNvCxnSpPr/>
                    <p:nvPr/>
                  </p:nvCxnSpPr>
                  <p:spPr>
                    <a:xfrm flipV="1">
                      <a:off x="6583022" y="2934600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5" name="Group 1277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7" name="Straight Connector 1296"/>
                    <p:cNvCxnSpPr/>
                    <p:nvPr/>
                  </p:nvCxnSpPr>
                  <p:spPr>
                    <a:xfrm flipV="1">
                      <a:off x="7028224" y="2842105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8" name="Straight Connector 1297"/>
                    <p:cNvCxnSpPr/>
                    <p:nvPr/>
                  </p:nvCxnSpPr>
                  <p:spPr>
                    <a:xfrm flipV="1">
                      <a:off x="6583501" y="2934530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6" name="Group 1278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5" name="Straight Connector 1294"/>
                    <p:cNvCxnSpPr/>
                    <p:nvPr/>
                  </p:nvCxnSpPr>
                  <p:spPr>
                    <a:xfrm flipV="1">
                      <a:off x="7028703" y="2842036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6" name="Straight Connector 1295"/>
                    <p:cNvCxnSpPr/>
                    <p:nvPr/>
                  </p:nvCxnSpPr>
                  <p:spPr>
                    <a:xfrm flipV="1">
                      <a:off x="6589950" y="2934461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7" name="Group 1279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3" name="Straight Connector 1292"/>
                    <p:cNvCxnSpPr/>
                    <p:nvPr/>
                  </p:nvCxnSpPr>
                  <p:spPr>
                    <a:xfrm flipV="1">
                      <a:off x="7035154" y="2841966"/>
                      <a:ext cx="107450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4" name="Straight Connector 1293"/>
                    <p:cNvCxnSpPr/>
                    <p:nvPr/>
                  </p:nvCxnSpPr>
                  <p:spPr>
                    <a:xfrm flipV="1">
                      <a:off x="6590431" y="2939091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8" name="Group 1280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91" name="Straight Connector 1290"/>
                    <p:cNvCxnSpPr/>
                    <p:nvPr/>
                  </p:nvCxnSpPr>
                  <p:spPr>
                    <a:xfrm flipV="1">
                      <a:off x="7035633" y="2841896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2" name="Straight Connector 1291"/>
                    <p:cNvCxnSpPr/>
                    <p:nvPr/>
                  </p:nvCxnSpPr>
                  <p:spPr>
                    <a:xfrm flipV="1">
                      <a:off x="6581958" y="2939021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39" name="Group 1281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89" name="Straight Connector 1288"/>
                    <p:cNvCxnSpPr/>
                    <p:nvPr/>
                  </p:nvCxnSpPr>
                  <p:spPr>
                    <a:xfrm flipV="1">
                      <a:off x="7036113" y="2841827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90" name="Straight Connector 1289"/>
                    <p:cNvCxnSpPr/>
                    <p:nvPr/>
                  </p:nvCxnSpPr>
                  <p:spPr>
                    <a:xfrm flipV="1">
                      <a:off x="6582437" y="2938952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40" name="Group 1282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87" name="Straight Connector 1286"/>
                    <p:cNvCxnSpPr/>
                    <p:nvPr/>
                  </p:nvCxnSpPr>
                  <p:spPr>
                    <a:xfrm flipV="1">
                      <a:off x="7027639" y="2846456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8" name="Straight Connector 1287"/>
                    <p:cNvCxnSpPr/>
                    <p:nvPr/>
                  </p:nvCxnSpPr>
                  <p:spPr>
                    <a:xfrm flipV="1">
                      <a:off x="6582918" y="293888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341" name="Group 1283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85" name="Straight Connector 1284"/>
                    <p:cNvCxnSpPr/>
                    <p:nvPr/>
                  </p:nvCxnSpPr>
                  <p:spPr>
                    <a:xfrm flipV="1">
                      <a:off x="7028118" y="2846387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6" name="Straight Connector 1285"/>
                    <p:cNvCxnSpPr/>
                    <p:nvPr/>
                  </p:nvCxnSpPr>
                  <p:spPr>
                    <a:xfrm flipV="1">
                      <a:off x="6583398" y="293881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305" name="Group 1247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306" name="Group 1248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263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247" y="2995546"/>
                      <a:ext cx="54259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4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247" y="2920353"/>
                      <a:ext cx="668090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5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0529" y="2921920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6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9143" y="2936018"/>
                      <a:ext cx="516753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67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30948" y="2932885"/>
                      <a:ext cx="295288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250" name="Straight Connector 1249"/>
                  <p:cNvCxnSpPr/>
                  <p:nvPr/>
                </p:nvCxnSpPr>
                <p:spPr>
                  <a:xfrm flipH="1">
                    <a:off x="6998701" y="2125084"/>
                    <a:ext cx="11074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1" name="Straight Connector 1250"/>
                  <p:cNvCxnSpPr/>
                  <p:nvPr/>
                </p:nvCxnSpPr>
                <p:spPr>
                  <a:xfrm>
                    <a:off x="6884278" y="2303669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2" name="Straight Connector 1251"/>
                  <p:cNvCxnSpPr/>
                  <p:nvPr/>
                </p:nvCxnSpPr>
                <p:spPr>
                  <a:xfrm>
                    <a:off x="6880586" y="2367896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3" name="Straight Connector 1252"/>
                  <p:cNvCxnSpPr/>
                  <p:nvPr/>
                </p:nvCxnSpPr>
                <p:spPr>
                  <a:xfrm>
                    <a:off x="6880586" y="2444657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4" name="Straight Connector 1253"/>
                  <p:cNvCxnSpPr/>
                  <p:nvPr/>
                </p:nvCxnSpPr>
                <p:spPr>
                  <a:xfrm>
                    <a:off x="6876896" y="2508884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5" name="Straight Connector 1254"/>
                  <p:cNvCxnSpPr/>
                  <p:nvPr/>
                </p:nvCxnSpPr>
                <p:spPr>
                  <a:xfrm>
                    <a:off x="6873204" y="2569979"/>
                    <a:ext cx="13288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6" name="Straight Connector 1255"/>
                  <p:cNvCxnSpPr/>
                  <p:nvPr/>
                </p:nvCxnSpPr>
                <p:spPr>
                  <a:xfrm>
                    <a:off x="6873204" y="2637340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7" name="Straight Connector 1256"/>
                  <p:cNvCxnSpPr/>
                  <p:nvPr/>
                </p:nvCxnSpPr>
                <p:spPr>
                  <a:xfrm>
                    <a:off x="6869514" y="2706267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8" name="Straight Connector 1257"/>
                  <p:cNvCxnSpPr/>
                  <p:nvPr/>
                </p:nvCxnSpPr>
                <p:spPr>
                  <a:xfrm>
                    <a:off x="6876896" y="2775195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9" name="Straight Connector 1258"/>
                  <p:cNvCxnSpPr/>
                  <p:nvPr/>
                </p:nvCxnSpPr>
                <p:spPr>
                  <a:xfrm>
                    <a:off x="6880586" y="2842556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0" name="Straight Connector 1259"/>
                  <p:cNvCxnSpPr/>
                  <p:nvPr/>
                </p:nvCxnSpPr>
                <p:spPr>
                  <a:xfrm>
                    <a:off x="6880586" y="2911483"/>
                    <a:ext cx="12919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1" name="Straight Connector 1260"/>
                  <p:cNvCxnSpPr/>
                  <p:nvPr/>
                </p:nvCxnSpPr>
                <p:spPr>
                  <a:xfrm>
                    <a:off x="6884278" y="2975711"/>
                    <a:ext cx="129187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2" name="Straight Connector 1261"/>
                  <p:cNvCxnSpPr/>
                  <p:nvPr/>
                </p:nvCxnSpPr>
                <p:spPr>
                  <a:xfrm flipH="1">
                    <a:off x="6884278" y="2131351"/>
                    <a:ext cx="12918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127" name="Group 1069"/>
              <p:cNvGrpSpPr>
                <a:grpSpLocks/>
              </p:cNvGrpSpPr>
              <p:nvPr/>
            </p:nvGrpSpPr>
            <p:grpSpPr bwMode="auto">
              <a:xfrm>
                <a:off x="1301655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246" name="Group 1188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210" name="Rectangle 1209"/>
                  <p:cNvSpPr/>
                  <p:nvPr/>
                </p:nvSpPr>
                <p:spPr>
                  <a:xfrm>
                    <a:off x="6517190" y="3058462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11" name="Straight Connector 1210"/>
                  <p:cNvCxnSpPr/>
                  <p:nvPr/>
                </p:nvCxnSpPr>
                <p:spPr>
                  <a:xfrm flipV="1">
                    <a:off x="6854463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2" name="Rectangle 1211"/>
                  <p:cNvSpPr/>
                  <p:nvPr/>
                </p:nvSpPr>
                <p:spPr>
                  <a:xfrm>
                    <a:off x="6484359" y="3067861"/>
                    <a:ext cx="131327" cy="1190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13" name="Straight Connector 1212"/>
                  <p:cNvCxnSpPr/>
                  <p:nvPr/>
                </p:nvCxnSpPr>
                <p:spPr>
                  <a:xfrm flipV="1">
                    <a:off x="6403770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14" name="Rectangle 1213"/>
                  <p:cNvSpPr/>
                  <p:nvPr/>
                </p:nvSpPr>
                <p:spPr>
                  <a:xfrm>
                    <a:off x="6824616" y="370230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215" name="Rectangle 1214"/>
                  <p:cNvSpPr/>
                  <p:nvPr/>
                </p:nvSpPr>
                <p:spPr>
                  <a:xfrm>
                    <a:off x="6412726" y="3157153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216" name="Straight Connector 1215"/>
                  <p:cNvCxnSpPr/>
                  <p:nvPr/>
                </p:nvCxnSpPr>
                <p:spPr>
                  <a:xfrm flipV="1">
                    <a:off x="6854463" y="380413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274" name="Group 1216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45" name="Straight Connector 1244"/>
                    <p:cNvCxnSpPr/>
                    <p:nvPr/>
                  </p:nvCxnSpPr>
                  <p:spPr>
                    <a:xfrm flipV="1">
                      <a:off x="7036188" y="2845449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6" name="Straight Connector 1245"/>
                    <p:cNvCxnSpPr/>
                    <p:nvPr/>
                  </p:nvCxnSpPr>
                  <p:spPr>
                    <a:xfrm flipV="1">
                      <a:off x="6582512" y="2934741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5" name="Group 1217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43" name="Straight Connector 1242"/>
                    <p:cNvCxnSpPr/>
                    <p:nvPr/>
                  </p:nvCxnSpPr>
                  <p:spPr>
                    <a:xfrm flipV="1">
                      <a:off x="7036669" y="284538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4" name="Straight Connector 1243"/>
                    <p:cNvCxnSpPr/>
                    <p:nvPr/>
                  </p:nvCxnSpPr>
                  <p:spPr>
                    <a:xfrm flipV="1">
                      <a:off x="6582993" y="2934672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6" name="Group 1218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41" name="Straight Connector 1240"/>
                    <p:cNvCxnSpPr/>
                    <p:nvPr/>
                  </p:nvCxnSpPr>
                  <p:spPr>
                    <a:xfrm flipV="1">
                      <a:off x="7028194" y="284531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2" name="Straight Connector 1241"/>
                    <p:cNvCxnSpPr/>
                    <p:nvPr/>
                  </p:nvCxnSpPr>
                  <p:spPr>
                    <a:xfrm flipV="1">
                      <a:off x="6583473" y="293460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7" name="Group 1219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9" name="Straight Connector 1238"/>
                    <p:cNvCxnSpPr/>
                    <p:nvPr/>
                  </p:nvCxnSpPr>
                  <p:spPr>
                    <a:xfrm flipV="1">
                      <a:off x="7028673" y="284210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40" name="Straight Connector 1239"/>
                    <p:cNvCxnSpPr/>
                    <p:nvPr/>
                  </p:nvCxnSpPr>
                  <p:spPr>
                    <a:xfrm flipV="1">
                      <a:off x="6589922" y="2934532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8" name="Group 1220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7" name="Straight Connector 1236"/>
                    <p:cNvCxnSpPr/>
                    <p:nvPr/>
                  </p:nvCxnSpPr>
                  <p:spPr>
                    <a:xfrm flipV="1">
                      <a:off x="7035122" y="2842038"/>
                      <a:ext cx="107450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8" name="Straight Connector 1237"/>
                    <p:cNvCxnSpPr/>
                    <p:nvPr/>
                  </p:nvCxnSpPr>
                  <p:spPr>
                    <a:xfrm flipV="1">
                      <a:off x="6590401" y="293446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79" name="Group 1221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5" name="Straight Connector 1234"/>
                    <p:cNvCxnSpPr/>
                    <p:nvPr/>
                  </p:nvCxnSpPr>
                  <p:spPr>
                    <a:xfrm flipV="1">
                      <a:off x="7035603" y="284196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6" name="Straight Connector 1235"/>
                    <p:cNvCxnSpPr/>
                    <p:nvPr/>
                  </p:nvCxnSpPr>
                  <p:spPr>
                    <a:xfrm flipV="1">
                      <a:off x="6590882" y="293909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80" name="Group 1222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3" name="Straight Connector 1232"/>
                    <p:cNvCxnSpPr/>
                    <p:nvPr/>
                  </p:nvCxnSpPr>
                  <p:spPr>
                    <a:xfrm flipV="1">
                      <a:off x="7036083" y="284189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4" name="Straight Connector 1233"/>
                    <p:cNvCxnSpPr/>
                    <p:nvPr/>
                  </p:nvCxnSpPr>
                  <p:spPr>
                    <a:xfrm flipV="1">
                      <a:off x="6582407" y="2939023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81" name="Group 1223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31" name="Straight Connector 1230"/>
                    <p:cNvCxnSpPr/>
                    <p:nvPr/>
                  </p:nvCxnSpPr>
                  <p:spPr>
                    <a:xfrm flipV="1">
                      <a:off x="7036562" y="284182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2" name="Straight Connector 1231"/>
                    <p:cNvCxnSpPr/>
                    <p:nvPr/>
                  </p:nvCxnSpPr>
                  <p:spPr>
                    <a:xfrm flipV="1">
                      <a:off x="6582886" y="2938954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82" name="Group 1224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29" name="Straight Connector 1228"/>
                    <p:cNvCxnSpPr/>
                    <p:nvPr/>
                  </p:nvCxnSpPr>
                  <p:spPr>
                    <a:xfrm flipV="1">
                      <a:off x="7028090" y="2846458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30" name="Straight Connector 1229"/>
                    <p:cNvCxnSpPr/>
                    <p:nvPr/>
                  </p:nvCxnSpPr>
                  <p:spPr>
                    <a:xfrm flipV="1">
                      <a:off x="6583368" y="293888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83" name="Group 1225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227" name="Straight Connector 1226"/>
                    <p:cNvCxnSpPr/>
                    <p:nvPr/>
                  </p:nvCxnSpPr>
                  <p:spPr>
                    <a:xfrm flipV="1">
                      <a:off x="7028570" y="284638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8" name="Straight Connector 1227"/>
                    <p:cNvCxnSpPr/>
                    <p:nvPr/>
                  </p:nvCxnSpPr>
                  <p:spPr>
                    <a:xfrm flipV="1">
                      <a:off x="6589816" y="2938815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247" name="Group 1189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248" name="Group 1190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205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805" y="2995548"/>
                      <a:ext cx="542590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6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805" y="2920355"/>
                      <a:ext cx="668087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7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1087" y="2921922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8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9699" y="2936020"/>
                      <a:ext cx="516753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209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31506" y="2932887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92" name="Straight Connector 1191"/>
                  <p:cNvCxnSpPr/>
                  <p:nvPr/>
                </p:nvCxnSpPr>
                <p:spPr>
                  <a:xfrm flipH="1">
                    <a:off x="7006641" y="2125086"/>
                    <a:ext cx="11072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3" name="Straight Connector 1192"/>
                  <p:cNvCxnSpPr/>
                  <p:nvPr/>
                </p:nvCxnSpPr>
                <p:spPr>
                  <a:xfrm>
                    <a:off x="6884834" y="230367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4" name="Straight Connector 1193"/>
                  <p:cNvCxnSpPr/>
                  <p:nvPr/>
                </p:nvCxnSpPr>
                <p:spPr>
                  <a:xfrm>
                    <a:off x="6881144" y="236789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5" name="Straight Connector 1194"/>
                  <p:cNvCxnSpPr/>
                  <p:nvPr/>
                </p:nvCxnSpPr>
                <p:spPr>
                  <a:xfrm>
                    <a:off x="6881144" y="244465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6" name="Straight Connector 1195"/>
                  <p:cNvCxnSpPr/>
                  <p:nvPr/>
                </p:nvCxnSpPr>
                <p:spPr>
                  <a:xfrm>
                    <a:off x="6877452" y="250888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7" name="Straight Connector 1196"/>
                  <p:cNvCxnSpPr/>
                  <p:nvPr/>
                </p:nvCxnSpPr>
                <p:spPr>
                  <a:xfrm>
                    <a:off x="6873762" y="2569981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8" name="Straight Connector 1197"/>
                  <p:cNvCxnSpPr/>
                  <p:nvPr/>
                </p:nvCxnSpPr>
                <p:spPr>
                  <a:xfrm>
                    <a:off x="6873762" y="263734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9" name="Straight Connector 1198"/>
                  <p:cNvCxnSpPr/>
                  <p:nvPr/>
                </p:nvCxnSpPr>
                <p:spPr>
                  <a:xfrm>
                    <a:off x="6870070" y="270626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0" name="Straight Connector 1199"/>
                  <p:cNvCxnSpPr/>
                  <p:nvPr/>
                </p:nvCxnSpPr>
                <p:spPr>
                  <a:xfrm>
                    <a:off x="6877452" y="277519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1" name="Straight Connector 1200"/>
                  <p:cNvCxnSpPr/>
                  <p:nvPr/>
                </p:nvCxnSpPr>
                <p:spPr>
                  <a:xfrm>
                    <a:off x="6881144" y="284255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2" name="Straight Connector 1201"/>
                  <p:cNvCxnSpPr/>
                  <p:nvPr/>
                </p:nvCxnSpPr>
                <p:spPr>
                  <a:xfrm>
                    <a:off x="6881144" y="291148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3" name="Straight Connector 1202"/>
                  <p:cNvCxnSpPr/>
                  <p:nvPr/>
                </p:nvCxnSpPr>
                <p:spPr>
                  <a:xfrm>
                    <a:off x="6884834" y="297571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04" name="Straight Connector 1203"/>
                  <p:cNvCxnSpPr/>
                  <p:nvPr/>
                </p:nvCxnSpPr>
                <p:spPr>
                  <a:xfrm flipH="1">
                    <a:off x="6884834" y="2131353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128" name="Group 1070"/>
              <p:cNvGrpSpPr>
                <a:grpSpLocks/>
              </p:cNvGrpSpPr>
              <p:nvPr/>
            </p:nvGrpSpPr>
            <p:grpSpPr bwMode="auto">
              <a:xfrm>
                <a:off x="1678171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188" name="Group 1130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152" name="Rectangle 1151"/>
                  <p:cNvSpPr/>
                  <p:nvPr/>
                </p:nvSpPr>
                <p:spPr>
                  <a:xfrm>
                    <a:off x="6510622" y="3058462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153" name="Straight Connector 1152"/>
                  <p:cNvCxnSpPr/>
                  <p:nvPr/>
                </p:nvCxnSpPr>
                <p:spPr>
                  <a:xfrm flipV="1">
                    <a:off x="6847894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54" name="Rectangle 1153"/>
                  <p:cNvSpPr/>
                  <p:nvPr/>
                </p:nvSpPr>
                <p:spPr>
                  <a:xfrm>
                    <a:off x="6477789" y="3067861"/>
                    <a:ext cx="131327" cy="1190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155" name="Straight Connector 1154"/>
                  <p:cNvCxnSpPr/>
                  <p:nvPr/>
                </p:nvCxnSpPr>
                <p:spPr>
                  <a:xfrm flipV="1">
                    <a:off x="6397203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56" name="Rectangle 1155"/>
                  <p:cNvSpPr/>
                  <p:nvPr/>
                </p:nvSpPr>
                <p:spPr>
                  <a:xfrm>
                    <a:off x="6818047" y="370230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157" name="Rectangle 1156"/>
                  <p:cNvSpPr/>
                  <p:nvPr/>
                </p:nvSpPr>
                <p:spPr>
                  <a:xfrm>
                    <a:off x="6406156" y="3157153"/>
                    <a:ext cx="444723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158" name="Straight Connector 1157"/>
                  <p:cNvCxnSpPr/>
                  <p:nvPr/>
                </p:nvCxnSpPr>
                <p:spPr>
                  <a:xfrm flipV="1">
                    <a:off x="6847894" y="380413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216" name="Group 1158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87" name="Straight Connector 1186"/>
                    <p:cNvCxnSpPr/>
                    <p:nvPr/>
                  </p:nvCxnSpPr>
                  <p:spPr>
                    <a:xfrm flipV="1">
                      <a:off x="7029619" y="2845449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8" name="Straight Connector 1187"/>
                    <p:cNvCxnSpPr/>
                    <p:nvPr/>
                  </p:nvCxnSpPr>
                  <p:spPr>
                    <a:xfrm flipV="1">
                      <a:off x="6581912" y="2934741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17" name="Group 1159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85" name="Straight Connector 1184"/>
                    <p:cNvCxnSpPr/>
                    <p:nvPr/>
                  </p:nvCxnSpPr>
                  <p:spPr>
                    <a:xfrm flipV="1">
                      <a:off x="7036069" y="284538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6" name="Straight Connector 1185"/>
                    <p:cNvCxnSpPr/>
                    <p:nvPr/>
                  </p:nvCxnSpPr>
                  <p:spPr>
                    <a:xfrm flipV="1">
                      <a:off x="6582394" y="2934672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18" name="Group 1160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83" name="Straight Connector 1182"/>
                    <p:cNvCxnSpPr/>
                    <p:nvPr/>
                  </p:nvCxnSpPr>
                  <p:spPr>
                    <a:xfrm flipV="1">
                      <a:off x="7027596" y="284531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4" name="Straight Connector 1183"/>
                    <p:cNvCxnSpPr/>
                    <p:nvPr/>
                  </p:nvCxnSpPr>
                  <p:spPr>
                    <a:xfrm flipV="1">
                      <a:off x="6582873" y="2934602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19" name="Group 1161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81" name="Straight Connector 1180"/>
                    <p:cNvCxnSpPr/>
                    <p:nvPr/>
                  </p:nvCxnSpPr>
                  <p:spPr>
                    <a:xfrm flipV="1">
                      <a:off x="7028075" y="284210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2" name="Straight Connector 1181"/>
                    <p:cNvCxnSpPr/>
                    <p:nvPr/>
                  </p:nvCxnSpPr>
                  <p:spPr>
                    <a:xfrm flipV="1">
                      <a:off x="6583353" y="2934532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0" name="Group 1162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9" name="Straight Connector 1178"/>
                    <p:cNvCxnSpPr/>
                    <p:nvPr/>
                  </p:nvCxnSpPr>
                  <p:spPr>
                    <a:xfrm flipV="1">
                      <a:off x="7028555" y="284203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80" name="Straight Connector 1179"/>
                    <p:cNvCxnSpPr/>
                    <p:nvPr/>
                  </p:nvCxnSpPr>
                  <p:spPr>
                    <a:xfrm flipV="1">
                      <a:off x="6589801" y="2934463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1" name="Group 1163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7" name="Straight Connector 1176"/>
                    <p:cNvCxnSpPr/>
                    <p:nvPr/>
                  </p:nvCxnSpPr>
                  <p:spPr>
                    <a:xfrm flipV="1">
                      <a:off x="7029036" y="284196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8" name="Straight Connector 1177"/>
                    <p:cNvCxnSpPr/>
                    <p:nvPr/>
                  </p:nvCxnSpPr>
                  <p:spPr>
                    <a:xfrm flipV="1">
                      <a:off x="6590283" y="2939093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2" name="Group 1164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5" name="Straight Connector 1174"/>
                    <p:cNvCxnSpPr/>
                    <p:nvPr/>
                  </p:nvCxnSpPr>
                  <p:spPr>
                    <a:xfrm flipV="1">
                      <a:off x="7029515" y="2841898"/>
                      <a:ext cx="119388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6" name="Straight Connector 1175"/>
                    <p:cNvCxnSpPr/>
                    <p:nvPr/>
                  </p:nvCxnSpPr>
                  <p:spPr>
                    <a:xfrm flipV="1">
                      <a:off x="6581809" y="293902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3" name="Group 1165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3" name="Straight Connector 1172"/>
                    <p:cNvCxnSpPr/>
                    <p:nvPr/>
                  </p:nvCxnSpPr>
                  <p:spPr>
                    <a:xfrm flipV="1">
                      <a:off x="7035964" y="284182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4" name="Straight Connector 1173"/>
                    <p:cNvCxnSpPr/>
                    <p:nvPr/>
                  </p:nvCxnSpPr>
                  <p:spPr>
                    <a:xfrm flipV="1">
                      <a:off x="6582288" y="2938954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4" name="Group 1166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71" name="Straight Connector 1170"/>
                    <p:cNvCxnSpPr/>
                    <p:nvPr/>
                  </p:nvCxnSpPr>
                  <p:spPr>
                    <a:xfrm flipV="1">
                      <a:off x="7027490" y="2846458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2" name="Straight Connector 1171"/>
                    <p:cNvCxnSpPr/>
                    <p:nvPr/>
                  </p:nvCxnSpPr>
                  <p:spPr>
                    <a:xfrm flipV="1">
                      <a:off x="6582770" y="2938884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225" name="Group 1167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69" name="Straight Connector 1168"/>
                    <p:cNvCxnSpPr/>
                    <p:nvPr/>
                  </p:nvCxnSpPr>
                  <p:spPr>
                    <a:xfrm flipV="1">
                      <a:off x="7027970" y="284638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70" name="Straight Connector 1169"/>
                    <p:cNvCxnSpPr/>
                    <p:nvPr/>
                  </p:nvCxnSpPr>
                  <p:spPr>
                    <a:xfrm flipV="1">
                      <a:off x="6583249" y="293881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189" name="Group 1131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190" name="Group 1132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147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063" y="2995548"/>
                      <a:ext cx="54259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8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24063" y="2920355"/>
                      <a:ext cx="668090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49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70345" y="2921922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0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8959" y="2936020"/>
                      <a:ext cx="516753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151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30764" y="2932887"/>
                      <a:ext cx="295288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134" name="Straight Connector 1133"/>
                  <p:cNvCxnSpPr/>
                  <p:nvPr/>
                </p:nvCxnSpPr>
                <p:spPr>
                  <a:xfrm flipH="1">
                    <a:off x="6998518" y="2125086"/>
                    <a:ext cx="11074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5" name="Straight Connector 1134"/>
                  <p:cNvCxnSpPr/>
                  <p:nvPr/>
                </p:nvCxnSpPr>
                <p:spPr>
                  <a:xfrm>
                    <a:off x="6876712" y="2303671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6" name="Straight Connector 1135"/>
                  <p:cNvCxnSpPr/>
                  <p:nvPr/>
                </p:nvCxnSpPr>
                <p:spPr>
                  <a:xfrm>
                    <a:off x="6873020" y="2367898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7" name="Straight Connector 1136"/>
                  <p:cNvCxnSpPr/>
                  <p:nvPr/>
                </p:nvCxnSpPr>
                <p:spPr>
                  <a:xfrm>
                    <a:off x="6873020" y="244465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8" name="Straight Connector 1137"/>
                  <p:cNvCxnSpPr/>
                  <p:nvPr/>
                </p:nvCxnSpPr>
                <p:spPr>
                  <a:xfrm>
                    <a:off x="6869330" y="250888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39" name="Straight Connector 1138"/>
                  <p:cNvCxnSpPr/>
                  <p:nvPr/>
                </p:nvCxnSpPr>
                <p:spPr>
                  <a:xfrm>
                    <a:off x="6865638" y="2569981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0" name="Straight Connector 1139"/>
                  <p:cNvCxnSpPr/>
                  <p:nvPr/>
                </p:nvCxnSpPr>
                <p:spPr>
                  <a:xfrm>
                    <a:off x="6865638" y="263734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1" name="Straight Connector 1140"/>
                  <p:cNvCxnSpPr/>
                  <p:nvPr/>
                </p:nvCxnSpPr>
                <p:spPr>
                  <a:xfrm>
                    <a:off x="6861948" y="270626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2" name="Straight Connector 1141"/>
                  <p:cNvCxnSpPr/>
                  <p:nvPr/>
                </p:nvCxnSpPr>
                <p:spPr>
                  <a:xfrm>
                    <a:off x="6869330" y="277519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3" name="Straight Connector 1142"/>
                  <p:cNvCxnSpPr/>
                  <p:nvPr/>
                </p:nvCxnSpPr>
                <p:spPr>
                  <a:xfrm>
                    <a:off x="6873020" y="2842558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4" name="Straight Connector 1143"/>
                  <p:cNvCxnSpPr/>
                  <p:nvPr/>
                </p:nvCxnSpPr>
                <p:spPr>
                  <a:xfrm>
                    <a:off x="6873020" y="2911485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5" name="Straight Connector 1144"/>
                  <p:cNvCxnSpPr/>
                  <p:nvPr/>
                </p:nvCxnSpPr>
                <p:spPr>
                  <a:xfrm>
                    <a:off x="6876712" y="297571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6" name="Straight Connector 1145"/>
                  <p:cNvCxnSpPr/>
                  <p:nvPr/>
                </p:nvCxnSpPr>
                <p:spPr>
                  <a:xfrm flipH="1">
                    <a:off x="6876712" y="2131353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6129" name="Group 1071"/>
              <p:cNvGrpSpPr>
                <a:grpSpLocks/>
              </p:cNvGrpSpPr>
              <p:nvPr/>
            </p:nvGrpSpPr>
            <p:grpSpPr bwMode="auto">
              <a:xfrm>
                <a:off x="2054687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130" name="Group 1072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094" name="Rectangle 1093"/>
                  <p:cNvSpPr/>
                  <p:nvPr/>
                </p:nvSpPr>
                <p:spPr>
                  <a:xfrm>
                    <a:off x="6510022" y="3058462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95" name="Straight Connector 1094"/>
                  <p:cNvCxnSpPr/>
                  <p:nvPr/>
                </p:nvCxnSpPr>
                <p:spPr>
                  <a:xfrm flipV="1">
                    <a:off x="6847296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6" name="Rectangle 1095"/>
                  <p:cNvSpPr/>
                  <p:nvPr/>
                </p:nvSpPr>
                <p:spPr>
                  <a:xfrm>
                    <a:off x="6477192" y="3067861"/>
                    <a:ext cx="131327" cy="11905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097" name="Straight Connector 1096"/>
                  <p:cNvCxnSpPr/>
                  <p:nvPr/>
                </p:nvCxnSpPr>
                <p:spPr>
                  <a:xfrm flipV="1">
                    <a:off x="6396603" y="3058462"/>
                    <a:ext cx="113419" cy="9555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8" name="Rectangle 1097"/>
                  <p:cNvSpPr/>
                  <p:nvPr/>
                </p:nvSpPr>
                <p:spPr>
                  <a:xfrm>
                    <a:off x="6817449" y="3702306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099" name="Rectangle 1098"/>
                  <p:cNvSpPr/>
                  <p:nvPr/>
                </p:nvSpPr>
                <p:spPr>
                  <a:xfrm>
                    <a:off x="6405558" y="3157153"/>
                    <a:ext cx="444721" cy="742536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100" name="Straight Connector 1099"/>
                  <p:cNvCxnSpPr/>
                  <p:nvPr/>
                </p:nvCxnSpPr>
                <p:spPr>
                  <a:xfrm flipV="1">
                    <a:off x="6847296" y="380413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158" name="Group 1100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9" name="Straight Connector 1128"/>
                    <p:cNvCxnSpPr/>
                    <p:nvPr/>
                  </p:nvCxnSpPr>
                  <p:spPr>
                    <a:xfrm flipV="1">
                      <a:off x="7029021" y="2845449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30" name="Straight Connector 1129"/>
                    <p:cNvCxnSpPr/>
                    <p:nvPr/>
                  </p:nvCxnSpPr>
                  <p:spPr>
                    <a:xfrm flipV="1">
                      <a:off x="6581315" y="2934741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59" name="Group 1101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7" name="Straight Connector 1126"/>
                    <p:cNvCxnSpPr/>
                    <p:nvPr/>
                  </p:nvCxnSpPr>
                  <p:spPr>
                    <a:xfrm flipV="1">
                      <a:off x="7029502" y="2845380"/>
                      <a:ext cx="119388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8" name="Straight Connector 1127"/>
                    <p:cNvCxnSpPr/>
                    <p:nvPr/>
                  </p:nvCxnSpPr>
                  <p:spPr>
                    <a:xfrm flipV="1">
                      <a:off x="6581796" y="2934672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0" name="Group 1102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5" name="Straight Connector 1124"/>
                    <p:cNvCxnSpPr/>
                    <p:nvPr/>
                  </p:nvCxnSpPr>
                  <p:spPr>
                    <a:xfrm flipV="1">
                      <a:off x="7026996" y="2845310"/>
                      <a:ext cx="113419" cy="89292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6" name="Straight Connector 1125"/>
                    <p:cNvCxnSpPr/>
                    <p:nvPr/>
                  </p:nvCxnSpPr>
                  <p:spPr>
                    <a:xfrm flipV="1">
                      <a:off x="6582275" y="293460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1" name="Group 1103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3" name="Straight Connector 1122"/>
                    <p:cNvCxnSpPr/>
                    <p:nvPr/>
                  </p:nvCxnSpPr>
                  <p:spPr>
                    <a:xfrm flipV="1">
                      <a:off x="7027475" y="284210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4" name="Straight Connector 1123"/>
                    <p:cNvCxnSpPr/>
                    <p:nvPr/>
                  </p:nvCxnSpPr>
                  <p:spPr>
                    <a:xfrm flipV="1">
                      <a:off x="6582755" y="293453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2" name="Group 1104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21" name="Straight Connector 1120"/>
                    <p:cNvCxnSpPr/>
                    <p:nvPr/>
                  </p:nvCxnSpPr>
                  <p:spPr>
                    <a:xfrm flipV="1">
                      <a:off x="7027955" y="284203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2" name="Straight Connector 1121"/>
                    <p:cNvCxnSpPr/>
                    <p:nvPr/>
                  </p:nvCxnSpPr>
                  <p:spPr>
                    <a:xfrm flipV="1">
                      <a:off x="6583234" y="293446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3" name="Group 1105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9" name="Straight Connector 1118"/>
                    <p:cNvCxnSpPr/>
                    <p:nvPr/>
                  </p:nvCxnSpPr>
                  <p:spPr>
                    <a:xfrm flipV="1">
                      <a:off x="7028436" y="284196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20" name="Straight Connector 1119"/>
                    <p:cNvCxnSpPr/>
                    <p:nvPr/>
                  </p:nvCxnSpPr>
                  <p:spPr>
                    <a:xfrm flipV="1">
                      <a:off x="6589685" y="2939093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4" name="Group 1106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7" name="Straight Connector 1116"/>
                    <p:cNvCxnSpPr/>
                    <p:nvPr/>
                  </p:nvCxnSpPr>
                  <p:spPr>
                    <a:xfrm flipV="1">
                      <a:off x="7028916" y="284189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8" name="Straight Connector 1117"/>
                    <p:cNvCxnSpPr/>
                    <p:nvPr/>
                  </p:nvCxnSpPr>
                  <p:spPr>
                    <a:xfrm flipV="1">
                      <a:off x="6581209" y="293902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5" name="Group 1107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5" name="Straight Connector 1114"/>
                    <p:cNvCxnSpPr/>
                    <p:nvPr/>
                  </p:nvCxnSpPr>
                  <p:spPr>
                    <a:xfrm flipV="1">
                      <a:off x="7029395" y="2841829"/>
                      <a:ext cx="119388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6" name="Straight Connector 1115"/>
                    <p:cNvCxnSpPr/>
                    <p:nvPr/>
                  </p:nvCxnSpPr>
                  <p:spPr>
                    <a:xfrm flipV="1">
                      <a:off x="6581689" y="293895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6" name="Group 1108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3" name="Straight Connector 1112"/>
                    <p:cNvCxnSpPr/>
                    <p:nvPr/>
                  </p:nvCxnSpPr>
                  <p:spPr>
                    <a:xfrm flipV="1">
                      <a:off x="7026892" y="2846458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4" name="Straight Connector 1113"/>
                    <p:cNvCxnSpPr/>
                    <p:nvPr/>
                  </p:nvCxnSpPr>
                  <p:spPr>
                    <a:xfrm flipV="1">
                      <a:off x="6582170" y="293888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167" name="Group 1109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111" name="Straight Connector 1110"/>
                    <p:cNvCxnSpPr/>
                    <p:nvPr/>
                  </p:nvCxnSpPr>
                  <p:spPr>
                    <a:xfrm flipV="1">
                      <a:off x="7027372" y="284638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12" name="Straight Connector 1111"/>
                    <p:cNvCxnSpPr/>
                    <p:nvPr/>
                  </p:nvCxnSpPr>
                  <p:spPr>
                    <a:xfrm flipV="1">
                      <a:off x="6582649" y="293881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131" name="Group 1073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132" name="Group 1074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089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941" y="2995548"/>
                      <a:ext cx="54997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0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941" y="2920355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1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606" y="2921922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2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836" y="2936020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93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643" y="2932887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076" name="Straight Connector 1075"/>
                  <p:cNvCxnSpPr/>
                  <p:nvPr/>
                </p:nvCxnSpPr>
                <p:spPr>
                  <a:xfrm flipH="1">
                    <a:off x="6997778" y="2125086"/>
                    <a:ext cx="11072" cy="844360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7" name="Straight Connector 1076"/>
                  <p:cNvCxnSpPr/>
                  <p:nvPr/>
                </p:nvCxnSpPr>
                <p:spPr>
                  <a:xfrm>
                    <a:off x="6875971" y="230367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8" name="Straight Connector 1077"/>
                  <p:cNvCxnSpPr/>
                  <p:nvPr/>
                </p:nvCxnSpPr>
                <p:spPr>
                  <a:xfrm>
                    <a:off x="6872281" y="236789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9" name="Straight Connector 1078"/>
                  <p:cNvCxnSpPr/>
                  <p:nvPr/>
                </p:nvCxnSpPr>
                <p:spPr>
                  <a:xfrm>
                    <a:off x="6872281" y="244465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0" name="Straight Connector 1079"/>
                  <p:cNvCxnSpPr/>
                  <p:nvPr/>
                </p:nvCxnSpPr>
                <p:spPr>
                  <a:xfrm>
                    <a:off x="6868588" y="250888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1" name="Straight Connector 1080"/>
                  <p:cNvCxnSpPr/>
                  <p:nvPr/>
                </p:nvCxnSpPr>
                <p:spPr>
                  <a:xfrm>
                    <a:off x="6864898" y="2569981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2" name="Straight Connector 1081"/>
                  <p:cNvCxnSpPr/>
                  <p:nvPr/>
                </p:nvCxnSpPr>
                <p:spPr>
                  <a:xfrm>
                    <a:off x="6864898" y="2637342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3" name="Straight Connector 1082"/>
                  <p:cNvCxnSpPr/>
                  <p:nvPr/>
                </p:nvCxnSpPr>
                <p:spPr>
                  <a:xfrm>
                    <a:off x="6861206" y="270626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4" name="Straight Connector 1083"/>
                  <p:cNvCxnSpPr/>
                  <p:nvPr/>
                </p:nvCxnSpPr>
                <p:spPr>
                  <a:xfrm>
                    <a:off x="6868588" y="277519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5" name="Straight Connector 1084"/>
                  <p:cNvCxnSpPr/>
                  <p:nvPr/>
                </p:nvCxnSpPr>
                <p:spPr>
                  <a:xfrm>
                    <a:off x="6872281" y="2842558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6" name="Straight Connector 1085"/>
                  <p:cNvCxnSpPr/>
                  <p:nvPr/>
                </p:nvCxnSpPr>
                <p:spPr>
                  <a:xfrm>
                    <a:off x="6872281" y="291148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7" name="Straight Connector 1086"/>
                  <p:cNvCxnSpPr/>
                  <p:nvPr/>
                </p:nvCxnSpPr>
                <p:spPr>
                  <a:xfrm>
                    <a:off x="6875971" y="297571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8" name="Straight Connector 1087"/>
                  <p:cNvCxnSpPr/>
                  <p:nvPr/>
                </p:nvCxnSpPr>
                <p:spPr>
                  <a:xfrm flipH="1">
                    <a:off x="6875971" y="2131353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grpSp>
          <p:nvGrpSpPr>
            <p:cNvPr id="205838" name="Group 1309"/>
            <p:cNvGrpSpPr>
              <a:grpSpLocks/>
            </p:cNvGrpSpPr>
            <p:nvPr/>
          </p:nvGrpSpPr>
          <p:grpSpPr bwMode="auto">
            <a:xfrm>
              <a:off x="5422100" y="2766672"/>
              <a:ext cx="1470209" cy="1869141"/>
              <a:chOff x="916173" y="4038600"/>
              <a:chExt cx="1470209" cy="1869141"/>
            </a:xfrm>
          </p:grpSpPr>
          <p:grpSp>
            <p:nvGrpSpPr>
              <p:cNvPr id="205875" name="Group 187"/>
              <p:cNvGrpSpPr>
                <a:grpSpLocks/>
              </p:cNvGrpSpPr>
              <p:nvPr/>
            </p:nvGrpSpPr>
            <p:grpSpPr bwMode="auto">
              <a:xfrm>
                <a:off x="1295400" y="4038600"/>
                <a:ext cx="1052512" cy="355600"/>
                <a:chOff x="4410" y="1365"/>
                <a:chExt cx="663" cy="224"/>
              </a:xfrm>
            </p:grpSpPr>
            <p:sp>
              <p:nvSpPr>
                <p:cNvPr id="1552" name="Rectangle 188"/>
                <p:cNvSpPr>
                  <a:spLocks noChangeArrowheads="1"/>
                </p:cNvSpPr>
                <p:nvPr/>
              </p:nvSpPr>
              <p:spPr bwMode="auto">
                <a:xfrm>
                  <a:off x="4410" y="1497"/>
                  <a:ext cx="495" cy="8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3" name="AutoShape 189"/>
                <p:cNvSpPr>
                  <a:spLocks noChangeArrowheads="1"/>
                </p:cNvSpPr>
                <p:nvPr/>
              </p:nvSpPr>
              <p:spPr bwMode="auto">
                <a:xfrm>
                  <a:off x="4410" y="1368"/>
                  <a:ext cx="663" cy="135"/>
                </a:xfrm>
                <a:prstGeom prst="parallelogram">
                  <a:avLst>
                    <a:gd name="adj" fmla="val 122778"/>
                  </a:avLst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chemeClr val="bg1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4" name="Freeform 190"/>
                <p:cNvSpPr>
                  <a:spLocks/>
                </p:cNvSpPr>
                <p:nvPr/>
              </p:nvSpPr>
              <p:spPr bwMode="auto">
                <a:xfrm>
                  <a:off x="4904" y="1365"/>
                  <a:ext cx="169" cy="224"/>
                </a:xfrm>
                <a:custGeom>
                  <a:avLst/>
                  <a:gdLst>
                    <a:gd name="T0" fmla="*/ 0 w 169"/>
                    <a:gd name="T1" fmla="*/ 138 h 224"/>
                    <a:gd name="T2" fmla="*/ 0 w 169"/>
                    <a:gd name="T3" fmla="*/ 224 h 224"/>
                    <a:gd name="T4" fmla="*/ 169 w 169"/>
                    <a:gd name="T5" fmla="*/ 77 h 224"/>
                    <a:gd name="T6" fmla="*/ 169 w 169"/>
                    <a:gd name="T7" fmla="*/ 0 h 224"/>
                    <a:gd name="T8" fmla="*/ 0 w 169"/>
                    <a:gd name="T9" fmla="*/ 138 h 22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69"/>
                    <a:gd name="T16" fmla="*/ 0 h 224"/>
                    <a:gd name="T17" fmla="*/ 169 w 169"/>
                    <a:gd name="T18" fmla="*/ 224 h 22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69" h="224">
                      <a:moveTo>
                        <a:pt x="0" y="138"/>
                      </a:moveTo>
                      <a:lnTo>
                        <a:pt x="0" y="224"/>
                      </a:lnTo>
                      <a:lnTo>
                        <a:pt x="169" y="77"/>
                      </a:lnTo>
                      <a:lnTo>
                        <a:pt x="169" y="0"/>
                      </a:ln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6350" cmpd="sng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5" name="Freeform 191"/>
                <p:cNvSpPr>
                  <a:spLocks/>
                </p:cNvSpPr>
                <p:nvPr/>
              </p:nvSpPr>
              <p:spPr bwMode="auto">
                <a:xfrm>
                  <a:off x="4475" y="1392"/>
                  <a:ext cx="506" cy="80"/>
                </a:xfrm>
                <a:custGeom>
                  <a:avLst/>
                  <a:gdLst>
                    <a:gd name="T0" fmla="*/ 0 w 280"/>
                    <a:gd name="T1" fmla="*/ 63 h 63"/>
                    <a:gd name="T2" fmla="*/ 37 w 280"/>
                    <a:gd name="T3" fmla="*/ 62 h 63"/>
                    <a:gd name="T4" fmla="*/ 219 w 280"/>
                    <a:gd name="T5" fmla="*/ 0 h 63"/>
                    <a:gd name="T6" fmla="*/ 280 w 280"/>
                    <a:gd name="T7" fmla="*/ 0 h 6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0"/>
                    <a:gd name="T13" fmla="*/ 0 h 63"/>
                    <a:gd name="T14" fmla="*/ 280 w 280"/>
                    <a:gd name="T15" fmla="*/ 63 h 6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0" h="63">
                      <a:moveTo>
                        <a:pt x="0" y="63"/>
                      </a:moveTo>
                      <a:lnTo>
                        <a:pt x="37" y="62"/>
                      </a:lnTo>
                      <a:lnTo>
                        <a:pt x="219" y="0"/>
                      </a:lnTo>
                      <a:lnTo>
                        <a:pt x="280" y="0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56" name="Freeform 192"/>
                <p:cNvSpPr>
                  <a:spLocks/>
                </p:cNvSpPr>
                <p:nvPr/>
              </p:nvSpPr>
              <p:spPr bwMode="auto">
                <a:xfrm>
                  <a:off x="4593" y="1388"/>
                  <a:ext cx="293" cy="93"/>
                </a:xfrm>
                <a:custGeom>
                  <a:avLst/>
                  <a:gdLst>
                    <a:gd name="T0" fmla="*/ 0 w 293"/>
                    <a:gd name="T1" fmla="*/ 0 h 93"/>
                    <a:gd name="T2" fmla="*/ 67 w 293"/>
                    <a:gd name="T3" fmla="*/ 1 h 93"/>
                    <a:gd name="T4" fmla="*/ 195 w 293"/>
                    <a:gd name="T5" fmla="*/ 93 h 93"/>
                    <a:gd name="T6" fmla="*/ 293 w 293"/>
                    <a:gd name="T7" fmla="*/ 93 h 9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93"/>
                    <a:gd name="T13" fmla="*/ 0 h 93"/>
                    <a:gd name="T14" fmla="*/ 293 w 293"/>
                    <a:gd name="T15" fmla="*/ 93 h 9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93" h="93">
                      <a:moveTo>
                        <a:pt x="0" y="0"/>
                      </a:moveTo>
                      <a:lnTo>
                        <a:pt x="67" y="1"/>
                      </a:lnTo>
                      <a:lnTo>
                        <a:pt x="195" y="93"/>
                      </a:lnTo>
                      <a:lnTo>
                        <a:pt x="293" y="93"/>
                      </a:lnTo>
                    </a:path>
                  </a:pathLst>
                </a:custGeom>
                <a:noFill/>
                <a:ln w="19050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i="0" dirty="0">
                    <a:solidFill>
                      <a:prstClr val="black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312" name="Straight Connector 1311"/>
              <p:cNvCxnSpPr/>
              <p:nvPr/>
            </p:nvCxnSpPr>
            <p:spPr>
              <a:xfrm flipH="1">
                <a:off x="1181303" y="4380581"/>
                <a:ext cx="355562" cy="49511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3" name="Straight Connector 1312"/>
              <p:cNvCxnSpPr>
                <a:stCxn id="1552" idx="2"/>
              </p:cNvCxnSpPr>
              <p:nvPr/>
            </p:nvCxnSpPr>
            <p:spPr>
              <a:xfrm flipH="1">
                <a:off x="1486071" y="4390103"/>
                <a:ext cx="201591" cy="485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4" name="Straight Connector 1313"/>
              <p:cNvCxnSpPr/>
              <p:nvPr/>
            </p:nvCxnSpPr>
            <p:spPr>
              <a:xfrm>
                <a:off x="1803537" y="4394864"/>
                <a:ext cx="57144" cy="49193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5" name="Straight Connector 1314"/>
              <p:cNvCxnSpPr>
                <a:endCxn id="1337" idx="0"/>
              </p:cNvCxnSpPr>
              <p:nvPr/>
            </p:nvCxnSpPr>
            <p:spPr>
              <a:xfrm>
                <a:off x="1943222" y="4418667"/>
                <a:ext cx="274608" cy="4570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5880" name="Group 1315"/>
              <p:cNvGrpSpPr>
                <a:grpSpLocks/>
              </p:cNvGrpSpPr>
              <p:nvPr/>
            </p:nvGrpSpPr>
            <p:grpSpPr bwMode="auto">
              <a:xfrm>
                <a:off x="916173" y="4876800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058" name="Group 1493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515" name="Rectangle 1514"/>
                  <p:cNvSpPr/>
                  <p:nvPr/>
                </p:nvSpPr>
                <p:spPr>
                  <a:xfrm>
                    <a:off x="6509502" y="3058111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516" name="Straight Connector 1515"/>
                  <p:cNvCxnSpPr/>
                  <p:nvPr/>
                </p:nvCxnSpPr>
                <p:spPr>
                  <a:xfrm flipV="1">
                    <a:off x="6846775" y="30581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7" name="Rectangle 1516"/>
                  <p:cNvSpPr/>
                  <p:nvPr/>
                </p:nvSpPr>
                <p:spPr>
                  <a:xfrm>
                    <a:off x="6476671" y="3067510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518" name="Straight Connector 1517"/>
                  <p:cNvCxnSpPr/>
                  <p:nvPr/>
                </p:nvCxnSpPr>
                <p:spPr>
                  <a:xfrm flipV="1">
                    <a:off x="6396083" y="3058111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9" name="Rectangle 1518"/>
                  <p:cNvSpPr/>
                  <p:nvPr/>
                </p:nvSpPr>
                <p:spPr>
                  <a:xfrm>
                    <a:off x="6816928" y="3701955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520" name="Rectangle 1519"/>
                  <p:cNvSpPr/>
                  <p:nvPr/>
                </p:nvSpPr>
                <p:spPr>
                  <a:xfrm>
                    <a:off x="6405038" y="3153669"/>
                    <a:ext cx="444721" cy="7456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521" name="Straight Connector 1520"/>
                  <p:cNvCxnSpPr/>
                  <p:nvPr/>
                </p:nvCxnSpPr>
                <p:spPr>
                  <a:xfrm flipV="1">
                    <a:off x="6846775" y="3803780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086" name="Group 1521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50" name="Straight Connector 1549"/>
                    <p:cNvCxnSpPr/>
                    <p:nvPr/>
                  </p:nvCxnSpPr>
                  <p:spPr>
                    <a:xfrm flipV="1">
                      <a:off x="7028500" y="2841965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51" name="Straight Connector 1550"/>
                    <p:cNvCxnSpPr/>
                    <p:nvPr/>
                  </p:nvCxnSpPr>
                  <p:spPr>
                    <a:xfrm flipV="1">
                      <a:off x="6580794" y="2934390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87" name="Group 1522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8" name="Straight Connector 1547"/>
                    <p:cNvCxnSpPr/>
                    <p:nvPr/>
                  </p:nvCxnSpPr>
                  <p:spPr>
                    <a:xfrm flipV="1">
                      <a:off x="7028981" y="2841896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9" name="Straight Connector 1548"/>
                    <p:cNvCxnSpPr/>
                    <p:nvPr/>
                  </p:nvCxnSpPr>
                  <p:spPr>
                    <a:xfrm flipV="1">
                      <a:off x="6581275" y="2934321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88" name="Group 1523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6" name="Straight Connector 1545"/>
                    <p:cNvCxnSpPr/>
                    <p:nvPr/>
                  </p:nvCxnSpPr>
                  <p:spPr>
                    <a:xfrm flipV="1">
                      <a:off x="7026475" y="2841826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7" name="Straight Connector 1546"/>
                    <p:cNvCxnSpPr/>
                    <p:nvPr/>
                  </p:nvCxnSpPr>
                  <p:spPr>
                    <a:xfrm flipV="1">
                      <a:off x="6581754" y="2934251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89" name="Group 1524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4" name="Straight Connector 1543"/>
                    <p:cNvCxnSpPr/>
                    <p:nvPr/>
                  </p:nvCxnSpPr>
                  <p:spPr>
                    <a:xfrm flipV="1">
                      <a:off x="7026955" y="2841756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5" name="Straight Connector 1544"/>
                    <p:cNvCxnSpPr/>
                    <p:nvPr/>
                  </p:nvCxnSpPr>
                  <p:spPr>
                    <a:xfrm flipV="1">
                      <a:off x="6582234" y="2934181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0" name="Group 1525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2" name="Straight Connector 1541"/>
                    <p:cNvCxnSpPr/>
                    <p:nvPr/>
                  </p:nvCxnSpPr>
                  <p:spPr>
                    <a:xfrm flipV="1">
                      <a:off x="7027434" y="284168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3" name="Straight Connector 1542"/>
                    <p:cNvCxnSpPr/>
                    <p:nvPr/>
                  </p:nvCxnSpPr>
                  <p:spPr>
                    <a:xfrm flipV="1">
                      <a:off x="6582713" y="293411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1" name="Group 1526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40" name="Straight Connector 1539"/>
                    <p:cNvCxnSpPr/>
                    <p:nvPr/>
                  </p:nvCxnSpPr>
                  <p:spPr>
                    <a:xfrm flipV="1">
                      <a:off x="7027915" y="2841617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41" name="Straight Connector 1540"/>
                    <p:cNvCxnSpPr/>
                    <p:nvPr/>
                  </p:nvCxnSpPr>
                  <p:spPr>
                    <a:xfrm flipV="1">
                      <a:off x="6583195" y="2938742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2" name="Group 1527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38" name="Straight Connector 1537"/>
                    <p:cNvCxnSpPr/>
                    <p:nvPr/>
                  </p:nvCxnSpPr>
                  <p:spPr>
                    <a:xfrm flipV="1">
                      <a:off x="7028395" y="2841547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9" name="Straight Connector 1538"/>
                    <p:cNvCxnSpPr/>
                    <p:nvPr/>
                  </p:nvCxnSpPr>
                  <p:spPr>
                    <a:xfrm flipV="1">
                      <a:off x="6580688" y="2938672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3" name="Group 1528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36" name="Straight Connector 1535"/>
                    <p:cNvCxnSpPr/>
                    <p:nvPr/>
                  </p:nvCxnSpPr>
                  <p:spPr>
                    <a:xfrm flipV="1">
                      <a:off x="7028874" y="2841478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7" name="Straight Connector 1536"/>
                    <p:cNvCxnSpPr/>
                    <p:nvPr/>
                  </p:nvCxnSpPr>
                  <p:spPr>
                    <a:xfrm flipV="1">
                      <a:off x="6581168" y="293860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4" name="Group 1529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34" name="Straight Connector 1533"/>
                    <p:cNvCxnSpPr/>
                    <p:nvPr/>
                  </p:nvCxnSpPr>
                  <p:spPr>
                    <a:xfrm flipV="1">
                      <a:off x="7026372" y="2846107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5" name="Straight Connector 1534"/>
                    <p:cNvCxnSpPr/>
                    <p:nvPr/>
                  </p:nvCxnSpPr>
                  <p:spPr>
                    <a:xfrm flipV="1">
                      <a:off x="6581649" y="293853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95" name="Group 1530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532" name="Straight Connector 1531"/>
                    <p:cNvCxnSpPr/>
                    <p:nvPr/>
                  </p:nvCxnSpPr>
                  <p:spPr>
                    <a:xfrm flipV="1">
                      <a:off x="7026851" y="2846038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3" name="Straight Connector 1532"/>
                    <p:cNvCxnSpPr/>
                    <p:nvPr/>
                  </p:nvCxnSpPr>
                  <p:spPr>
                    <a:xfrm flipV="1">
                      <a:off x="6582129" y="293846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059" name="Group 1494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060" name="Group 1495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510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297" y="2992064"/>
                      <a:ext cx="54997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1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297" y="2916871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2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962" y="2918438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3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191" y="2932536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514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999" y="2929403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97" name="Straight Connector 1496"/>
                  <p:cNvCxnSpPr/>
                  <p:nvPr/>
                </p:nvCxnSpPr>
                <p:spPr>
                  <a:xfrm flipH="1">
                    <a:off x="6997134" y="2121602"/>
                    <a:ext cx="11072" cy="84749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8" name="Straight Connector 1497"/>
                  <p:cNvCxnSpPr/>
                  <p:nvPr/>
                </p:nvCxnSpPr>
                <p:spPr>
                  <a:xfrm>
                    <a:off x="6875327" y="230018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9" name="Straight Connector 1498"/>
                  <p:cNvCxnSpPr/>
                  <p:nvPr/>
                </p:nvCxnSpPr>
                <p:spPr>
                  <a:xfrm>
                    <a:off x="6871637" y="236441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0" name="Straight Connector 1499"/>
                  <p:cNvCxnSpPr/>
                  <p:nvPr/>
                </p:nvCxnSpPr>
                <p:spPr>
                  <a:xfrm>
                    <a:off x="6871637" y="2441175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1" name="Straight Connector 1500"/>
                  <p:cNvCxnSpPr/>
                  <p:nvPr/>
                </p:nvCxnSpPr>
                <p:spPr>
                  <a:xfrm>
                    <a:off x="6867944" y="250540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2" name="Straight Connector 1501"/>
                  <p:cNvCxnSpPr/>
                  <p:nvPr/>
                </p:nvCxnSpPr>
                <p:spPr>
                  <a:xfrm>
                    <a:off x="6864254" y="2566497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3" name="Straight Connector 1502"/>
                  <p:cNvCxnSpPr/>
                  <p:nvPr/>
                </p:nvCxnSpPr>
                <p:spPr>
                  <a:xfrm>
                    <a:off x="6864254" y="263385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4" name="Straight Connector 1503"/>
                  <p:cNvCxnSpPr/>
                  <p:nvPr/>
                </p:nvCxnSpPr>
                <p:spPr>
                  <a:xfrm>
                    <a:off x="6860562" y="2702785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5" name="Straight Connector 1504"/>
                  <p:cNvCxnSpPr/>
                  <p:nvPr/>
                </p:nvCxnSpPr>
                <p:spPr>
                  <a:xfrm>
                    <a:off x="6867944" y="2771712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6" name="Straight Connector 1505"/>
                  <p:cNvCxnSpPr/>
                  <p:nvPr/>
                </p:nvCxnSpPr>
                <p:spPr>
                  <a:xfrm>
                    <a:off x="6871637" y="284220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7" name="Straight Connector 1506"/>
                  <p:cNvCxnSpPr/>
                  <p:nvPr/>
                </p:nvCxnSpPr>
                <p:spPr>
                  <a:xfrm>
                    <a:off x="6871637" y="291113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8" name="Straight Connector 1507"/>
                  <p:cNvCxnSpPr/>
                  <p:nvPr/>
                </p:nvCxnSpPr>
                <p:spPr>
                  <a:xfrm>
                    <a:off x="6875327" y="2975361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9" name="Straight Connector 1508"/>
                  <p:cNvCxnSpPr/>
                  <p:nvPr/>
                </p:nvCxnSpPr>
                <p:spPr>
                  <a:xfrm flipH="1">
                    <a:off x="6875327" y="2127868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5881" name="Group 1316"/>
              <p:cNvGrpSpPr>
                <a:grpSpLocks/>
              </p:cNvGrpSpPr>
              <p:nvPr/>
            </p:nvGrpSpPr>
            <p:grpSpPr bwMode="auto">
              <a:xfrm>
                <a:off x="1301655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6000" name="Group 1435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457" name="Rectangle 1456"/>
                  <p:cNvSpPr/>
                  <p:nvPr/>
                </p:nvSpPr>
                <p:spPr>
                  <a:xfrm>
                    <a:off x="6509953" y="3058113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58" name="Straight Connector 1457"/>
                  <p:cNvCxnSpPr/>
                  <p:nvPr/>
                </p:nvCxnSpPr>
                <p:spPr>
                  <a:xfrm flipV="1">
                    <a:off x="6847224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59" name="Rectangle 1458"/>
                  <p:cNvSpPr/>
                  <p:nvPr/>
                </p:nvSpPr>
                <p:spPr>
                  <a:xfrm>
                    <a:off x="6477120" y="3067512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60" name="Straight Connector 1459"/>
                  <p:cNvCxnSpPr/>
                  <p:nvPr/>
                </p:nvCxnSpPr>
                <p:spPr>
                  <a:xfrm flipV="1">
                    <a:off x="6396534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61" name="Rectangle 1460"/>
                  <p:cNvSpPr/>
                  <p:nvPr/>
                </p:nvSpPr>
                <p:spPr>
                  <a:xfrm>
                    <a:off x="6817377" y="370195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62" name="Rectangle 1461"/>
                  <p:cNvSpPr/>
                  <p:nvPr/>
                </p:nvSpPr>
                <p:spPr>
                  <a:xfrm>
                    <a:off x="6405487" y="3153671"/>
                    <a:ext cx="444723" cy="7456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63" name="Straight Connector 1462"/>
                  <p:cNvCxnSpPr/>
                  <p:nvPr/>
                </p:nvCxnSpPr>
                <p:spPr>
                  <a:xfrm flipV="1">
                    <a:off x="6847224" y="380378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6028" name="Group 1463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92" name="Straight Connector 1491"/>
                    <p:cNvCxnSpPr/>
                    <p:nvPr/>
                  </p:nvCxnSpPr>
                  <p:spPr>
                    <a:xfrm flipV="1">
                      <a:off x="7028949" y="284196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3" name="Straight Connector 1492"/>
                    <p:cNvCxnSpPr/>
                    <p:nvPr/>
                  </p:nvCxnSpPr>
                  <p:spPr>
                    <a:xfrm flipV="1">
                      <a:off x="6581243" y="2934392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29" name="Group 1464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90" name="Straight Connector 1489"/>
                    <p:cNvCxnSpPr/>
                    <p:nvPr/>
                  </p:nvCxnSpPr>
                  <p:spPr>
                    <a:xfrm flipV="1">
                      <a:off x="7029431" y="2841898"/>
                      <a:ext cx="119388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91" name="Straight Connector 1490"/>
                    <p:cNvCxnSpPr/>
                    <p:nvPr/>
                  </p:nvCxnSpPr>
                  <p:spPr>
                    <a:xfrm flipV="1">
                      <a:off x="6581724" y="293432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0" name="Group 1465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8" name="Straight Connector 1487"/>
                    <p:cNvCxnSpPr/>
                    <p:nvPr/>
                  </p:nvCxnSpPr>
                  <p:spPr>
                    <a:xfrm flipV="1">
                      <a:off x="7026926" y="284182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9" name="Straight Connector 1488"/>
                    <p:cNvCxnSpPr/>
                    <p:nvPr/>
                  </p:nvCxnSpPr>
                  <p:spPr>
                    <a:xfrm flipV="1">
                      <a:off x="6582204" y="293425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1" name="Group 1466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6" name="Straight Connector 1485"/>
                    <p:cNvCxnSpPr/>
                    <p:nvPr/>
                  </p:nvCxnSpPr>
                  <p:spPr>
                    <a:xfrm flipV="1">
                      <a:off x="7027406" y="284175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7" name="Straight Connector 1486"/>
                    <p:cNvCxnSpPr/>
                    <p:nvPr/>
                  </p:nvCxnSpPr>
                  <p:spPr>
                    <a:xfrm flipV="1">
                      <a:off x="6582683" y="293418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2" name="Group 1467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4" name="Straight Connector 1483"/>
                    <p:cNvCxnSpPr/>
                    <p:nvPr/>
                  </p:nvCxnSpPr>
                  <p:spPr>
                    <a:xfrm flipV="1">
                      <a:off x="7027885" y="2841689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5" name="Straight Connector 1484"/>
                    <p:cNvCxnSpPr/>
                    <p:nvPr/>
                  </p:nvCxnSpPr>
                  <p:spPr>
                    <a:xfrm flipV="1">
                      <a:off x="6583163" y="293411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3" name="Group 1468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2" name="Straight Connector 1481"/>
                    <p:cNvCxnSpPr/>
                    <p:nvPr/>
                  </p:nvCxnSpPr>
                  <p:spPr>
                    <a:xfrm flipV="1">
                      <a:off x="7028367" y="284161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3" name="Straight Connector 1482"/>
                    <p:cNvCxnSpPr/>
                    <p:nvPr/>
                  </p:nvCxnSpPr>
                  <p:spPr>
                    <a:xfrm flipV="1">
                      <a:off x="6589613" y="2938744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4" name="Group 1469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80" name="Straight Connector 1479"/>
                    <p:cNvCxnSpPr/>
                    <p:nvPr/>
                  </p:nvCxnSpPr>
                  <p:spPr>
                    <a:xfrm flipV="1">
                      <a:off x="7028846" y="284154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1" name="Straight Connector 1480"/>
                    <p:cNvCxnSpPr/>
                    <p:nvPr/>
                  </p:nvCxnSpPr>
                  <p:spPr>
                    <a:xfrm flipV="1">
                      <a:off x="6581140" y="2938674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5" name="Group 1470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78" name="Straight Connector 1477"/>
                    <p:cNvCxnSpPr/>
                    <p:nvPr/>
                  </p:nvCxnSpPr>
                  <p:spPr>
                    <a:xfrm flipV="1">
                      <a:off x="7029325" y="2841480"/>
                      <a:ext cx="119388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9" name="Straight Connector 1478"/>
                    <p:cNvCxnSpPr/>
                    <p:nvPr/>
                  </p:nvCxnSpPr>
                  <p:spPr>
                    <a:xfrm flipV="1">
                      <a:off x="6581619" y="293860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6" name="Group 1471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76" name="Straight Connector 1475"/>
                    <p:cNvCxnSpPr/>
                    <p:nvPr/>
                  </p:nvCxnSpPr>
                  <p:spPr>
                    <a:xfrm flipV="1">
                      <a:off x="7026821" y="284610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7" name="Straight Connector 1476"/>
                    <p:cNvCxnSpPr/>
                    <p:nvPr/>
                  </p:nvCxnSpPr>
                  <p:spPr>
                    <a:xfrm flipV="1">
                      <a:off x="6582100" y="2938534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6037" name="Group 1472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74" name="Straight Connector 1473"/>
                    <p:cNvCxnSpPr/>
                    <p:nvPr/>
                  </p:nvCxnSpPr>
                  <p:spPr>
                    <a:xfrm flipV="1">
                      <a:off x="7027300" y="284604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5" name="Straight Connector 1474"/>
                    <p:cNvCxnSpPr/>
                    <p:nvPr/>
                  </p:nvCxnSpPr>
                  <p:spPr>
                    <a:xfrm flipV="1">
                      <a:off x="6582580" y="293846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6001" name="Group 1436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6002" name="Group 1437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452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853" y="2992066"/>
                      <a:ext cx="549974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3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853" y="2916873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4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9517" y="2918440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5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749" y="2932538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456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2554" y="2929405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439" name="Straight Connector 1438"/>
                  <p:cNvCxnSpPr/>
                  <p:nvPr/>
                </p:nvCxnSpPr>
                <p:spPr>
                  <a:xfrm flipH="1">
                    <a:off x="6997690" y="2121604"/>
                    <a:ext cx="11074" cy="84749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0" name="Straight Connector 1439"/>
                  <p:cNvCxnSpPr/>
                  <p:nvPr/>
                </p:nvCxnSpPr>
                <p:spPr>
                  <a:xfrm>
                    <a:off x="6875885" y="230018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1" name="Straight Connector 1440"/>
                  <p:cNvCxnSpPr/>
                  <p:nvPr/>
                </p:nvCxnSpPr>
                <p:spPr>
                  <a:xfrm>
                    <a:off x="6872192" y="236441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2" name="Straight Connector 1441"/>
                  <p:cNvCxnSpPr/>
                  <p:nvPr/>
                </p:nvCxnSpPr>
                <p:spPr>
                  <a:xfrm>
                    <a:off x="6872192" y="244117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3" name="Straight Connector 1442"/>
                  <p:cNvCxnSpPr/>
                  <p:nvPr/>
                </p:nvCxnSpPr>
                <p:spPr>
                  <a:xfrm>
                    <a:off x="6868502" y="250540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4" name="Straight Connector 1443"/>
                  <p:cNvCxnSpPr/>
                  <p:nvPr/>
                </p:nvCxnSpPr>
                <p:spPr>
                  <a:xfrm>
                    <a:off x="6864810" y="2566499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5" name="Straight Connector 1444"/>
                  <p:cNvCxnSpPr/>
                  <p:nvPr/>
                </p:nvCxnSpPr>
                <p:spPr>
                  <a:xfrm>
                    <a:off x="6864810" y="263385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6" name="Straight Connector 1445"/>
                  <p:cNvCxnSpPr/>
                  <p:nvPr/>
                </p:nvCxnSpPr>
                <p:spPr>
                  <a:xfrm>
                    <a:off x="6861120" y="270278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7" name="Straight Connector 1446"/>
                  <p:cNvCxnSpPr/>
                  <p:nvPr/>
                </p:nvCxnSpPr>
                <p:spPr>
                  <a:xfrm>
                    <a:off x="6868502" y="277171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8" name="Straight Connector 1447"/>
                  <p:cNvCxnSpPr/>
                  <p:nvPr/>
                </p:nvCxnSpPr>
                <p:spPr>
                  <a:xfrm>
                    <a:off x="6872192" y="284220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49" name="Straight Connector 1448"/>
                  <p:cNvCxnSpPr/>
                  <p:nvPr/>
                </p:nvCxnSpPr>
                <p:spPr>
                  <a:xfrm>
                    <a:off x="6872192" y="291113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0" name="Straight Connector 1449"/>
                  <p:cNvCxnSpPr/>
                  <p:nvPr/>
                </p:nvCxnSpPr>
                <p:spPr>
                  <a:xfrm>
                    <a:off x="6875885" y="297536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1" name="Straight Connector 1450"/>
                  <p:cNvCxnSpPr/>
                  <p:nvPr/>
                </p:nvCxnSpPr>
                <p:spPr>
                  <a:xfrm flipH="1">
                    <a:off x="6875885" y="2127870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5882" name="Group 1317"/>
              <p:cNvGrpSpPr>
                <a:grpSpLocks/>
              </p:cNvGrpSpPr>
              <p:nvPr/>
            </p:nvGrpSpPr>
            <p:grpSpPr bwMode="auto">
              <a:xfrm>
                <a:off x="1678171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5942" name="Group 1377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399" name="Rectangle 1398"/>
                  <p:cNvSpPr/>
                  <p:nvPr/>
                </p:nvSpPr>
                <p:spPr>
                  <a:xfrm>
                    <a:off x="6509353" y="3058113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00" name="Straight Connector 1399"/>
                  <p:cNvCxnSpPr/>
                  <p:nvPr/>
                </p:nvCxnSpPr>
                <p:spPr>
                  <a:xfrm flipV="1">
                    <a:off x="6846627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1" name="Rectangle 1400"/>
                  <p:cNvSpPr/>
                  <p:nvPr/>
                </p:nvSpPr>
                <p:spPr>
                  <a:xfrm>
                    <a:off x="6476522" y="3067512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02" name="Straight Connector 1401"/>
                  <p:cNvCxnSpPr/>
                  <p:nvPr/>
                </p:nvCxnSpPr>
                <p:spPr>
                  <a:xfrm flipV="1">
                    <a:off x="6395934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3" name="Rectangle 1402"/>
                  <p:cNvSpPr/>
                  <p:nvPr/>
                </p:nvSpPr>
                <p:spPr>
                  <a:xfrm>
                    <a:off x="6816779" y="370195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404" name="Rectangle 1403"/>
                  <p:cNvSpPr/>
                  <p:nvPr/>
                </p:nvSpPr>
                <p:spPr>
                  <a:xfrm>
                    <a:off x="6404889" y="3153671"/>
                    <a:ext cx="444721" cy="7456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405" name="Straight Connector 1404"/>
                  <p:cNvCxnSpPr/>
                  <p:nvPr/>
                </p:nvCxnSpPr>
                <p:spPr>
                  <a:xfrm flipV="1">
                    <a:off x="6846627" y="380378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5970" name="Group 1405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34" name="Straight Connector 1433"/>
                    <p:cNvCxnSpPr/>
                    <p:nvPr/>
                  </p:nvCxnSpPr>
                  <p:spPr>
                    <a:xfrm flipV="1">
                      <a:off x="7028351" y="284196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5" name="Straight Connector 1434"/>
                    <p:cNvCxnSpPr/>
                    <p:nvPr/>
                  </p:nvCxnSpPr>
                  <p:spPr>
                    <a:xfrm flipV="1">
                      <a:off x="6580645" y="2934392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1" name="Group 1406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32" name="Straight Connector 1431"/>
                    <p:cNvCxnSpPr/>
                    <p:nvPr/>
                  </p:nvCxnSpPr>
                  <p:spPr>
                    <a:xfrm flipV="1">
                      <a:off x="7028833" y="284189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3" name="Straight Connector 1432"/>
                    <p:cNvCxnSpPr/>
                    <p:nvPr/>
                  </p:nvCxnSpPr>
                  <p:spPr>
                    <a:xfrm flipV="1">
                      <a:off x="6581126" y="2934323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2" name="Group 1407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30" name="Straight Connector 1429"/>
                    <p:cNvCxnSpPr/>
                    <p:nvPr/>
                  </p:nvCxnSpPr>
                  <p:spPr>
                    <a:xfrm flipV="1">
                      <a:off x="7026327" y="284182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31" name="Straight Connector 1430"/>
                    <p:cNvCxnSpPr/>
                    <p:nvPr/>
                  </p:nvCxnSpPr>
                  <p:spPr>
                    <a:xfrm flipV="1">
                      <a:off x="6581606" y="293425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3" name="Group 1408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8" name="Straight Connector 1427"/>
                    <p:cNvCxnSpPr/>
                    <p:nvPr/>
                  </p:nvCxnSpPr>
                  <p:spPr>
                    <a:xfrm flipV="1">
                      <a:off x="7026806" y="284175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9" name="Straight Connector 1428"/>
                    <p:cNvCxnSpPr/>
                    <p:nvPr/>
                  </p:nvCxnSpPr>
                  <p:spPr>
                    <a:xfrm flipV="1">
                      <a:off x="6582085" y="2934183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4" name="Group 1409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6" name="Straight Connector 1425"/>
                    <p:cNvCxnSpPr/>
                    <p:nvPr/>
                  </p:nvCxnSpPr>
                  <p:spPr>
                    <a:xfrm flipV="1">
                      <a:off x="7027285" y="2841689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7" name="Straight Connector 1426"/>
                    <p:cNvCxnSpPr/>
                    <p:nvPr/>
                  </p:nvCxnSpPr>
                  <p:spPr>
                    <a:xfrm flipV="1">
                      <a:off x="6582565" y="2934114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5" name="Group 1410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4" name="Straight Connector 1423"/>
                    <p:cNvCxnSpPr/>
                    <p:nvPr/>
                  </p:nvCxnSpPr>
                  <p:spPr>
                    <a:xfrm flipV="1">
                      <a:off x="7027767" y="284161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5" name="Straight Connector 1424"/>
                    <p:cNvCxnSpPr/>
                    <p:nvPr/>
                  </p:nvCxnSpPr>
                  <p:spPr>
                    <a:xfrm flipV="1">
                      <a:off x="6583046" y="2938744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6" name="Group 1411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2" name="Straight Connector 1421"/>
                    <p:cNvCxnSpPr/>
                    <p:nvPr/>
                  </p:nvCxnSpPr>
                  <p:spPr>
                    <a:xfrm flipV="1">
                      <a:off x="7028246" y="284154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3" name="Straight Connector 1422"/>
                    <p:cNvCxnSpPr/>
                    <p:nvPr/>
                  </p:nvCxnSpPr>
                  <p:spPr>
                    <a:xfrm flipV="1">
                      <a:off x="6574570" y="2938674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7" name="Group 1412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20" name="Straight Connector 1419"/>
                    <p:cNvCxnSpPr/>
                    <p:nvPr/>
                  </p:nvCxnSpPr>
                  <p:spPr>
                    <a:xfrm flipV="1">
                      <a:off x="7028726" y="284148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21" name="Straight Connector 1420"/>
                    <p:cNvCxnSpPr/>
                    <p:nvPr/>
                  </p:nvCxnSpPr>
                  <p:spPr>
                    <a:xfrm flipV="1">
                      <a:off x="6581019" y="2938605"/>
                      <a:ext cx="453676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8" name="Group 1413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18" name="Straight Connector 1417"/>
                    <p:cNvCxnSpPr/>
                    <p:nvPr/>
                  </p:nvCxnSpPr>
                  <p:spPr>
                    <a:xfrm flipV="1">
                      <a:off x="7026223" y="2846109"/>
                      <a:ext cx="107450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9" name="Straight Connector 1418"/>
                    <p:cNvCxnSpPr/>
                    <p:nvPr/>
                  </p:nvCxnSpPr>
                  <p:spPr>
                    <a:xfrm flipV="1">
                      <a:off x="6581501" y="293853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79" name="Group 1414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416" name="Straight Connector 1415"/>
                    <p:cNvCxnSpPr/>
                    <p:nvPr/>
                  </p:nvCxnSpPr>
                  <p:spPr>
                    <a:xfrm flipV="1">
                      <a:off x="7026703" y="2846040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7" name="Straight Connector 1416"/>
                    <p:cNvCxnSpPr/>
                    <p:nvPr/>
                  </p:nvCxnSpPr>
                  <p:spPr>
                    <a:xfrm flipV="1">
                      <a:off x="6581980" y="2938465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5943" name="Group 1378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5944" name="Group 1379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394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114" y="2992066"/>
                      <a:ext cx="549972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5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5114" y="2916873"/>
                      <a:ext cx="675469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6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778" y="2918440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7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500008" y="2932538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98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815" y="2929405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381" name="Straight Connector 1380"/>
                  <p:cNvCxnSpPr/>
                  <p:nvPr/>
                </p:nvCxnSpPr>
                <p:spPr>
                  <a:xfrm flipH="1">
                    <a:off x="6996950" y="2121604"/>
                    <a:ext cx="11072" cy="84749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2" name="Straight Connector 1381"/>
                  <p:cNvCxnSpPr/>
                  <p:nvPr/>
                </p:nvCxnSpPr>
                <p:spPr>
                  <a:xfrm>
                    <a:off x="6875143" y="230018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3" name="Straight Connector 1382"/>
                  <p:cNvCxnSpPr/>
                  <p:nvPr/>
                </p:nvCxnSpPr>
                <p:spPr>
                  <a:xfrm>
                    <a:off x="6871453" y="236441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4" name="Straight Connector 1383"/>
                  <p:cNvCxnSpPr/>
                  <p:nvPr/>
                </p:nvCxnSpPr>
                <p:spPr>
                  <a:xfrm>
                    <a:off x="6871453" y="244117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5" name="Straight Connector 1384"/>
                  <p:cNvCxnSpPr/>
                  <p:nvPr/>
                </p:nvCxnSpPr>
                <p:spPr>
                  <a:xfrm>
                    <a:off x="6867761" y="2505404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6" name="Straight Connector 1385"/>
                  <p:cNvCxnSpPr/>
                  <p:nvPr/>
                </p:nvCxnSpPr>
                <p:spPr>
                  <a:xfrm>
                    <a:off x="6864071" y="2566499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7" name="Straight Connector 1386"/>
                  <p:cNvCxnSpPr/>
                  <p:nvPr/>
                </p:nvCxnSpPr>
                <p:spPr>
                  <a:xfrm>
                    <a:off x="6864071" y="263385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8" name="Straight Connector 1387"/>
                  <p:cNvCxnSpPr/>
                  <p:nvPr/>
                </p:nvCxnSpPr>
                <p:spPr>
                  <a:xfrm>
                    <a:off x="6860378" y="270278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89" name="Straight Connector 1388"/>
                  <p:cNvCxnSpPr/>
                  <p:nvPr/>
                </p:nvCxnSpPr>
                <p:spPr>
                  <a:xfrm>
                    <a:off x="6867761" y="2771714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0" name="Straight Connector 1389"/>
                  <p:cNvCxnSpPr/>
                  <p:nvPr/>
                </p:nvCxnSpPr>
                <p:spPr>
                  <a:xfrm>
                    <a:off x="6871453" y="284220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1" name="Straight Connector 1390"/>
                  <p:cNvCxnSpPr/>
                  <p:nvPr/>
                </p:nvCxnSpPr>
                <p:spPr>
                  <a:xfrm>
                    <a:off x="6871453" y="2911136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2" name="Straight Connector 1391"/>
                  <p:cNvCxnSpPr/>
                  <p:nvPr/>
                </p:nvCxnSpPr>
                <p:spPr>
                  <a:xfrm>
                    <a:off x="6875143" y="2975363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93" name="Straight Connector 1392"/>
                  <p:cNvCxnSpPr/>
                  <p:nvPr/>
                </p:nvCxnSpPr>
                <p:spPr>
                  <a:xfrm flipH="1">
                    <a:off x="6875143" y="2127870"/>
                    <a:ext cx="136572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205883" name="Group 1318"/>
              <p:cNvGrpSpPr>
                <a:grpSpLocks/>
              </p:cNvGrpSpPr>
              <p:nvPr/>
            </p:nvGrpSpPr>
            <p:grpSpPr bwMode="auto">
              <a:xfrm>
                <a:off x="2054687" y="4876798"/>
                <a:ext cx="331695" cy="1030941"/>
                <a:chOff x="6240352" y="2055335"/>
                <a:chExt cx="771307" cy="1017716"/>
              </a:xfrm>
            </p:grpSpPr>
            <p:grpSp>
              <p:nvGrpSpPr>
                <p:cNvPr id="205884" name="Group 1319"/>
                <p:cNvGrpSpPr>
                  <a:grpSpLocks/>
                </p:cNvGrpSpPr>
                <p:nvPr/>
              </p:nvGrpSpPr>
              <p:grpSpPr bwMode="auto">
                <a:xfrm>
                  <a:off x="6240352" y="2235573"/>
                  <a:ext cx="697981" cy="837478"/>
                  <a:chOff x="6395998" y="3062424"/>
                  <a:chExt cx="564403" cy="837478"/>
                </a:xfrm>
              </p:grpSpPr>
              <p:sp>
                <p:nvSpPr>
                  <p:cNvPr id="1341" name="Rectangle 1340"/>
                  <p:cNvSpPr/>
                  <p:nvPr/>
                </p:nvSpPr>
                <p:spPr>
                  <a:xfrm>
                    <a:off x="6508755" y="3058113"/>
                    <a:ext cx="447707" cy="745669"/>
                  </a:xfrm>
                  <a:prstGeom prst="rect">
                    <a:avLst/>
                  </a:prstGeom>
                  <a:noFill/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342" name="Straight Connector 1341"/>
                  <p:cNvCxnSpPr/>
                  <p:nvPr/>
                </p:nvCxnSpPr>
                <p:spPr>
                  <a:xfrm flipV="1">
                    <a:off x="6846027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43" name="Rectangle 1342"/>
                  <p:cNvSpPr/>
                  <p:nvPr/>
                </p:nvSpPr>
                <p:spPr>
                  <a:xfrm>
                    <a:off x="6475922" y="3067512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344" name="Straight Connector 1343"/>
                  <p:cNvCxnSpPr/>
                  <p:nvPr/>
                </p:nvCxnSpPr>
                <p:spPr>
                  <a:xfrm flipV="1">
                    <a:off x="6395336" y="3058113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45" name="Rectangle 1344"/>
                  <p:cNvSpPr/>
                  <p:nvPr/>
                </p:nvSpPr>
                <p:spPr>
                  <a:xfrm>
                    <a:off x="6816180" y="3701957"/>
                    <a:ext cx="131327" cy="115923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sp>
                <p:nvSpPr>
                  <p:cNvPr id="1346" name="Rectangle 1345"/>
                  <p:cNvSpPr/>
                  <p:nvPr/>
                </p:nvSpPr>
                <p:spPr>
                  <a:xfrm>
                    <a:off x="6404289" y="3153671"/>
                    <a:ext cx="444723" cy="745669"/>
                  </a:xfrm>
                  <a:prstGeom prst="rect">
                    <a:avLst/>
                  </a:prstGeom>
                  <a:solidFill>
                    <a:schemeClr val="bg1"/>
                  </a:solidFill>
                  <a:ln w="127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 eaLnBrk="1" fontAlgn="auto" hangingPunct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en-US" i="0" dirty="0">
                      <a:solidFill>
                        <a:prstClr val="white"/>
                      </a:solidFill>
                      <a:latin typeface="Calibri"/>
                    </a:endParaRPr>
                  </a:p>
                </p:txBody>
              </p:sp>
              <p:cxnSp>
                <p:nvCxnSpPr>
                  <p:cNvPr id="1347" name="Straight Connector 1346"/>
                  <p:cNvCxnSpPr/>
                  <p:nvPr/>
                </p:nvCxnSpPr>
                <p:spPr>
                  <a:xfrm flipV="1">
                    <a:off x="6846027" y="3803782"/>
                    <a:ext cx="113419" cy="92425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5912" name="Group 1347"/>
                  <p:cNvGrpSpPr>
                    <a:grpSpLocks/>
                  </p:cNvGrpSpPr>
                  <p:nvPr/>
                </p:nvGrpSpPr>
                <p:grpSpPr bwMode="auto">
                  <a:xfrm>
                    <a:off x="6400318" y="313742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76" name="Straight Connector 1375"/>
                    <p:cNvCxnSpPr/>
                    <p:nvPr/>
                  </p:nvCxnSpPr>
                  <p:spPr>
                    <a:xfrm flipV="1">
                      <a:off x="7027752" y="2841967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7" name="Straight Connector 1376"/>
                    <p:cNvCxnSpPr/>
                    <p:nvPr/>
                  </p:nvCxnSpPr>
                  <p:spPr>
                    <a:xfrm flipV="1">
                      <a:off x="6574076" y="2934392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3" name="Group 1348"/>
                  <p:cNvGrpSpPr>
                    <a:grpSpLocks/>
                  </p:cNvGrpSpPr>
                  <p:nvPr/>
                </p:nvGrpSpPr>
                <p:grpSpPr bwMode="auto">
                  <a:xfrm>
                    <a:off x="6399838" y="320328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74" name="Straight Connector 1373"/>
                    <p:cNvCxnSpPr/>
                    <p:nvPr/>
                  </p:nvCxnSpPr>
                  <p:spPr>
                    <a:xfrm flipV="1">
                      <a:off x="7028233" y="284189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5" name="Straight Connector 1374"/>
                    <p:cNvCxnSpPr/>
                    <p:nvPr/>
                  </p:nvCxnSpPr>
                  <p:spPr>
                    <a:xfrm flipV="1">
                      <a:off x="6574557" y="2934323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4" name="Group 1349"/>
                  <p:cNvGrpSpPr>
                    <a:grpSpLocks/>
                  </p:cNvGrpSpPr>
                  <p:nvPr/>
                </p:nvGrpSpPr>
                <p:grpSpPr bwMode="auto">
                  <a:xfrm>
                    <a:off x="6399358" y="326914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72" name="Straight Connector 1371"/>
                    <p:cNvCxnSpPr/>
                    <p:nvPr/>
                  </p:nvCxnSpPr>
                  <p:spPr>
                    <a:xfrm flipV="1">
                      <a:off x="7019759" y="2841828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3" name="Straight Connector 1372"/>
                    <p:cNvCxnSpPr/>
                    <p:nvPr/>
                  </p:nvCxnSpPr>
                  <p:spPr>
                    <a:xfrm flipV="1">
                      <a:off x="6581006" y="2934253"/>
                      <a:ext cx="444723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5" name="Group 1350"/>
                  <p:cNvGrpSpPr>
                    <a:grpSpLocks/>
                  </p:cNvGrpSpPr>
                  <p:nvPr/>
                </p:nvGrpSpPr>
                <p:grpSpPr bwMode="auto">
                  <a:xfrm>
                    <a:off x="6398878" y="333501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70" name="Straight Connector 1369"/>
                    <p:cNvCxnSpPr/>
                    <p:nvPr/>
                  </p:nvCxnSpPr>
                  <p:spPr>
                    <a:xfrm flipV="1">
                      <a:off x="7026208" y="2841758"/>
                      <a:ext cx="107450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71" name="Straight Connector 1370"/>
                    <p:cNvCxnSpPr/>
                    <p:nvPr/>
                  </p:nvCxnSpPr>
                  <p:spPr>
                    <a:xfrm flipV="1">
                      <a:off x="6581486" y="2934183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6" name="Group 1351"/>
                  <p:cNvGrpSpPr>
                    <a:grpSpLocks/>
                  </p:cNvGrpSpPr>
                  <p:nvPr/>
                </p:nvGrpSpPr>
                <p:grpSpPr bwMode="auto">
                  <a:xfrm>
                    <a:off x="6398398" y="340087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8" name="Straight Connector 1367"/>
                    <p:cNvCxnSpPr/>
                    <p:nvPr/>
                  </p:nvCxnSpPr>
                  <p:spPr>
                    <a:xfrm flipV="1">
                      <a:off x="7026688" y="2841689"/>
                      <a:ext cx="113419" cy="924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9" name="Straight Connector 1368"/>
                    <p:cNvCxnSpPr/>
                    <p:nvPr/>
                  </p:nvCxnSpPr>
                  <p:spPr>
                    <a:xfrm flipV="1">
                      <a:off x="6581965" y="293411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7" name="Group 1352"/>
                  <p:cNvGrpSpPr>
                    <a:grpSpLocks/>
                  </p:cNvGrpSpPr>
                  <p:nvPr/>
                </p:nvGrpSpPr>
                <p:grpSpPr bwMode="auto">
                  <a:xfrm>
                    <a:off x="6397918" y="3466741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6" name="Straight Connector 1365"/>
                    <p:cNvCxnSpPr/>
                    <p:nvPr/>
                  </p:nvCxnSpPr>
                  <p:spPr>
                    <a:xfrm flipV="1">
                      <a:off x="7027169" y="284161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7" name="Straight Connector 1366"/>
                    <p:cNvCxnSpPr/>
                    <p:nvPr/>
                  </p:nvCxnSpPr>
                  <p:spPr>
                    <a:xfrm flipV="1">
                      <a:off x="6582446" y="2938744"/>
                      <a:ext cx="450692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8" name="Group 1353"/>
                  <p:cNvGrpSpPr>
                    <a:grpSpLocks/>
                  </p:cNvGrpSpPr>
                  <p:nvPr/>
                </p:nvGrpSpPr>
                <p:grpSpPr bwMode="auto">
                  <a:xfrm>
                    <a:off x="6397438" y="3532605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4" name="Straight Connector 1363"/>
                    <p:cNvCxnSpPr/>
                    <p:nvPr/>
                  </p:nvCxnSpPr>
                  <p:spPr>
                    <a:xfrm flipV="1">
                      <a:off x="7027648" y="2841549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5" name="Straight Connector 1364"/>
                    <p:cNvCxnSpPr/>
                    <p:nvPr/>
                  </p:nvCxnSpPr>
                  <p:spPr>
                    <a:xfrm flipV="1">
                      <a:off x="6573973" y="2938674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19" name="Group 1354"/>
                  <p:cNvGrpSpPr>
                    <a:grpSpLocks/>
                  </p:cNvGrpSpPr>
                  <p:nvPr/>
                </p:nvGrpSpPr>
                <p:grpSpPr bwMode="auto">
                  <a:xfrm>
                    <a:off x="6396958" y="3598469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2" name="Straight Connector 1361"/>
                    <p:cNvCxnSpPr/>
                    <p:nvPr/>
                  </p:nvCxnSpPr>
                  <p:spPr>
                    <a:xfrm flipV="1">
                      <a:off x="7028128" y="2841480"/>
                      <a:ext cx="113419" cy="97125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3" name="Straight Connector 1362"/>
                    <p:cNvCxnSpPr/>
                    <p:nvPr/>
                  </p:nvCxnSpPr>
                  <p:spPr>
                    <a:xfrm flipV="1">
                      <a:off x="6574452" y="2938605"/>
                      <a:ext cx="459645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20" name="Group 1355"/>
                  <p:cNvGrpSpPr>
                    <a:grpSpLocks/>
                  </p:cNvGrpSpPr>
                  <p:nvPr/>
                </p:nvGrpSpPr>
                <p:grpSpPr bwMode="auto">
                  <a:xfrm>
                    <a:off x="6396478" y="3664333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60" name="Straight Connector 1359"/>
                    <p:cNvCxnSpPr/>
                    <p:nvPr/>
                  </p:nvCxnSpPr>
                  <p:spPr>
                    <a:xfrm flipV="1">
                      <a:off x="7019654" y="2846109"/>
                      <a:ext cx="113419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61" name="Straight Connector 1360"/>
                    <p:cNvCxnSpPr/>
                    <p:nvPr/>
                  </p:nvCxnSpPr>
                  <p:spPr>
                    <a:xfrm flipV="1">
                      <a:off x="6580903" y="2938534"/>
                      <a:ext cx="44472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205921" name="Group 1356"/>
                  <p:cNvGrpSpPr>
                    <a:grpSpLocks/>
                  </p:cNvGrpSpPr>
                  <p:nvPr/>
                </p:nvGrpSpPr>
                <p:grpSpPr bwMode="auto">
                  <a:xfrm>
                    <a:off x="6395998" y="3730197"/>
                    <a:ext cx="559121" cy="92788"/>
                    <a:chOff x="6582044" y="2846082"/>
                    <a:chExt cx="559121" cy="92788"/>
                  </a:xfrm>
                </p:grpSpPr>
                <p:cxnSp>
                  <p:nvCxnSpPr>
                    <p:cNvPr id="1358" name="Straight Connector 1357"/>
                    <p:cNvCxnSpPr/>
                    <p:nvPr/>
                  </p:nvCxnSpPr>
                  <p:spPr>
                    <a:xfrm flipV="1">
                      <a:off x="7026103" y="2846040"/>
                      <a:ext cx="107450" cy="9242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359" name="Straight Connector 1358"/>
                    <p:cNvCxnSpPr/>
                    <p:nvPr/>
                  </p:nvCxnSpPr>
                  <p:spPr>
                    <a:xfrm flipV="1">
                      <a:off x="6581382" y="2938465"/>
                      <a:ext cx="450690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205885" name="Group 1320"/>
                <p:cNvGrpSpPr>
                  <a:grpSpLocks/>
                </p:cNvGrpSpPr>
                <p:nvPr/>
              </p:nvGrpSpPr>
              <p:grpSpPr bwMode="auto">
                <a:xfrm>
                  <a:off x="6280049" y="2055335"/>
                  <a:ext cx="731610" cy="920732"/>
                  <a:chOff x="6280049" y="2055335"/>
                  <a:chExt cx="731610" cy="920732"/>
                </a:xfrm>
              </p:grpSpPr>
              <p:grpSp>
                <p:nvGrpSpPr>
                  <p:cNvPr id="205886" name="Group 1321"/>
                  <p:cNvGrpSpPr>
                    <a:grpSpLocks/>
                  </p:cNvGrpSpPr>
                  <p:nvPr/>
                </p:nvGrpSpPr>
                <p:grpSpPr bwMode="auto">
                  <a:xfrm>
                    <a:off x="6280049" y="2055335"/>
                    <a:ext cx="680752" cy="139401"/>
                    <a:chOff x="5414286" y="2921098"/>
                    <a:chExt cx="680752" cy="139401"/>
                  </a:xfrm>
                </p:grpSpPr>
                <p:sp>
                  <p:nvSpPr>
                    <p:cNvPr id="1336" name="Rectangle 188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372" y="2992066"/>
                      <a:ext cx="549974" cy="64228"/>
                    </a:xfrm>
                    <a:prstGeom prst="rect">
                      <a:avLst/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7" name="AutoShape 189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14372" y="2916873"/>
                      <a:ext cx="675472" cy="78327"/>
                    </a:xfrm>
                    <a:prstGeom prst="parallelogram">
                      <a:avLst>
                        <a:gd name="adj" fmla="val 122778"/>
                      </a:avLst>
                    </a:prstGeom>
                    <a:gradFill rotWithShape="1">
                      <a:gsLst>
                        <a:gs pos="0">
                          <a:schemeClr val="hlink"/>
                        </a:gs>
                        <a:gs pos="100000">
                          <a:schemeClr val="bg1"/>
                        </a:gs>
                      </a:gsLst>
                      <a:lin ang="0" scaled="1"/>
                    </a:gradFill>
                    <a:ln w="9525">
                      <a:solidFill>
                        <a:schemeClr val="tx1"/>
                      </a:solidFill>
                      <a:miter lim="800000"/>
                      <a:headEnd/>
                      <a:tailEnd/>
                    </a:ln>
                  </p:spPr>
                  <p:txBody>
                    <a:bodyPr wrap="none" anchor="ctr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8" name="Freeform 190"/>
                    <p:cNvSpPr>
                      <a:spLocks/>
                    </p:cNvSpPr>
                    <p:nvPr/>
                  </p:nvSpPr>
                  <p:spPr bwMode="auto">
                    <a:xfrm>
                      <a:off x="5968036" y="2918440"/>
                      <a:ext cx="125497" cy="137855"/>
                    </a:xfrm>
                    <a:custGeom>
                      <a:avLst/>
                      <a:gdLst>
                        <a:gd name="T0" fmla="*/ 0 w 169"/>
                        <a:gd name="T1" fmla="*/ 138 h 224"/>
                        <a:gd name="T2" fmla="*/ 0 w 169"/>
                        <a:gd name="T3" fmla="*/ 224 h 224"/>
                        <a:gd name="T4" fmla="*/ 169 w 169"/>
                        <a:gd name="T5" fmla="*/ 77 h 224"/>
                        <a:gd name="T6" fmla="*/ 169 w 169"/>
                        <a:gd name="T7" fmla="*/ 0 h 224"/>
                        <a:gd name="T8" fmla="*/ 0 w 169"/>
                        <a:gd name="T9" fmla="*/ 138 h 224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69"/>
                        <a:gd name="T16" fmla="*/ 0 h 224"/>
                        <a:gd name="T17" fmla="*/ 169 w 169"/>
                        <a:gd name="T18" fmla="*/ 224 h 224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69" h="224">
                          <a:moveTo>
                            <a:pt x="0" y="138"/>
                          </a:moveTo>
                          <a:lnTo>
                            <a:pt x="0" y="224"/>
                          </a:lnTo>
                          <a:lnTo>
                            <a:pt x="169" y="77"/>
                          </a:lnTo>
                          <a:lnTo>
                            <a:pt x="169" y="0"/>
                          </a:lnTo>
                          <a:lnTo>
                            <a:pt x="0" y="138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6350" cmpd="sng">
                      <a:solidFill>
                        <a:schemeClr val="tx1"/>
                      </a:solidFill>
                      <a:round/>
                      <a:headEnd/>
                      <a:tailEnd/>
                    </a:ln>
                  </p:spPr>
                  <p:txBody>
                    <a:bodyPr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39" name="Freeform 191"/>
                    <p:cNvSpPr>
                      <a:spLocks/>
                    </p:cNvSpPr>
                    <p:nvPr/>
                  </p:nvSpPr>
                  <p:spPr bwMode="auto">
                    <a:xfrm>
                      <a:off x="5499268" y="2932538"/>
                      <a:ext cx="524136" cy="45430"/>
                    </a:xfrm>
                    <a:custGeom>
                      <a:avLst/>
                      <a:gdLst>
                        <a:gd name="T0" fmla="*/ 0 w 280"/>
                        <a:gd name="T1" fmla="*/ 63 h 63"/>
                        <a:gd name="T2" fmla="*/ 37 w 280"/>
                        <a:gd name="T3" fmla="*/ 62 h 63"/>
                        <a:gd name="T4" fmla="*/ 219 w 280"/>
                        <a:gd name="T5" fmla="*/ 0 h 63"/>
                        <a:gd name="T6" fmla="*/ 280 w 280"/>
                        <a:gd name="T7" fmla="*/ 0 h 6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80"/>
                        <a:gd name="T13" fmla="*/ 0 h 63"/>
                        <a:gd name="T14" fmla="*/ 280 w 280"/>
                        <a:gd name="T15" fmla="*/ 63 h 6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80" h="63">
                          <a:moveTo>
                            <a:pt x="0" y="63"/>
                          </a:moveTo>
                          <a:lnTo>
                            <a:pt x="37" y="62"/>
                          </a:lnTo>
                          <a:lnTo>
                            <a:pt x="219" y="0"/>
                          </a:lnTo>
                          <a:lnTo>
                            <a:pt x="280" y="0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340" name="Freeform 192"/>
                    <p:cNvSpPr>
                      <a:spLocks/>
                    </p:cNvSpPr>
                    <p:nvPr/>
                  </p:nvSpPr>
                  <p:spPr bwMode="auto">
                    <a:xfrm>
                      <a:off x="5621073" y="2929405"/>
                      <a:ext cx="302670" cy="53262"/>
                    </a:xfrm>
                    <a:custGeom>
                      <a:avLst/>
                      <a:gdLst>
                        <a:gd name="T0" fmla="*/ 0 w 293"/>
                        <a:gd name="T1" fmla="*/ 0 h 93"/>
                        <a:gd name="T2" fmla="*/ 67 w 293"/>
                        <a:gd name="T3" fmla="*/ 1 h 93"/>
                        <a:gd name="T4" fmla="*/ 195 w 293"/>
                        <a:gd name="T5" fmla="*/ 93 h 93"/>
                        <a:gd name="T6" fmla="*/ 293 w 293"/>
                        <a:gd name="T7" fmla="*/ 93 h 93"/>
                        <a:gd name="T8" fmla="*/ 0 60000 65536"/>
                        <a:gd name="T9" fmla="*/ 0 60000 65536"/>
                        <a:gd name="T10" fmla="*/ 0 60000 65536"/>
                        <a:gd name="T11" fmla="*/ 0 60000 65536"/>
                        <a:gd name="T12" fmla="*/ 0 w 293"/>
                        <a:gd name="T13" fmla="*/ 0 h 93"/>
                        <a:gd name="T14" fmla="*/ 293 w 293"/>
                        <a:gd name="T15" fmla="*/ 93 h 93"/>
                      </a:gdLst>
                      <a:ahLst/>
                      <a:cxnLst>
                        <a:cxn ang="T8">
                          <a:pos x="T0" y="T1"/>
                        </a:cxn>
                        <a:cxn ang="T9">
                          <a:pos x="T2" y="T3"/>
                        </a:cxn>
                        <a:cxn ang="T10">
                          <a:pos x="T4" y="T5"/>
                        </a:cxn>
                        <a:cxn ang="T11">
                          <a:pos x="T6" y="T7"/>
                        </a:cxn>
                      </a:cxnLst>
                      <a:rect l="T12" t="T13" r="T14" b="T15"/>
                      <a:pathLst>
                        <a:path w="293" h="93">
                          <a:moveTo>
                            <a:pt x="0" y="0"/>
                          </a:moveTo>
                          <a:lnTo>
                            <a:pt x="67" y="1"/>
                          </a:lnTo>
                          <a:lnTo>
                            <a:pt x="195" y="93"/>
                          </a:lnTo>
                          <a:lnTo>
                            <a:pt x="293" y="93"/>
                          </a:lnTo>
                        </a:path>
                      </a:pathLst>
                    </a:custGeom>
                    <a:noFill/>
                    <a:ln w="1587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:ln>
                  </p:spPr>
                  <p:txBody>
                    <a:bodyPr wrap="none"/>
                    <a:lstStyle/>
                    <a:p>
                      <a:pPr eaLnBrk="1" fontAlgn="auto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endParaRPr lang="en-US" i="0" dirty="0">
                        <a:solidFill>
                          <a:prstClr val="black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p:txBody>
                </p:sp>
              </p:grpSp>
              <p:cxnSp>
                <p:nvCxnSpPr>
                  <p:cNvPr id="1323" name="Straight Connector 1322"/>
                  <p:cNvCxnSpPr/>
                  <p:nvPr/>
                </p:nvCxnSpPr>
                <p:spPr>
                  <a:xfrm flipH="1">
                    <a:off x="6996209" y="2121604"/>
                    <a:ext cx="11074" cy="847493"/>
                  </a:xfrm>
                  <a:prstGeom prst="line">
                    <a:avLst/>
                  </a:prstGeom>
                  <a:ln w="2540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4" name="Straight Connector 1323"/>
                  <p:cNvCxnSpPr/>
                  <p:nvPr/>
                </p:nvCxnSpPr>
                <p:spPr>
                  <a:xfrm>
                    <a:off x="6874404" y="2300189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5" name="Straight Connector 1324"/>
                  <p:cNvCxnSpPr/>
                  <p:nvPr/>
                </p:nvCxnSpPr>
                <p:spPr>
                  <a:xfrm>
                    <a:off x="6870711" y="236441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6" name="Straight Connector 1325"/>
                  <p:cNvCxnSpPr/>
                  <p:nvPr/>
                </p:nvCxnSpPr>
                <p:spPr>
                  <a:xfrm>
                    <a:off x="6870711" y="2441177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7" name="Straight Connector 1326"/>
                  <p:cNvCxnSpPr/>
                  <p:nvPr/>
                </p:nvCxnSpPr>
                <p:spPr>
                  <a:xfrm>
                    <a:off x="6867021" y="250540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8" name="Straight Connector 1327"/>
                  <p:cNvCxnSpPr/>
                  <p:nvPr/>
                </p:nvCxnSpPr>
                <p:spPr>
                  <a:xfrm>
                    <a:off x="6863329" y="2566499"/>
                    <a:ext cx="14026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9" name="Straight Connector 1328"/>
                  <p:cNvCxnSpPr/>
                  <p:nvPr/>
                </p:nvCxnSpPr>
                <p:spPr>
                  <a:xfrm>
                    <a:off x="6863329" y="263385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0" name="Straight Connector 1329"/>
                  <p:cNvCxnSpPr/>
                  <p:nvPr/>
                </p:nvCxnSpPr>
                <p:spPr>
                  <a:xfrm>
                    <a:off x="6859639" y="2702787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1" name="Straight Connector 1330"/>
                  <p:cNvCxnSpPr/>
                  <p:nvPr/>
                </p:nvCxnSpPr>
                <p:spPr>
                  <a:xfrm>
                    <a:off x="6867021" y="2771714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2" name="Straight Connector 1331"/>
                  <p:cNvCxnSpPr/>
                  <p:nvPr/>
                </p:nvCxnSpPr>
                <p:spPr>
                  <a:xfrm>
                    <a:off x="6870711" y="2842209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3" name="Straight Connector 1332"/>
                  <p:cNvCxnSpPr/>
                  <p:nvPr/>
                </p:nvCxnSpPr>
                <p:spPr>
                  <a:xfrm>
                    <a:off x="6870711" y="2911136"/>
                    <a:ext cx="136572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4" name="Straight Connector 1333"/>
                  <p:cNvCxnSpPr/>
                  <p:nvPr/>
                </p:nvCxnSpPr>
                <p:spPr>
                  <a:xfrm>
                    <a:off x="6874404" y="2975363"/>
                    <a:ext cx="136570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35" name="Straight Connector 1334"/>
                  <p:cNvCxnSpPr/>
                  <p:nvPr/>
                </p:nvCxnSpPr>
                <p:spPr>
                  <a:xfrm flipH="1">
                    <a:off x="6874404" y="2127870"/>
                    <a:ext cx="136570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</p:grpSp>
        <p:sp>
          <p:nvSpPr>
            <p:cNvPr id="1559" name="TextBox 1558"/>
            <p:cNvSpPr txBox="1"/>
            <p:nvPr/>
          </p:nvSpPr>
          <p:spPr>
            <a:xfrm>
              <a:off x="668088" y="4554311"/>
              <a:ext cx="288894" cy="3380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1</a:t>
              </a:r>
            </a:p>
          </p:txBody>
        </p:sp>
        <p:sp>
          <p:nvSpPr>
            <p:cNvPr id="1560" name="TextBox 1559"/>
            <p:cNvSpPr txBox="1"/>
            <p:nvPr/>
          </p:nvSpPr>
          <p:spPr>
            <a:xfrm>
              <a:off x="1068096" y="4552724"/>
              <a:ext cx="288894" cy="3380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2</a:t>
              </a:r>
            </a:p>
          </p:txBody>
        </p:sp>
        <p:sp>
          <p:nvSpPr>
            <p:cNvPr id="1561" name="TextBox 1560"/>
            <p:cNvSpPr txBox="1"/>
            <p:nvPr/>
          </p:nvSpPr>
          <p:spPr>
            <a:xfrm>
              <a:off x="1466515" y="4551137"/>
              <a:ext cx="288894" cy="3380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3</a:t>
              </a:r>
            </a:p>
          </p:txBody>
        </p:sp>
        <p:sp>
          <p:nvSpPr>
            <p:cNvPr id="1562" name="TextBox 1561"/>
            <p:cNvSpPr txBox="1"/>
            <p:nvPr/>
          </p:nvSpPr>
          <p:spPr>
            <a:xfrm>
              <a:off x="1833189" y="4549550"/>
              <a:ext cx="288894" cy="3380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4</a:t>
              </a:r>
            </a:p>
          </p:txBody>
        </p:sp>
        <p:sp>
          <p:nvSpPr>
            <p:cNvPr id="1563" name="TextBox 1562"/>
            <p:cNvSpPr txBox="1"/>
            <p:nvPr/>
          </p:nvSpPr>
          <p:spPr>
            <a:xfrm>
              <a:off x="2260181" y="4547963"/>
              <a:ext cx="288894" cy="3380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64" name="TextBox 1563"/>
            <p:cNvSpPr txBox="1"/>
            <p:nvPr/>
          </p:nvSpPr>
          <p:spPr>
            <a:xfrm>
              <a:off x="2631617" y="4546376"/>
              <a:ext cx="288894" cy="3380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6</a:t>
              </a:r>
            </a:p>
          </p:txBody>
        </p:sp>
        <p:sp>
          <p:nvSpPr>
            <p:cNvPr id="1565" name="TextBox 1564"/>
            <p:cNvSpPr txBox="1"/>
            <p:nvPr/>
          </p:nvSpPr>
          <p:spPr>
            <a:xfrm>
              <a:off x="3014164" y="4544790"/>
              <a:ext cx="288894" cy="33800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7</a:t>
              </a:r>
            </a:p>
          </p:txBody>
        </p:sp>
        <p:sp>
          <p:nvSpPr>
            <p:cNvPr id="1566" name="TextBox 1565"/>
            <p:cNvSpPr txBox="1"/>
            <p:nvPr/>
          </p:nvSpPr>
          <p:spPr>
            <a:xfrm>
              <a:off x="3391949" y="4549550"/>
              <a:ext cx="288894" cy="3380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rPr>
                <a:t>8</a:t>
              </a:r>
            </a:p>
          </p:txBody>
        </p:sp>
        <p:grpSp>
          <p:nvGrpSpPr>
            <p:cNvPr id="205847" name="Group 187"/>
            <p:cNvGrpSpPr>
              <a:grpSpLocks/>
            </p:cNvGrpSpPr>
            <p:nvPr/>
          </p:nvGrpSpPr>
          <p:grpSpPr bwMode="auto">
            <a:xfrm>
              <a:off x="2646378" y="1872322"/>
              <a:ext cx="1052512" cy="355600"/>
              <a:chOff x="4410" y="1365"/>
              <a:chExt cx="663" cy="224"/>
            </a:xfrm>
          </p:grpSpPr>
          <p:sp>
            <p:nvSpPr>
              <p:cNvPr id="1568" name="Rectangle 188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69" name="AutoShape 189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0" name="Freeform 190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1" name="Freeform 191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2" name="Freeform 192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05848" name="Group 187"/>
            <p:cNvGrpSpPr>
              <a:grpSpLocks/>
            </p:cNvGrpSpPr>
            <p:nvPr/>
          </p:nvGrpSpPr>
          <p:grpSpPr bwMode="auto">
            <a:xfrm>
              <a:off x="5819864" y="1872322"/>
              <a:ext cx="1052512" cy="355600"/>
              <a:chOff x="4410" y="1365"/>
              <a:chExt cx="663" cy="224"/>
            </a:xfrm>
          </p:grpSpPr>
          <p:sp>
            <p:nvSpPr>
              <p:cNvPr id="1574" name="Rectangle 188"/>
              <p:cNvSpPr>
                <a:spLocks noChangeArrowheads="1"/>
              </p:cNvSpPr>
              <p:nvPr/>
            </p:nvSpPr>
            <p:spPr bwMode="auto">
              <a:xfrm>
                <a:off x="4410" y="1500"/>
                <a:ext cx="495" cy="87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5" name="AutoShape 189"/>
              <p:cNvSpPr>
                <a:spLocks noChangeArrowheads="1"/>
              </p:cNvSpPr>
              <p:nvPr/>
            </p:nvSpPr>
            <p:spPr bwMode="auto">
              <a:xfrm>
                <a:off x="4410" y="1368"/>
                <a:ext cx="663" cy="135"/>
              </a:xfrm>
              <a:prstGeom prst="parallelogram">
                <a:avLst>
                  <a:gd name="adj" fmla="val 122778"/>
                </a:avLst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bg1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6" name="Freeform 190"/>
              <p:cNvSpPr>
                <a:spLocks/>
              </p:cNvSpPr>
              <p:nvPr/>
            </p:nvSpPr>
            <p:spPr bwMode="auto">
              <a:xfrm>
                <a:off x="4904" y="1365"/>
                <a:ext cx="169" cy="224"/>
              </a:xfrm>
              <a:custGeom>
                <a:avLst/>
                <a:gdLst>
                  <a:gd name="T0" fmla="*/ 0 w 169"/>
                  <a:gd name="T1" fmla="*/ 138 h 224"/>
                  <a:gd name="T2" fmla="*/ 0 w 169"/>
                  <a:gd name="T3" fmla="*/ 224 h 224"/>
                  <a:gd name="T4" fmla="*/ 169 w 169"/>
                  <a:gd name="T5" fmla="*/ 77 h 224"/>
                  <a:gd name="T6" fmla="*/ 169 w 169"/>
                  <a:gd name="T7" fmla="*/ 0 h 224"/>
                  <a:gd name="T8" fmla="*/ 0 w 169"/>
                  <a:gd name="T9" fmla="*/ 138 h 2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224"/>
                  <a:gd name="T17" fmla="*/ 169 w 169"/>
                  <a:gd name="T18" fmla="*/ 224 h 2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224">
                    <a:moveTo>
                      <a:pt x="0" y="138"/>
                    </a:moveTo>
                    <a:lnTo>
                      <a:pt x="0" y="224"/>
                    </a:lnTo>
                    <a:lnTo>
                      <a:pt x="169" y="77"/>
                    </a:lnTo>
                    <a:lnTo>
                      <a:pt x="169" y="0"/>
                    </a:ln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1"/>
              </a:solidFill>
              <a:ln w="6350" cmpd="sng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7" name="Freeform 191"/>
              <p:cNvSpPr>
                <a:spLocks/>
              </p:cNvSpPr>
              <p:nvPr/>
            </p:nvSpPr>
            <p:spPr bwMode="auto">
              <a:xfrm>
                <a:off x="4475" y="1395"/>
                <a:ext cx="506" cy="80"/>
              </a:xfrm>
              <a:custGeom>
                <a:avLst/>
                <a:gdLst>
                  <a:gd name="T0" fmla="*/ 0 w 280"/>
                  <a:gd name="T1" fmla="*/ 63 h 63"/>
                  <a:gd name="T2" fmla="*/ 37 w 280"/>
                  <a:gd name="T3" fmla="*/ 62 h 63"/>
                  <a:gd name="T4" fmla="*/ 219 w 280"/>
                  <a:gd name="T5" fmla="*/ 0 h 63"/>
                  <a:gd name="T6" fmla="*/ 280 w 280"/>
                  <a:gd name="T7" fmla="*/ 0 h 6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0"/>
                  <a:gd name="T13" fmla="*/ 0 h 63"/>
                  <a:gd name="T14" fmla="*/ 280 w 280"/>
                  <a:gd name="T15" fmla="*/ 63 h 6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0" h="63">
                    <a:moveTo>
                      <a:pt x="0" y="63"/>
                    </a:moveTo>
                    <a:lnTo>
                      <a:pt x="37" y="62"/>
                    </a:lnTo>
                    <a:lnTo>
                      <a:pt x="219" y="0"/>
                    </a:lnTo>
                    <a:lnTo>
                      <a:pt x="280" y="0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578" name="Freeform 192"/>
              <p:cNvSpPr>
                <a:spLocks/>
              </p:cNvSpPr>
              <p:nvPr/>
            </p:nvSpPr>
            <p:spPr bwMode="auto">
              <a:xfrm>
                <a:off x="4593" y="1391"/>
                <a:ext cx="293" cy="93"/>
              </a:xfrm>
              <a:custGeom>
                <a:avLst/>
                <a:gdLst>
                  <a:gd name="T0" fmla="*/ 0 w 293"/>
                  <a:gd name="T1" fmla="*/ 0 h 93"/>
                  <a:gd name="T2" fmla="*/ 67 w 293"/>
                  <a:gd name="T3" fmla="*/ 1 h 93"/>
                  <a:gd name="T4" fmla="*/ 195 w 293"/>
                  <a:gd name="T5" fmla="*/ 93 h 93"/>
                  <a:gd name="T6" fmla="*/ 293 w 293"/>
                  <a:gd name="T7" fmla="*/ 93 h 9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93"/>
                  <a:gd name="T13" fmla="*/ 0 h 93"/>
                  <a:gd name="T14" fmla="*/ 293 w 293"/>
                  <a:gd name="T15" fmla="*/ 93 h 9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93" h="93">
                    <a:moveTo>
                      <a:pt x="0" y="0"/>
                    </a:moveTo>
                    <a:lnTo>
                      <a:pt x="67" y="1"/>
                    </a:lnTo>
                    <a:lnTo>
                      <a:pt x="195" y="93"/>
                    </a:lnTo>
                    <a:lnTo>
                      <a:pt x="293" y="93"/>
                    </a:lnTo>
                  </a:path>
                </a:pathLst>
              </a:custGeom>
              <a:noFill/>
              <a:ln w="19050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wrap="none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i="0" dirty="0">
                  <a:solidFill>
                    <a:prstClr val="black"/>
                  </a:solidFill>
                  <a:latin typeface="Calibri"/>
                  <a:ea typeface="+mn-ea"/>
                  <a:cs typeface="+mn-cs"/>
                </a:endParaRPr>
              </a:p>
            </p:txBody>
          </p:sp>
        </p:grpSp>
        <p:cxnSp>
          <p:nvCxnSpPr>
            <p:cNvPr id="20" name="Straight Connector 19"/>
            <p:cNvCxnSpPr/>
            <p:nvPr/>
          </p:nvCxnSpPr>
          <p:spPr>
            <a:xfrm flipH="1">
              <a:off x="1368101" y="2215235"/>
              <a:ext cx="1588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9" name="Straight Connector 1578"/>
            <p:cNvCxnSpPr/>
            <p:nvPr/>
          </p:nvCxnSpPr>
          <p:spPr>
            <a:xfrm flipH="1">
              <a:off x="3074483" y="2224757"/>
              <a:ext cx="0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0" name="Straight Connector 1579"/>
            <p:cNvCxnSpPr/>
            <p:nvPr/>
          </p:nvCxnSpPr>
          <p:spPr>
            <a:xfrm flipH="1">
              <a:off x="4953883" y="2226343"/>
              <a:ext cx="1587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1" name="Straight Connector 1580"/>
            <p:cNvCxnSpPr/>
            <p:nvPr/>
          </p:nvCxnSpPr>
          <p:spPr>
            <a:xfrm flipH="1">
              <a:off x="6515817" y="2227930"/>
              <a:ext cx="1587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2" name="Straight Connector 1581"/>
            <p:cNvCxnSpPr>
              <a:endCxn id="71" idx="0"/>
            </p:cNvCxnSpPr>
            <p:nvPr/>
          </p:nvCxnSpPr>
          <p:spPr>
            <a:xfrm flipH="1">
              <a:off x="1607788" y="2221583"/>
              <a:ext cx="1127005" cy="51415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3" name="Straight Connector 1582"/>
            <p:cNvCxnSpPr/>
            <p:nvPr/>
          </p:nvCxnSpPr>
          <p:spPr>
            <a:xfrm flipH="1">
              <a:off x="3193532" y="2221583"/>
              <a:ext cx="1304786" cy="52367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4" name="Straight Connector 1583"/>
            <p:cNvCxnSpPr/>
            <p:nvPr/>
          </p:nvCxnSpPr>
          <p:spPr>
            <a:xfrm flipH="1">
              <a:off x="5122140" y="2253321"/>
              <a:ext cx="1301612" cy="50621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5" name="Straight Connector 1584"/>
            <p:cNvCxnSpPr>
              <a:endCxn id="71" idx="1"/>
            </p:cNvCxnSpPr>
            <p:nvPr/>
          </p:nvCxnSpPr>
          <p:spPr>
            <a:xfrm flipH="1">
              <a:off x="1739536" y="2231104"/>
              <a:ext cx="2596874" cy="50463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6" name="Straight Connector 1585"/>
            <p:cNvCxnSpPr/>
            <p:nvPr/>
          </p:nvCxnSpPr>
          <p:spPr>
            <a:xfrm flipH="1">
              <a:off x="3518935" y="2242212"/>
              <a:ext cx="2807989" cy="4951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7" name="Straight Connector 1586"/>
            <p:cNvCxnSpPr/>
            <p:nvPr/>
          </p:nvCxnSpPr>
          <p:spPr>
            <a:xfrm flipH="1">
              <a:off x="1977636" y="2253321"/>
              <a:ext cx="3950869" cy="49511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8" name="Straight Connector 1587"/>
            <p:cNvCxnSpPr>
              <a:stCxn id="52" idx="2"/>
            </p:cNvCxnSpPr>
            <p:nvPr/>
          </p:nvCxnSpPr>
          <p:spPr>
            <a:xfrm>
              <a:off x="1476039" y="2223169"/>
              <a:ext cx="1552410" cy="51732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9" name="Straight Connector 1588"/>
            <p:cNvCxnSpPr/>
            <p:nvPr/>
          </p:nvCxnSpPr>
          <p:spPr>
            <a:xfrm>
              <a:off x="1623662" y="2223169"/>
              <a:ext cx="3014342" cy="525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0" name="Straight Connector 1589"/>
            <p:cNvCxnSpPr>
              <a:stCxn id="54" idx="1"/>
            </p:cNvCxnSpPr>
            <p:nvPr/>
          </p:nvCxnSpPr>
          <p:spPr>
            <a:xfrm>
              <a:off x="1868111" y="2226343"/>
              <a:ext cx="4342939" cy="5458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>
              <a:stCxn id="1306" idx="0"/>
            </p:cNvCxnSpPr>
            <p:nvPr/>
          </p:nvCxnSpPr>
          <p:spPr>
            <a:xfrm flipH="1" flipV="1">
              <a:off x="3166548" y="2239038"/>
              <a:ext cx="1596855" cy="52526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1" name="Straight Connector 1590"/>
            <p:cNvCxnSpPr>
              <a:stCxn id="1553" idx="0"/>
            </p:cNvCxnSpPr>
            <p:nvPr/>
          </p:nvCxnSpPr>
          <p:spPr>
            <a:xfrm flipH="1" flipV="1">
              <a:off x="3342741" y="2232691"/>
              <a:ext cx="2984183" cy="53795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2" name="Straight Connector 1591"/>
            <p:cNvCxnSpPr>
              <a:stCxn id="1553" idx="1"/>
            </p:cNvCxnSpPr>
            <p:nvPr/>
          </p:nvCxnSpPr>
          <p:spPr>
            <a:xfrm flipH="1" flipV="1">
              <a:off x="4639591" y="2226343"/>
              <a:ext cx="1819082" cy="54430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5826" name="Rectangle 5"/>
          <p:cNvSpPr txBox="1">
            <a:spLocks noChangeArrowheads="1"/>
          </p:cNvSpPr>
          <p:nvPr/>
        </p:nvSpPr>
        <p:spPr bwMode="auto">
          <a:xfrm>
            <a:off x="546100" y="115888"/>
            <a:ext cx="7772400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400" i="0" dirty="0">
                <a:solidFill>
                  <a:srgbClr val="000099"/>
                </a:solidFill>
                <a:latin typeface="Gill Sans MT" charset="0"/>
              </a:rPr>
              <a:t>Data center networks </a:t>
            </a:r>
          </a:p>
        </p:txBody>
      </p:sp>
      <p:pic>
        <p:nvPicPr>
          <p:cNvPr id="205827" name="Picture 20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823913"/>
            <a:ext cx="5183188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28" name="Rectangle 6"/>
          <p:cNvSpPr txBox="1">
            <a:spLocks noChangeArrowheads="1"/>
          </p:cNvSpPr>
          <p:nvPr/>
        </p:nvSpPr>
        <p:spPr bwMode="auto">
          <a:xfrm>
            <a:off x="590550" y="1166813"/>
            <a:ext cx="827405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279400" indent="-279400" eaLnBrk="1" hangingPunct="1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</a:pPr>
            <a:r>
              <a:rPr lang="en-US" i="0" dirty="0">
                <a:latin typeface="Gill Sans MT" charset="0"/>
              </a:rPr>
              <a:t>rich interconnection among switches, racks:</a:t>
            </a:r>
          </a:p>
          <a:p>
            <a:pPr marL="681038" lvl="1" indent="-223838" eaLnBrk="1" hangingPunct="1"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Gill Sans MT" charset="0"/>
              </a:rPr>
              <a:t>increased throughput between racks (multiple routing paths possible)</a:t>
            </a:r>
          </a:p>
          <a:p>
            <a:pPr marL="681038" lvl="1" indent="-223838" eaLnBrk="1" hangingPunct="1">
              <a:spcBef>
                <a:spcPct val="20000"/>
              </a:spcBef>
              <a:buClr>
                <a:srgbClr val="000099"/>
              </a:buClr>
              <a:buFont typeface="Arial"/>
              <a:buChar char="•"/>
            </a:pPr>
            <a:r>
              <a:rPr lang="en-US" i="0" dirty="0">
                <a:latin typeface="Gill Sans MT" charset="0"/>
              </a:rPr>
              <a:t>increased reliability via redundancy</a:t>
            </a:r>
          </a:p>
          <a:p>
            <a:pPr eaLnBrk="1" hangingPunct="1">
              <a:spcBef>
                <a:spcPct val="20000"/>
              </a:spcBef>
              <a:buFont typeface="Arial" charset="0"/>
              <a:buChar char="•"/>
            </a:pPr>
            <a:endParaRPr lang="en-US" sz="3200" dirty="0">
              <a:latin typeface="Gill Sans MT" charset="0"/>
            </a:endParaRPr>
          </a:p>
        </p:txBody>
      </p:sp>
      <p:sp>
        <p:nvSpPr>
          <p:cNvPr id="106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113</a:t>
            </a:fld>
            <a:endParaRPr lang="en-US" sz="1200" dirty="0">
              <a:latin typeface="Tahoma" charset="0"/>
            </a:endParaRPr>
          </a:p>
        </p:txBody>
      </p:sp>
      <p:sp>
        <p:nvSpPr>
          <p:cNvPr id="106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31917640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5D1A-DF61-5047-BF80-27A25BEF6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0232"/>
            <a:ext cx="7772400" cy="1143000"/>
          </a:xfrm>
        </p:spPr>
        <p:txBody>
          <a:bodyPr/>
          <a:lstStyle/>
          <a:p>
            <a:r>
              <a:rPr lang="en-US" dirty="0"/>
              <a:t>Data center networks cost (est.)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E20A6-B67C-5A45-9BFA-32F7318688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153232"/>
            <a:ext cx="7772400" cy="4648200"/>
          </a:xfrm>
        </p:spPr>
        <p:txBody>
          <a:bodyPr/>
          <a:lstStyle/>
          <a:p>
            <a:r>
              <a:rPr lang="en-US" dirty="0"/>
              <a:t>100,000 host data center ~$12M/month</a:t>
            </a:r>
          </a:p>
          <a:p>
            <a:r>
              <a:rPr lang="en-US" dirty="0"/>
              <a:t>45% host cost ~$1.3k or $30/m (3-4yr lifetime) </a:t>
            </a:r>
          </a:p>
          <a:p>
            <a:r>
              <a:rPr lang="en-US" dirty="0"/>
              <a:t>25% infrastructure (transformers, UPS, generators, cooling)</a:t>
            </a:r>
          </a:p>
          <a:p>
            <a:r>
              <a:rPr lang="en-US" dirty="0"/>
              <a:t>15% electricity!</a:t>
            </a:r>
          </a:p>
          <a:p>
            <a:r>
              <a:rPr lang="en-US" dirty="0"/>
              <a:t>15% networking (~$1.8M/m): switches, routers, load balancers, external links, transit traffic cost</a:t>
            </a:r>
          </a:p>
          <a:p>
            <a:r>
              <a:rPr lang="en-US" dirty="0"/>
              <a:t>Total (in 3-4yrs): ~$500M !! (depending!)</a:t>
            </a:r>
          </a:p>
          <a:p>
            <a:r>
              <a:rPr lang="en-US" dirty="0"/>
              <a:t>More links (optional):</a:t>
            </a: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https://www.youtube.com/watch?v=XZmGGAbHqa0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https://www.youtube.com/watch?v=yfF3pOzdmlE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accent6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https://www.youtube.com/watch?v=94PO2-TL4Vs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r>
              <a:rPr lang="en-US" dirty="0"/>
              <a:t>Search for (Google!) ‘data center cost’ </a:t>
            </a:r>
            <a:r>
              <a:rPr lang="en-US" dirty="0">
                <a:sym typeface="Wingdings" pitchFamily="2" charset="2"/>
              </a:rPr>
              <a:t></a:t>
            </a:r>
            <a:endParaRPr lang="en-US" dirty="0"/>
          </a:p>
        </p:txBody>
      </p:sp>
      <p:pic>
        <p:nvPicPr>
          <p:cNvPr id="6" name="Picture 20" descr="underline_base">
            <a:extLst>
              <a:ext uri="{FF2B5EF4-FFF2-40B4-BE49-F238E27FC236}">
                <a16:creationId xmlns:a16="http://schemas.microsoft.com/office/drawing/2014/main" id="{68AFC922-D52A-CD4D-8F6F-AAA982009392}"/>
              </a:ext>
            </a:extLst>
          </p:cNvPr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51206"/>
            <a:ext cx="5183188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3994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66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5" y="868363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1" name="Rectangle 2"/>
          <p:cNvSpPr>
            <a:spLocks noGrp="1" noChangeArrowheads="1"/>
          </p:cNvSpPr>
          <p:nvPr>
            <p:ph type="title"/>
          </p:nvPr>
        </p:nvSpPr>
        <p:spPr>
          <a:xfrm>
            <a:off x="449263" y="200025"/>
            <a:ext cx="6308725" cy="87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layer: introduction</a:t>
            </a:r>
          </a:p>
        </p:txBody>
      </p:sp>
      <p:sp>
        <p:nvSpPr>
          <p:cNvPr id="410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2275" y="1330325"/>
            <a:ext cx="4267200" cy="3802063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terminology: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hosts and routers: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nodes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communication channels that connect adjacent nodes along communication path: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links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wired links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wireless links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LANs</a:t>
            </a:r>
            <a:endParaRPr lang="en-US" b="1" dirty="0">
              <a:solidFill>
                <a:srgbClr val="FF0000"/>
              </a:solidFill>
              <a:latin typeface="Gill Sans MT" charset="0"/>
            </a:endParaRP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layer-2 packet: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frame,</a:t>
            </a:r>
            <a:r>
              <a:rPr lang="en-US" sz="2400" b="1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encapsulates datagram</a:t>
            </a:r>
          </a:p>
          <a:p>
            <a:pPr>
              <a:buFont typeface="Wingdings" charset="0"/>
              <a:buNone/>
              <a:defRPr/>
            </a:pPr>
            <a:endParaRPr lang="en-US" sz="2400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4103" name="Text Box 467"/>
          <p:cNvSpPr txBox="1">
            <a:spLocks noChangeArrowheads="1"/>
          </p:cNvSpPr>
          <p:nvPr/>
        </p:nvSpPr>
        <p:spPr bwMode="auto">
          <a:xfrm>
            <a:off x="396875" y="5299075"/>
            <a:ext cx="4881563" cy="104457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data-link layer</a:t>
            </a:r>
            <a:r>
              <a:rPr lang="en-US" sz="2400" i="0" dirty="0">
                <a:latin typeface="Gill Sans MT" charset="0"/>
                <a:cs typeface="+mn-cs"/>
              </a:rPr>
              <a:t> has responsibility of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transferring datagram from one node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to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physically adjacent</a:t>
            </a:r>
            <a:r>
              <a:rPr lang="en-US" sz="2400" i="0" dirty="0">
                <a:latin typeface="Gill Sans MT" charset="0"/>
                <a:cs typeface="+mn-cs"/>
              </a:rPr>
              <a:t> node over a link</a:t>
            </a:r>
            <a:endParaRPr lang="en-US" i="0" dirty="0">
              <a:latin typeface="Gill Sans MT" charset="0"/>
              <a:cs typeface="+mn-cs"/>
            </a:endParaRPr>
          </a:p>
        </p:txBody>
      </p:sp>
      <p:sp>
        <p:nvSpPr>
          <p:cNvPr id="4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12</a:t>
            </a:fld>
            <a:endParaRPr lang="en-US" sz="1200" dirty="0">
              <a:latin typeface="Tahoma" charset="0"/>
            </a:endParaRPr>
          </a:p>
        </p:txBody>
      </p:sp>
      <p:sp>
        <p:nvSpPr>
          <p:cNvPr id="4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537" name="Freeform 415"/>
          <p:cNvSpPr>
            <a:spLocks/>
          </p:cNvSpPr>
          <p:nvPr/>
        </p:nvSpPr>
        <p:spPr bwMode="auto">
          <a:xfrm>
            <a:off x="7004050" y="3527425"/>
            <a:ext cx="1314450" cy="674688"/>
          </a:xfrm>
          <a:custGeom>
            <a:avLst/>
            <a:gdLst>
              <a:gd name="T0" fmla="*/ 2147483647 w 828"/>
              <a:gd name="T1" fmla="*/ 2147483647 h 425"/>
              <a:gd name="T2" fmla="*/ 2147483647 w 828"/>
              <a:gd name="T3" fmla="*/ 2147483647 h 425"/>
              <a:gd name="T4" fmla="*/ 2147483647 w 828"/>
              <a:gd name="T5" fmla="*/ 2147483647 h 425"/>
              <a:gd name="T6" fmla="*/ 2147483647 w 828"/>
              <a:gd name="T7" fmla="*/ 2147483647 h 425"/>
              <a:gd name="T8" fmla="*/ 2147483647 w 828"/>
              <a:gd name="T9" fmla="*/ 2147483647 h 425"/>
              <a:gd name="T10" fmla="*/ 2147483647 w 828"/>
              <a:gd name="T11" fmla="*/ 2147483647 h 425"/>
              <a:gd name="T12" fmla="*/ 2147483647 w 828"/>
              <a:gd name="T13" fmla="*/ 2147483647 h 425"/>
              <a:gd name="T14" fmla="*/ 2147483647 w 828"/>
              <a:gd name="T15" fmla="*/ 2147483647 h 425"/>
              <a:gd name="T16" fmla="*/ 2147483647 w 828"/>
              <a:gd name="T17" fmla="*/ 2147483647 h 425"/>
              <a:gd name="T18" fmla="*/ 2147483647 w 828"/>
              <a:gd name="T19" fmla="*/ 2147483647 h 425"/>
              <a:gd name="T20" fmla="*/ 2147483647 w 828"/>
              <a:gd name="T21" fmla="*/ 2147483647 h 425"/>
              <a:gd name="T22" fmla="*/ 2147483647 w 828"/>
              <a:gd name="T23" fmla="*/ 2147483647 h 42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828"/>
              <a:gd name="T37" fmla="*/ 0 h 425"/>
              <a:gd name="T38" fmla="*/ 828 w 828"/>
              <a:gd name="T39" fmla="*/ 425 h 425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38" name="Freeform 416"/>
          <p:cNvSpPr>
            <a:spLocks/>
          </p:cNvSpPr>
          <p:nvPr/>
        </p:nvSpPr>
        <p:spPr bwMode="auto">
          <a:xfrm>
            <a:off x="7023100" y="2017139"/>
            <a:ext cx="1730375" cy="1125538"/>
          </a:xfrm>
          <a:custGeom>
            <a:avLst/>
            <a:gdLst>
              <a:gd name="T0" fmla="*/ 2147483647 w 765"/>
              <a:gd name="T1" fmla="*/ 2147483647 h 459"/>
              <a:gd name="T2" fmla="*/ 2147483647 w 765"/>
              <a:gd name="T3" fmla="*/ 2147483647 h 459"/>
              <a:gd name="T4" fmla="*/ 2147483647 w 765"/>
              <a:gd name="T5" fmla="*/ 2147483647 h 459"/>
              <a:gd name="T6" fmla="*/ 2147483647 w 765"/>
              <a:gd name="T7" fmla="*/ 2147483647 h 459"/>
              <a:gd name="T8" fmla="*/ 2147483647 w 765"/>
              <a:gd name="T9" fmla="*/ 2147483647 h 459"/>
              <a:gd name="T10" fmla="*/ 2147483647 w 765"/>
              <a:gd name="T11" fmla="*/ 2147483647 h 459"/>
              <a:gd name="T12" fmla="*/ 2147483647 w 765"/>
              <a:gd name="T13" fmla="*/ 2147483647 h 459"/>
              <a:gd name="T14" fmla="*/ 2147483647 w 765"/>
              <a:gd name="T15" fmla="*/ 2147483647 h 459"/>
              <a:gd name="T16" fmla="*/ 2147483647 w 765"/>
              <a:gd name="T17" fmla="*/ 2147483647 h 459"/>
              <a:gd name="T18" fmla="*/ 2147483647 w 765"/>
              <a:gd name="T19" fmla="*/ 2147483647 h 459"/>
              <a:gd name="T20" fmla="*/ 2147483647 w 765"/>
              <a:gd name="T21" fmla="*/ 2147483647 h 459"/>
              <a:gd name="T22" fmla="*/ 2147483647 w 765"/>
              <a:gd name="T23" fmla="*/ 2147483647 h 4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w 765"/>
              <a:gd name="T37" fmla="*/ 0 h 459"/>
              <a:gd name="T38" fmla="*/ 765 w 765"/>
              <a:gd name="T39" fmla="*/ 459 h 459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T36" t="T37" r="T38" b="T39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39" name="Freeform 417"/>
          <p:cNvSpPr>
            <a:spLocks/>
          </p:cNvSpPr>
          <p:nvPr/>
        </p:nvSpPr>
        <p:spPr bwMode="auto">
          <a:xfrm>
            <a:off x="5202238" y="1709738"/>
            <a:ext cx="1736725" cy="1071563"/>
          </a:xfrm>
          <a:custGeom>
            <a:avLst/>
            <a:gdLst>
              <a:gd name="T0" fmla="*/ 2147483647 w 1036"/>
              <a:gd name="T1" fmla="*/ 2147483647 h 675"/>
              <a:gd name="T2" fmla="*/ 2147483647 w 1036"/>
              <a:gd name="T3" fmla="*/ 2147483647 h 675"/>
              <a:gd name="T4" fmla="*/ 2147483647 w 1036"/>
              <a:gd name="T5" fmla="*/ 2147483647 h 675"/>
              <a:gd name="T6" fmla="*/ 2147483647 w 1036"/>
              <a:gd name="T7" fmla="*/ 2147483647 h 675"/>
              <a:gd name="T8" fmla="*/ 2147483647 w 1036"/>
              <a:gd name="T9" fmla="*/ 2147483647 h 675"/>
              <a:gd name="T10" fmla="*/ 2147483647 w 1036"/>
              <a:gd name="T11" fmla="*/ 2147483647 h 675"/>
              <a:gd name="T12" fmla="*/ 2147483647 w 1036"/>
              <a:gd name="T13" fmla="*/ 2147483647 h 675"/>
              <a:gd name="T14" fmla="*/ 2147483647 w 1036"/>
              <a:gd name="T15" fmla="*/ 2147483647 h 675"/>
              <a:gd name="T16" fmla="*/ 2147483647 w 1036"/>
              <a:gd name="T17" fmla="*/ 2147483647 h 675"/>
              <a:gd name="T18" fmla="*/ 2147483647 w 1036"/>
              <a:gd name="T19" fmla="*/ 2147483647 h 675"/>
              <a:gd name="T20" fmla="*/ 2147483647 w 1036"/>
              <a:gd name="T21" fmla="*/ 2147483647 h 675"/>
              <a:gd name="T22" fmla="*/ 2147483647 w 1036"/>
              <a:gd name="T23" fmla="*/ 2147483647 h 675"/>
              <a:gd name="T24" fmla="*/ 2147483647 w 1036"/>
              <a:gd name="T25" fmla="*/ 2147483647 h 675"/>
              <a:gd name="T26" fmla="*/ 2147483647 w 1036"/>
              <a:gd name="T27" fmla="*/ 2147483647 h 675"/>
              <a:gd name="T28" fmla="*/ 2147483647 w 1036"/>
              <a:gd name="T29" fmla="*/ 2147483647 h 675"/>
              <a:gd name="T30" fmla="*/ 2147483647 w 1036"/>
              <a:gd name="T31" fmla="*/ 2147483647 h 675"/>
              <a:gd name="T32" fmla="*/ 2147483647 w 1036"/>
              <a:gd name="T33" fmla="*/ 2147483647 h 675"/>
              <a:gd name="T34" fmla="*/ 2147483647 w 1036"/>
              <a:gd name="T35" fmla="*/ 2147483647 h 675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1036"/>
              <a:gd name="T55" fmla="*/ 0 h 675"/>
              <a:gd name="T56" fmla="*/ 1036 w 1036"/>
              <a:gd name="T57" fmla="*/ 675 h 675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40" name="Group 418"/>
          <p:cNvGrpSpPr>
            <a:grpSpLocks/>
          </p:cNvGrpSpPr>
          <p:nvPr/>
        </p:nvGrpSpPr>
        <p:grpSpPr bwMode="auto">
          <a:xfrm>
            <a:off x="5278438" y="2974975"/>
            <a:ext cx="1458912" cy="933450"/>
            <a:chOff x="2889" y="1631"/>
            <a:chExt cx="980" cy="743"/>
          </a:xfrm>
        </p:grpSpPr>
        <p:sp>
          <p:nvSpPr>
            <p:cNvPr id="889" name="Rectangle 419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890" name="AutoShape 420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dirty="0">
                <a:solidFill>
                  <a:srgbClr val="00CCFF"/>
                </a:solidFill>
              </a:endParaRPr>
            </a:p>
          </p:txBody>
        </p:sp>
      </p:grpSp>
      <p:sp>
        <p:nvSpPr>
          <p:cNvPr id="541" name="Line 421"/>
          <p:cNvSpPr>
            <a:spLocks noChangeShapeType="1"/>
          </p:cNvSpPr>
          <p:nvPr/>
        </p:nvSpPr>
        <p:spPr bwMode="auto">
          <a:xfrm>
            <a:off x="7396163" y="3813175"/>
            <a:ext cx="163512" cy="1206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2" name="Line 422"/>
          <p:cNvSpPr>
            <a:spLocks noChangeShapeType="1"/>
          </p:cNvSpPr>
          <p:nvPr/>
        </p:nvSpPr>
        <p:spPr bwMode="auto">
          <a:xfrm>
            <a:off x="7493000" y="3733800"/>
            <a:ext cx="27940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3" name="Line 423"/>
          <p:cNvSpPr>
            <a:spLocks noChangeShapeType="1"/>
          </p:cNvSpPr>
          <p:nvPr/>
        </p:nvSpPr>
        <p:spPr bwMode="auto">
          <a:xfrm flipV="1">
            <a:off x="7729538" y="3819525"/>
            <a:ext cx="134937" cy="1047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4" name="Line 424"/>
          <p:cNvSpPr>
            <a:spLocks noChangeShapeType="1"/>
          </p:cNvSpPr>
          <p:nvPr/>
        </p:nvSpPr>
        <p:spPr bwMode="auto">
          <a:xfrm>
            <a:off x="6427788" y="3740150"/>
            <a:ext cx="67945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5" name="Line 425"/>
          <p:cNvSpPr>
            <a:spLocks noChangeShapeType="1"/>
          </p:cNvSpPr>
          <p:nvPr/>
        </p:nvSpPr>
        <p:spPr bwMode="auto">
          <a:xfrm>
            <a:off x="6723063" y="2587625"/>
            <a:ext cx="509587" cy="31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6" name="Freeform 427"/>
          <p:cNvSpPr>
            <a:spLocks/>
          </p:cNvSpPr>
          <p:nvPr/>
        </p:nvSpPr>
        <p:spPr bwMode="auto">
          <a:xfrm>
            <a:off x="5497513" y="4378325"/>
            <a:ext cx="3079750" cy="1665288"/>
          </a:xfrm>
          <a:custGeom>
            <a:avLst/>
            <a:gdLst>
              <a:gd name="T0" fmla="*/ 2147483647 w 1940"/>
              <a:gd name="T1" fmla="*/ 2147483647 h 1049"/>
              <a:gd name="T2" fmla="*/ 2147483647 w 1940"/>
              <a:gd name="T3" fmla="*/ 2147483647 h 1049"/>
              <a:gd name="T4" fmla="*/ 2147483647 w 1940"/>
              <a:gd name="T5" fmla="*/ 2147483647 h 1049"/>
              <a:gd name="T6" fmla="*/ 2147483647 w 1940"/>
              <a:gd name="T7" fmla="*/ 2147483647 h 1049"/>
              <a:gd name="T8" fmla="*/ 2147483647 w 1940"/>
              <a:gd name="T9" fmla="*/ 2147483647 h 1049"/>
              <a:gd name="T10" fmla="*/ 2147483647 w 1940"/>
              <a:gd name="T11" fmla="*/ 2147483647 h 1049"/>
              <a:gd name="T12" fmla="*/ 2147483647 w 1940"/>
              <a:gd name="T13" fmla="*/ 2147483647 h 1049"/>
              <a:gd name="T14" fmla="*/ 2147483647 w 1940"/>
              <a:gd name="T15" fmla="*/ 2147483647 h 1049"/>
              <a:gd name="T16" fmla="*/ 2147483647 w 1940"/>
              <a:gd name="T17" fmla="*/ 2147483647 h 1049"/>
              <a:gd name="T18" fmla="*/ 2147483647 w 1940"/>
              <a:gd name="T19" fmla="*/ 2147483647 h 1049"/>
              <a:gd name="T20" fmla="*/ 2147483647 w 1940"/>
              <a:gd name="T21" fmla="*/ 2147483647 h 1049"/>
              <a:gd name="T22" fmla="*/ 2147483647 w 1940"/>
              <a:gd name="T23" fmla="*/ 2147483647 h 1049"/>
              <a:gd name="T24" fmla="*/ 2147483647 w 1940"/>
              <a:gd name="T25" fmla="*/ 2147483647 h 1049"/>
              <a:gd name="T26" fmla="*/ 2147483647 w 1940"/>
              <a:gd name="T27" fmla="*/ 2147483647 h 1049"/>
              <a:gd name="T28" fmla="*/ 2147483647 w 1940"/>
              <a:gd name="T29" fmla="*/ 2147483647 h 1049"/>
              <a:gd name="T30" fmla="*/ 2147483647 w 1940"/>
              <a:gd name="T31" fmla="*/ 2147483647 h 1049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940"/>
              <a:gd name="T49" fmla="*/ 0 h 1049"/>
              <a:gd name="T50" fmla="*/ 1940 w 1940"/>
              <a:gd name="T51" fmla="*/ 1049 h 1049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940" h="1049">
                <a:moveTo>
                  <a:pt x="952" y="26"/>
                </a:moveTo>
                <a:cubicBezTo>
                  <a:pt x="867" y="45"/>
                  <a:pt x="832" y="118"/>
                  <a:pt x="755" y="125"/>
                </a:cubicBezTo>
                <a:cubicBezTo>
                  <a:pt x="678" y="132"/>
                  <a:pt x="587" y="72"/>
                  <a:pt x="488" y="68"/>
                </a:cubicBezTo>
                <a:cubicBezTo>
                  <a:pt x="389" y="64"/>
                  <a:pt x="237" y="48"/>
                  <a:pt x="158" y="101"/>
                </a:cubicBezTo>
                <a:cubicBezTo>
                  <a:pt x="79" y="154"/>
                  <a:pt x="28" y="298"/>
                  <a:pt x="14" y="389"/>
                </a:cubicBezTo>
                <a:cubicBezTo>
                  <a:pt x="0" y="480"/>
                  <a:pt x="25" y="595"/>
                  <a:pt x="71" y="648"/>
                </a:cubicBezTo>
                <a:cubicBezTo>
                  <a:pt x="117" y="701"/>
                  <a:pt x="205" y="665"/>
                  <a:pt x="288" y="706"/>
                </a:cubicBezTo>
                <a:cubicBezTo>
                  <a:pt x="371" y="747"/>
                  <a:pt x="450" y="842"/>
                  <a:pt x="568" y="893"/>
                </a:cubicBezTo>
                <a:cubicBezTo>
                  <a:pt x="686" y="944"/>
                  <a:pt x="852" y="991"/>
                  <a:pt x="996" y="1014"/>
                </a:cubicBezTo>
                <a:cubicBezTo>
                  <a:pt x="1140" y="1036"/>
                  <a:pt x="1309" y="1049"/>
                  <a:pt x="1433" y="1031"/>
                </a:cubicBezTo>
                <a:cubicBezTo>
                  <a:pt x="1557" y="1012"/>
                  <a:pt x="1657" y="960"/>
                  <a:pt x="1739" y="907"/>
                </a:cubicBezTo>
                <a:cubicBezTo>
                  <a:pt x="1821" y="855"/>
                  <a:pt x="1906" y="824"/>
                  <a:pt x="1923" y="714"/>
                </a:cubicBezTo>
                <a:cubicBezTo>
                  <a:pt x="1940" y="604"/>
                  <a:pt x="1898" y="350"/>
                  <a:pt x="1839" y="251"/>
                </a:cubicBezTo>
                <a:cubicBezTo>
                  <a:pt x="1780" y="151"/>
                  <a:pt x="1662" y="153"/>
                  <a:pt x="1566" y="114"/>
                </a:cubicBezTo>
                <a:cubicBezTo>
                  <a:pt x="1470" y="76"/>
                  <a:pt x="1365" y="30"/>
                  <a:pt x="1263" y="15"/>
                </a:cubicBezTo>
                <a:cubicBezTo>
                  <a:pt x="1161" y="0"/>
                  <a:pt x="1037" y="8"/>
                  <a:pt x="952" y="26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47" name="Line 428"/>
          <p:cNvSpPr>
            <a:spLocks noChangeShapeType="1"/>
          </p:cNvSpPr>
          <p:nvPr/>
        </p:nvSpPr>
        <p:spPr bwMode="auto">
          <a:xfrm rot="16200000">
            <a:off x="7845425" y="5159376"/>
            <a:ext cx="523875" cy="13970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48" name="Line 429"/>
          <p:cNvSpPr>
            <a:spLocks noChangeShapeType="1"/>
          </p:cNvSpPr>
          <p:nvPr/>
        </p:nvSpPr>
        <p:spPr bwMode="auto">
          <a:xfrm rot="5400000" flipV="1">
            <a:off x="7991475" y="544036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49" name="Line 430"/>
          <p:cNvSpPr>
            <a:spLocks noChangeShapeType="1"/>
          </p:cNvSpPr>
          <p:nvPr/>
        </p:nvSpPr>
        <p:spPr bwMode="auto">
          <a:xfrm rot="16200000" flipH="1">
            <a:off x="8207749" y="5085976"/>
            <a:ext cx="8249" cy="183622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50" name="Line 431"/>
          <p:cNvSpPr>
            <a:spLocks noChangeShapeType="1"/>
          </p:cNvSpPr>
          <p:nvPr/>
        </p:nvSpPr>
        <p:spPr bwMode="auto">
          <a:xfrm>
            <a:off x="7358063" y="4697413"/>
            <a:ext cx="390525" cy="1841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1" name="Line 432"/>
          <p:cNvSpPr>
            <a:spLocks noChangeShapeType="1"/>
          </p:cNvSpPr>
          <p:nvPr/>
        </p:nvSpPr>
        <p:spPr bwMode="auto">
          <a:xfrm flipV="1">
            <a:off x="6737350" y="4684713"/>
            <a:ext cx="322263" cy="198437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2" name="Line 433"/>
          <p:cNvSpPr>
            <a:spLocks noChangeShapeType="1"/>
          </p:cNvSpPr>
          <p:nvPr/>
        </p:nvSpPr>
        <p:spPr bwMode="auto">
          <a:xfrm flipV="1">
            <a:off x="6780213" y="4976813"/>
            <a:ext cx="97155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3" name="Line 435"/>
          <p:cNvSpPr>
            <a:spLocks noChangeShapeType="1"/>
          </p:cNvSpPr>
          <p:nvPr/>
        </p:nvSpPr>
        <p:spPr bwMode="auto">
          <a:xfrm>
            <a:off x="6100763" y="4773613"/>
            <a:ext cx="263525" cy="8572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4" name="Line 436"/>
          <p:cNvSpPr>
            <a:spLocks noChangeShapeType="1"/>
          </p:cNvSpPr>
          <p:nvPr/>
        </p:nvSpPr>
        <p:spPr bwMode="auto">
          <a:xfrm flipV="1">
            <a:off x="5841999" y="4952398"/>
            <a:ext cx="548981" cy="15776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5" name="Line 439"/>
          <p:cNvSpPr>
            <a:spLocks noChangeShapeType="1"/>
          </p:cNvSpPr>
          <p:nvPr/>
        </p:nvSpPr>
        <p:spPr bwMode="auto">
          <a:xfrm flipH="1">
            <a:off x="6278768" y="5070474"/>
            <a:ext cx="131556" cy="24404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6" name="Line 440"/>
          <p:cNvSpPr>
            <a:spLocks noChangeShapeType="1"/>
          </p:cNvSpPr>
          <p:nvPr/>
        </p:nvSpPr>
        <p:spPr bwMode="auto">
          <a:xfrm flipH="1" flipV="1">
            <a:off x="6595002" y="5008500"/>
            <a:ext cx="67735" cy="261999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7" name="Line 441"/>
          <p:cNvSpPr>
            <a:spLocks noChangeShapeType="1"/>
          </p:cNvSpPr>
          <p:nvPr/>
        </p:nvSpPr>
        <p:spPr bwMode="auto">
          <a:xfrm>
            <a:off x="6691914" y="5003401"/>
            <a:ext cx="555024" cy="319487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8" name="Line 443"/>
          <p:cNvSpPr>
            <a:spLocks noChangeShapeType="1"/>
          </p:cNvSpPr>
          <p:nvPr/>
        </p:nvSpPr>
        <p:spPr bwMode="auto">
          <a:xfrm>
            <a:off x="6281738" y="3522663"/>
            <a:ext cx="0" cy="131762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59" name="Line 444"/>
          <p:cNvSpPr>
            <a:spLocks noChangeShapeType="1"/>
          </p:cNvSpPr>
          <p:nvPr/>
        </p:nvSpPr>
        <p:spPr bwMode="auto">
          <a:xfrm flipV="1">
            <a:off x="7577138" y="2492375"/>
            <a:ext cx="123825" cy="87313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0" name="Line 445"/>
          <p:cNvSpPr>
            <a:spLocks noChangeShapeType="1"/>
          </p:cNvSpPr>
          <p:nvPr/>
        </p:nvSpPr>
        <p:spPr bwMode="auto">
          <a:xfrm>
            <a:off x="7405688" y="2675613"/>
            <a:ext cx="0" cy="825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1" name="Line 446"/>
          <p:cNvSpPr>
            <a:spLocks noChangeShapeType="1"/>
          </p:cNvSpPr>
          <p:nvPr/>
        </p:nvSpPr>
        <p:spPr bwMode="auto">
          <a:xfrm flipV="1">
            <a:off x="7577138" y="2562225"/>
            <a:ext cx="263525" cy="28892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2" name="Line 447"/>
          <p:cNvSpPr>
            <a:spLocks noChangeShapeType="1"/>
          </p:cNvSpPr>
          <p:nvPr/>
        </p:nvSpPr>
        <p:spPr bwMode="auto">
          <a:xfrm>
            <a:off x="7942263" y="2560638"/>
            <a:ext cx="0" cy="1968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3" name="Line 448"/>
          <p:cNvSpPr>
            <a:spLocks noChangeShapeType="1"/>
          </p:cNvSpPr>
          <p:nvPr/>
        </p:nvSpPr>
        <p:spPr bwMode="auto">
          <a:xfrm>
            <a:off x="7596188" y="2867025"/>
            <a:ext cx="188912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4" name="Line 449"/>
          <p:cNvSpPr>
            <a:spLocks noChangeShapeType="1"/>
          </p:cNvSpPr>
          <p:nvPr/>
        </p:nvSpPr>
        <p:spPr bwMode="auto">
          <a:xfrm flipV="1">
            <a:off x="5891213" y="3733800"/>
            <a:ext cx="168275" cy="31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5" name="Line 450"/>
          <p:cNvSpPr>
            <a:spLocks noChangeShapeType="1"/>
          </p:cNvSpPr>
          <p:nvPr/>
        </p:nvSpPr>
        <p:spPr bwMode="auto">
          <a:xfrm>
            <a:off x="8150225" y="2857500"/>
            <a:ext cx="177800" cy="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6" name="Line 451"/>
          <p:cNvSpPr>
            <a:spLocks noChangeShapeType="1"/>
          </p:cNvSpPr>
          <p:nvPr/>
        </p:nvSpPr>
        <p:spPr bwMode="auto">
          <a:xfrm flipH="1">
            <a:off x="7296150" y="2933700"/>
            <a:ext cx="98425" cy="704850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7" name="Line 452"/>
          <p:cNvSpPr>
            <a:spLocks noChangeShapeType="1"/>
          </p:cNvSpPr>
          <p:nvPr/>
        </p:nvSpPr>
        <p:spPr bwMode="auto">
          <a:xfrm flipH="1">
            <a:off x="7888288" y="2933700"/>
            <a:ext cx="111125" cy="727075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68" name="Line 541"/>
          <p:cNvSpPr>
            <a:spLocks noChangeShapeType="1"/>
          </p:cNvSpPr>
          <p:nvPr/>
        </p:nvSpPr>
        <p:spPr bwMode="auto">
          <a:xfrm flipV="1">
            <a:off x="7272338" y="4075113"/>
            <a:ext cx="227012" cy="436562"/>
          </a:xfrm>
          <a:prstGeom prst="line">
            <a:avLst/>
          </a:prstGeom>
          <a:noFill/>
          <a:ln w="254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69" name="Group 590"/>
          <p:cNvGrpSpPr>
            <a:grpSpLocks/>
          </p:cNvGrpSpPr>
          <p:nvPr/>
        </p:nvGrpSpPr>
        <p:grpSpPr bwMode="auto">
          <a:xfrm flipH="1">
            <a:off x="5775325" y="4533900"/>
            <a:ext cx="414337" cy="373063"/>
            <a:chOff x="2839" y="3501"/>
            <a:chExt cx="755" cy="803"/>
          </a:xfrm>
        </p:grpSpPr>
        <p:pic>
          <p:nvPicPr>
            <p:cNvPr id="887" name="Picture 591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8" name="Freeform 592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70" name="Group 593"/>
          <p:cNvGrpSpPr>
            <a:grpSpLocks/>
          </p:cNvGrpSpPr>
          <p:nvPr/>
        </p:nvGrpSpPr>
        <p:grpSpPr bwMode="auto">
          <a:xfrm flipH="1">
            <a:off x="5457825" y="4954588"/>
            <a:ext cx="482600" cy="406400"/>
            <a:chOff x="2839" y="3501"/>
            <a:chExt cx="755" cy="803"/>
          </a:xfrm>
        </p:grpSpPr>
        <p:pic>
          <p:nvPicPr>
            <p:cNvPr id="885" name="Picture 594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6" name="Freeform 595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71" name="Group 596"/>
          <p:cNvGrpSpPr>
            <a:grpSpLocks/>
          </p:cNvGrpSpPr>
          <p:nvPr/>
        </p:nvGrpSpPr>
        <p:grpSpPr bwMode="auto">
          <a:xfrm flipH="1">
            <a:off x="5935663" y="5256213"/>
            <a:ext cx="427037" cy="349250"/>
            <a:chOff x="2839" y="3501"/>
            <a:chExt cx="755" cy="803"/>
          </a:xfrm>
        </p:grpSpPr>
        <p:pic>
          <p:nvPicPr>
            <p:cNvPr id="883" name="Picture 597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4" name="Freeform 59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572" name="Group 599"/>
          <p:cNvGrpSpPr>
            <a:grpSpLocks/>
          </p:cNvGrpSpPr>
          <p:nvPr/>
        </p:nvGrpSpPr>
        <p:grpSpPr bwMode="auto">
          <a:xfrm>
            <a:off x="6550025" y="5238750"/>
            <a:ext cx="427037" cy="350838"/>
            <a:chOff x="2839" y="3501"/>
            <a:chExt cx="755" cy="803"/>
          </a:xfrm>
        </p:grpSpPr>
        <p:pic>
          <p:nvPicPr>
            <p:cNvPr id="881" name="Picture 600" descr="desktop_computer_stylized_medium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82" name="Freeform 60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573" name="Picture 603" descr="car_icon_small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2715" y="1803458"/>
            <a:ext cx="849312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74" name="Group 652"/>
          <p:cNvGrpSpPr>
            <a:grpSpLocks/>
          </p:cNvGrpSpPr>
          <p:nvPr/>
        </p:nvGrpSpPr>
        <p:grpSpPr bwMode="auto">
          <a:xfrm>
            <a:off x="5613400" y="1546225"/>
            <a:ext cx="415925" cy="385763"/>
            <a:chOff x="2751" y="1851"/>
            <a:chExt cx="462" cy="478"/>
          </a:xfrm>
        </p:grpSpPr>
        <p:pic>
          <p:nvPicPr>
            <p:cNvPr id="879" name="Picture 653" descr="iphone_stylized_small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80" name="Picture 654" descr="antenna_radiation_stylized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79" name="Line 693"/>
          <p:cNvSpPr>
            <a:spLocks noChangeShapeType="1"/>
          </p:cNvSpPr>
          <p:nvPr/>
        </p:nvSpPr>
        <p:spPr bwMode="auto">
          <a:xfrm>
            <a:off x="8345488" y="2855912"/>
            <a:ext cx="305034" cy="259"/>
          </a:xfrm>
          <a:prstGeom prst="line">
            <a:avLst/>
          </a:prstGeom>
          <a:noFill/>
          <a:ln w="25400">
            <a:solidFill>
              <a:srgbClr val="CC0000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588" name="Group 776"/>
          <p:cNvGrpSpPr>
            <a:grpSpLocks/>
          </p:cNvGrpSpPr>
          <p:nvPr/>
        </p:nvGrpSpPr>
        <p:grpSpPr bwMode="auto">
          <a:xfrm>
            <a:off x="5611813" y="3500438"/>
            <a:ext cx="506412" cy="352425"/>
            <a:chOff x="2967" y="478"/>
            <a:chExt cx="788" cy="625"/>
          </a:xfrm>
        </p:grpSpPr>
        <p:pic>
          <p:nvPicPr>
            <p:cNvPr id="781" name="Picture 777" descr="access_point_stylized_small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2" name="Picture 778" descr="antenna_radiation_stylized"/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89" name="Group 779"/>
          <p:cNvGrpSpPr>
            <a:grpSpLocks/>
          </p:cNvGrpSpPr>
          <p:nvPr/>
        </p:nvGrpSpPr>
        <p:grpSpPr bwMode="auto">
          <a:xfrm>
            <a:off x="7132638" y="5003800"/>
            <a:ext cx="563562" cy="420688"/>
            <a:chOff x="2967" y="478"/>
            <a:chExt cx="788" cy="625"/>
          </a:xfrm>
        </p:grpSpPr>
        <p:pic>
          <p:nvPicPr>
            <p:cNvPr id="779" name="Picture 780" descr="access_point_stylized_small"/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0" name="Picture 781" descr="antenna_radiation_stylized"/>
            <p:cNvPicPr>
              <a:picLocks noChangeAspect="1" noChangeArrowheads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90" name="Group 523"/>
          <p:cNvGrpSpPr>
            <a:grpSpLocks/>
          </p:cNvGrpSpPr>
          <p:nvPr/>
        </p:nvGrpSpPr>
        <p:grpSpPr bwMode="auto">
          <a:xfrm>
            <a:off x="5890114" y="1844675"/>
            <a:ext cx="457200" cy="733152"/>
            <a:chOff x="6061075" y="1844675"/>
            <a:chExt cx="457200" cy="733152"/>
          </a:xfrm>
        </p:grpSpPr>
        <p:sp>
          <p:nvSpPr>
            <p:cNvPr id="759" name="Line 426"/>
            <p:cNvSpPr>
              <a:spLocks noChangeShapeType="1"/>
            </p:cNvSpPr>
            <p:nvPr/>
          </p:nvSpPr>
          <p:spPr bwMode="auto">
            <a:xfrm>
              <a:off x="6289675" y="2403475"/>
              <a:ext cx="227964" cy="174352"/>
            </a:xfrm>
            <a:prstGeom prst="lin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60" name="Group 782"/>
            <p:cNvGrpSpPr>
              <a:grpSpLocks/>
            </p:cNvGrpSpPr>
            <p:nvPr/>
          </p:nvGrpSpPr>
          <p:grpSpPr bwMode="auto">
            <a:xfrm>
              <a:off x="6061075" y="1844675"/>
              <a:ext cx="457200" cy="631825"/>
              <a:chOff x="742" y="2409"/>
              <a:chExt cx="576" cy="881"/>
            </a:xfrm>
          </p:grpSpPr>
          <p:grpSp>
            <p:nvGrpSpPr>
              <p:cNvPr id="761" name="Group 783"/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764" name="Line 270"/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5" name="Line 271"/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6" name="Line 272"/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7" name="Line 273"/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8" name="Line 274"/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69" name="Line 275"/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0" name="Line 276"/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1" name="Line 277"/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2" name="Line 278"/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3" name="Line 279"/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4" name="Line 280"/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5" name="Line 281"/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6" name="Line 282"/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7" name="Line 283"/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  <p:sp>
              <p:nvSpPr>
                <p:cNvPr id="778" name="Line 284"/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pic>
            <p:nvPicPr>
              <p:cNvPr id="762" name="Picture 799" descr="cell_tower_radiation copy"/>
              <p:cNvPicPr>
                <a:picLocks noChangeAspect="1" noChangeArrowheads="1"/>
              </p:cNvPicPr>
              <p:nvPr/>
            </p:nvPicPr>
            <p:blipFill>
              <a:blip r:embed="rId1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3" name="Oval 800"/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grpSp>
        <p:nvGrpSpPr>
          <p:cNvPr id="591" name="Group 950"/>
          <p:cNvGrpSpPr>
            <a:grpSpLocks/>
          </p:cNvGrpSpPr>
          <p:nvPr/>
        </p:nvGrpSpPr>
        <p:grpSpPr bwMode="auto">
          <a:xfrm>
            <a:off x="8240713" y="5002213"/>
            <a:ext cx="227012" cy="481013"/>
            <a:chOff x="4140" y="429"/>
            <a:chExt cx="1425" cy="2396"/>
          </a:xfrm>
        </p:grpSpPr>
        <p:sp>
          <p:nvSpPr>
            <p:cNvPr id="727" name="Freeform 951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" name="Rectangle 952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29" name="Freeform 953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0" name="Freeform 954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1" name="Rectangle 955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32" name="Group 956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57" name="AutoShape 957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58" name="AutoShape 958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33" name="Rectangle 959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34" name="Group 960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55" name="AutoShape 961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56" name="AutoShape 962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35" name="Rectangle 963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36" name="Rectangle 964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37" name="Group 965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53" name="AutoShape 966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54" name="AutoShape 967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38" name="Freeform 968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39" name="Group 969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51" name="AutoShape 970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52" name="AutoShape 971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40" name="Rectangle 972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1" name="Freeform 973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2" name="Freeform 974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3" name="Oval 975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4" name="Freeform 976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5" name="AutoShape 977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6" name="AutoShape 978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7" name="Oval 979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48" name="Oval 980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749" name="Oval 981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50" name="Rectangle 982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92" name="Group 983"/>
          <p:cNvGrpSpPr>
            <a:grpSpLocks/>
          </p:cNvGrpSpPr>
          <p:nvPr/>
        </p:nvGrpSpPr>
        <p:grpSpPr bwMode="auto">
          <a:xfrm>
            <a:off x="7924800" y="5303838"/>
            <a:ext cx="227012" cy="481013"/>
            <a:chOff x="4140" y="429"/>
            <a:chExt cx="1425" cy="2396"/>
          </a:xfrm>
        </p:grpSpPr>
        <p:sp>
          <p:nvSpPr>
            <p:cNvPr id="695" name="Freeform 984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4 w 354"/>
                <a:gd name="T1" fmla="*/ 0 h 2742"/>
                <a:gd name="T2" fmla="*/ 19 w 354"/>
                <a:gd name="T3" fmla="*/ 32 h 2742"/>
                <a:gd name="T4" fmla="*/ 19 w 354"/>
                <a:gd name="T5" fmla="*/ 246 h 2742"/>
                <a:gd name="T6" fmla="*/ 0 w 354"/>
                <a:gd name="T7" fmla="*/ 258 h 2742"/>
                <a:gd name="T8" fmla="*/ 4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6" name="Rectangle 985"/>
            <p:cNvSpPr>
              <a:spLocks noChangeArrowheads="1"/>
            </p:cNvSpPr>
            <p:nvPr/>
          </p:nvSpPr>
          <p:spPr bwMode="auto">
            <a:xfrm>
              <a:off x="4210" y="429"/>
              <a:ext cx="1046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697" name="Freeform 986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11 w 211"/>
                <a:gd name="T3" fmla="*/ 21 h 2537"/>
                <a:gd name="T4" fmla="*/ 2 w 211"/>
                <a:gd name="T5" fmla="*/ 235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8" name="Freeform 987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3 h 226"/>
                <a:gd name="T4" fmla="*/ 18 w 328"/>
                <a:gd name="T5" fmla="*/ 23 h 226"/>
                <a:gd name="T6" fmla="*/ 0 w 328"/>
                <a:gd name="T7" fmla="*/ 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9" name="Rectangle 988"/>
            <p:cNvSpPr>
              <a:spLocks noChangeArrowheads="1"/>
            </p:cNvSpPr>
            <p:nvPr/>
          </p:nvSpPr>
          <p:spPr bwMode="auto">
            <a:xfrm>
              <a:off x="4210" y="690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00" name="Group 989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25" name="AutoShape 990"/>
              <p:cNvSpPr>
                <a:spLocks noChangeArrowheads="1"/>
              </p:cNvSpPr>
              <p:nvPr/>
            </p:nvSpPr>
            <p:spPr bwMode="auto">
              <a:xfrm>
                <a:off x="613" y="2566"/>
                <a:ext cx="721" cy="14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6" name="AutoShape 991"/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6" cy="11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01" name="Rectangle 992"/>
            <p:cNvSpPr>
              <a:spLocks noChangeArrowheads="1"/>
            </p:cNvSpPr>
            <p:nvPr/>
          </p:nvSpPr>
          <p:spPr bwMode="auto">
            <a:xfrm>
              <a:off x="4220" y="1022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02" name="Group 993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23" name="AutoShape 994"/>
              <p:cNvSpPr>
                <a:spLocks noChangeArrowheads="1"/>
              </p:cNvSpPr>
              <p:nvPr/>
            </p:nvSpPr>
            <p:spPr bwMode="auto">
              <a:xfrm>
                <a:off x="615" y="2564"/>
                <a:ext cx="721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4" name="AutoShape 995"/>
              <p:cNvSpPr>
                <a:spLocks noChangeArrowheads="1"/>
              </p:cNvSpPr>
              <p:nvPr/>
            </p:nvSpPr>
            <p:spPr bwMode="auto">
              <a:xfrm>
                <a:off x="628" y="2581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03" name="Rectangle 996"/>
            <p:cNvSpPr>
              <a:spLocks noChangeArrowheads="1"/>
            </p:cNvSpPr>
            <p:nvPr/>
          </p:nvSpPr>
          <p:spPr bwMode="auto">
            <a:xfrm>
              <a:off x="4220" y="1354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4" name="Rectangle 997"/>
            <p:cNvSpPr>
              <a:spLocks noChangeArrowheads="1"/>
            </p:cNvSpPr>
            <p:nvPr/>
          </p:nvSpPr>
          <p:spPr bwMode="auto">
            <a:xfrm>
              <a:off x="4230" y="1655"/>
              <a:ext cx="598" cy="47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grpSp>
          <p:nvGrpSpPr>
            <p:cNvPr id="705" name="Group 998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21" name="AutoShape 999"/>
              <p:cNvSpPr>
                <a:spLocks noChangeArrowheads="1"/>
              </p:cNvSpPr>
              <p:nvPr/>
            </p:nvSpPr>
            <p:spPr bwMode="auto">
              <a:xfrm>
                <a:off x="618" y="2586"/>
                <a:ext cx="720" cy="12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2" name="AutoShape 1000"/>
              <p:cNvSpPr>
                <a:spLocks noChangeArrowheads="1"/>
              </p:cNvSpPr>
              <p:nvPr/>
            </p:nvSpPr>
            <p:spPr bwMode="auto">
              <a:xfrm>
                <a:off x="630" y="2586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06" name="Freeform 1001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8 w 328"/>
                <a:gd name="T3" fmla="*/ 12 h 226"/>
                <a:gd name="T4" fmla="*/ 18 w 328"/>
                <a:gd name="T5" fmla="*/ 21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07" name="Group 1002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19" name="AutoShape 1003"/>
              <p:cNvSpPr>
                <a:spLocks noChangeArrowheads="1"/>
              </p:cNvSpPr>
              <p:nvPr/>
            </p:nvSpPr>
            <p:spPr bwMode="auto">
              <a:xfrm>
                <a:off x="613" y="2571"/>
                <a:ext cx="732" cy="134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720" name="AutoShape 1004"/>
              <p:cNvSpPr>
                <a:spLocks noChangeArrowheads="1"/>
              </p:cNvSpPr>
              <p:nvPr/>
            </p:nvSpPr>
            <p:spPr bwMode="auto">
              <a:xfrm>
                <a:off x="625" y="2587"/>
                <a:ext cx="720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708" name="Rectangle 1005"/>
            <p:cNvSpPr>
              <a:spLocks noChangeArrowheads="1"/>
            </p:cNvSpPr>
            <p:nvPr/>
          </p:nvSpPr>
          <p:spPr bwMode="auto">
            <a:xfrm>
              <a:off x="5246" y="429"/>
              <a:ext cx="70" cy="2285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09" name="Freeform 1006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7 w 296"/>
                <a:gd name="T3" fmla="*/ 12 h 256"/>
                <a:gd name="T4" fmla="*/ 17 w 296"/>
                <a:gd name="T5" fmla="*/ 23 h 256"/>
                <a:gd name="T6" fmla="*/ 0 w 296"/>
                <a:gd name="T7" fmla="*/ 8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0" name="Freeform 1007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8 w 304"/>
                <a:gd name="T3" fmla="*/ 16 h 288"/>
                <a:gd name="T4" fmla="*/ 16 w 304"/>
                <a:gd name="T5" fmla="*/ 28 h 288"/>
                <a:gd name="T6" fmla="*/ 2 w 304"/>
                <a:gd name="T7" fmla="*/ 1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1" name="Oval 1008"/>
            <p:cNvSpPr>
              <a:spLocks noChangeArrowheads="1"/>
            </p:cNvSpPr>
            <p:nvPr/>
          </p:nvSpPr>
          <p:spPr bwMode="auto">
            <a:xfrm>
              <a:off x="5515" y="2611"/>
              <a:ext cx="50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2" name="Freeform 1009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11 h 240"/>
                <a:gd name="T2" fmla="*/ 2 w 306"/>
                <a:gd name="T3" fmla="*/ 23 h 240"/>
                <a:gd name="T4" fmla="*/ 18 w 306"/>
                <a:gd name="T5" fmla="*/ 11 h 240"/>
                <a:gd name="T6" fmla="*/ 17 w 306"/>
                <a:gd name="T7" fmla="*/ 0 h 240"/>
                <a:gd name="T8" fmla="*/ 0 w 306"/>
                <a:gd name="T9" fmla="*/ 11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3" name="AutoShape 1010"/>
            <p:cNvSpPr>
              <a:spLocks noChangeArrowheads="1"/>
            </p:cNvSpPr>
            <p:nvPr/>
          </p:nvSpPr>
          <p:spPr bwMode="auto">
            <a:xfrm>
              <a:off x="4140" y="2675"/>
              <a:ext cx="1196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4" name="AutoShape 1011"/>
            <p:cNvSpPr>
              <a:spLocks noChangeArrowheads="1"/>
            </p:cNvSpPr>
            <p:nvPr/>
          </p:nvSpPr>
          <p:spPr bwMode="auto">
            <a:xfrm>
              <a:off x="4210" y="2714"/>
              <a:ext cx="1066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5" name="Oval 1012"/>
            <p:cNvSpPr>
              <a:spLocks noChangeArrowheads="1"/>
            </p:cNvSpPr>
            <p:nvPr/>
          </p:nvSpPr>
          <p:spPr bwMode="auto">
            <a:xfrm>
              <a:off x="4309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6" name="Oval 1013"/>
            <p:cNvSpPr>
              <a:spLocks noChangeArrowheads="1"/>
            </p:cNvSpPr>
            <p:nvPr/>
          </p:nvSpPr>
          <p:spPr bwMode="auto">
            <a:xfrm>
              <a:off x="4489" y="2382"/>
              <a:ext cx="159" cy="142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 eaLnBrk="1" hangingPunct="1"/>
              <a:endParaRPr lang="en-US" sz="1800" dirty="0">
                <a:solidFill>
                  <a:srgbClr val="FF0000"/>
                </a:solidFill>
              </a:endParaRPr>
            </a:p>
          </p:txBody>
        </p:sp>
        <p:sp>
          <p:nvSpPr>
            <p:cNvPr id="717" name="Oval 1014"/>
            <p:cNvSpPr>
              <a:spLocks noChangeArrowheads="1"/>
            </p:cNvSpPr>
            <p:nvPr/>
          </p:nvSpPr>
          <p:spPr bwMode="auto">
            <a:xfrm>
              <a:off x="4658" y="2382"/>
              <a:ext cx="159" cy="142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718" name="Rectangle 1015"/>
            <p:cNvSpPr>
              <a:spLocks noChangeArrowheads="1"/>
            </p:cNvSpPr>
            <p:nvPr/>
          </p:nvSpPr>
          <p:spPr bwMode="auto">
            <a:xfrm>
              <a:off x="5067" y="1837"/>
              <a:ext cx="80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dirty="0"/>
            </a:p>
          </p:txBody>
        </p:sp>
      </p:grpSp>
      <p:pic>
        <p:nvPicPr>
          <p:cNvPr id="593" name="Picture 1017" descr="antenna_stylized"/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250" y="2043113"/>
            <a:ext cx="530702" cy="224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4" name="Picture 1018" descr="laptop_keyboard"/>
          <p:cNvPicPr>
            <a:picLocks noChangeAspect="1" noChangeArrowheads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5327957" y="2291590"/>
            <a:ext cx="437221" cy="15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5" name="Freeform 1019"/>
          <p:cNvSpPr>
            <a:spLocks/>
          </p:cNvSpPr>
          <p:nvPr/>
        </p:nvSpPr>
        <p:spPr bwMode="auto">
          <a:xfrm>
            <a:off x="5472854" y="2136804"/>
            <a:ext cx="351919" cy="208167"/>
          </a:xfrm>
          <a:custGeom>
            <a:avLst/>
            <a:gdLst>
              <a:gd name="T0" fmla="*/ 6573757 w 2982"/>
              <a:gd name="T1" fmla="*/ 0 h 2442"/>
              <a:gd name="T2" fmla="*/ 0 w 2982"/>
              <a:gd name="T3" fmla="*/ 2477886 h 2442"/>
              <a:gd name="T4" fmla="*/ 26294911 w 2982"/>
              <a:gd name="T5" fmla="*/ 3095568 h 2442"/>
              <a:gd name="T6" fmla="*/ 32868668 w 2982"/>
              <a:gd name="T7" fmla="*/ 617681 h 2442"/>
              <a:gd name="T8" fmla="*/ 6573757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596" name="Picture 1020" descr="screen"/>
          <p:cNvPicPr>
            <a:picLocks noChangeAspect="1" noChangeArrowheads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187" y="2142158"/>
            <a:ext cx="319785" cy="189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7" name="Freeform 1021"/>
          <p:cNvSpPr>
            <a:spLocks/>
          </p:cNvSpPr>
          <p:nvPr/>
        </p:nvSpPr>
        <p:spPr bwMode="auto">
          <a:xfrm>
            <a:off x="5536928" y="2130663"/>
            <a:ext cx="298167" cy="38736"/>
          </a:xfrm>
          <a:custGeom>
            <a:avLst/>
            <a:gdLst>
              <a:gd name="T0" fmla="*/ 1641570 w 2528"/>
              <a:gd name="T1" fmla="*/ 0 h 455"/>
              <a:gd name="T2" fmla="*/ 27891942 w 2528"/>
              <a:gd name="T3" fmla="*/ 616030 h 455"/>
              <a:gd name="T4" fmla="*/ 26250491 w 2528"/>
              <a:gd name="T5" fmla="*/ 616030 h 455"/>
              <a:gd name="T6" fmla="*/ 0 w 2528"/>
              <a:gd name="T7" fmla="*/ 616030 h 455"/>
              <a:gd name="T8" fmla="*/ 1641570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8" name="Freeform 1022"/>
          <p:cNvSpPr>
            <a:spLocks/>
          </p:cNvSpPr>
          <p:nvPr/>
        </p:nvSpPr>
        <p:spPr bwMode="auto">
          <a:xfrm>
            <a:off x="5469738" y="2130348"/>
            <a:ext cx="82770" cy="161243"/>
          </a:xfrm>
          <a:custGeom>
            <a:avLst/>
            <a:gdLst>
              <a:gd name="T0" fmla="*/ 6561704 w 702"/>
              <a:gd name="T1" fmla="*/ 0 h 1893"/>
              <a:gd name="T2" fmla="*/ 0 w 702"/>
              <a:gd name="T3" fmla="*/ 2474096 h 1893"/>
              <a:gd name="T4" fmla="*/ 1640426 w 702"/>
              <a:gd name="T5" fmla="*/ 2474096 h 1893"/>
              <a:gd name="T6" fmla="*/ 8202130 w 702"/>
              <a:gd name="T7" fmla="*/ 616693 h 1893"/>
              <a:gd name="T8" fmla="*/ 6561704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9" name="Freeform 1023"/>
          <p:cNvSpPr>
            <a:spLocks/>
          </p:cNvSpPr>
          <p:nvPr/>
        </p:nvSpPr>
        <p:spPr bwMode="auto">
          <a:xfrm>
            <a:off x="5743755" y="2159164"/>
            <a:ext cx="89197" cy="186122"/>
          </a:xfrm>
          <a:custGeom>
            <a:avLst/>
            <a:gdLst>
              <a:gd name="T0" fmla="*/ 8213085 w 756"/>
              <a:gd name="T1" fmla="*/ 0 h 2184"/>
              <a:gd name="T2" fmla="*/ 1642593 w 756"/>
              <a:gd name="T3" fmla="*/ 3093852 h 2184"/>
              <a:gd name="T4" fmla="*/ 0 w 756"/>
              <a:gd name="T5" fmla="*/ 3093852 h 2184"/>
              <a:gd name="T6" fmla="*/ 6570492 w 756"/>
              <a:gd name="T7" fmla="*/ 617339 h 2184"/>
              <a:gd name="T8" fmla="*/ 8213085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0" name="Freeform 1024"/>
          <p:cNvSpPr>
            <a:spLocks/>
          </p:cNvSpPr>
          <p:nvPr/>
        </p:nvSpPr>
        <p:spPr bwMode="auto">
          <a:xfrm>
            <a:off x="5468764" y="2283402"/>
            <a:ext cx="327185" cy="62828"/>
          </a:xfrm>
          <a:custGeom>
            <a:avLst/>
            <a:gdLst>
              <a:gd name="T0" fmla="*/ 1642768 w 2773"/>
              <a:gd name="T1" fmla="*/ 0 h 738"/>
              <a:gd name="T2" fmla="*/ 0 w 2773"/>
              <a:gd name="T3" fmla="*/ 616021 h 738"/>
              <a:gd name="T4" fmla="*/ 26283822 w 2773"/>
              <a:gd name="T5" fmla="*/ 1232127 h 738"/>
              <a:gd name="T6" fmla="*/ 26283822 w 2773"/>
              <a:gd name="T7" fmla="*/ 616021 h 738"/>
              <a:gd name="T8" fmla="*/ 1642768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1" name="Freeform 1025"/>
          <p:cNvSpPr>
            <a:spLocks/>
          </p:cNvSpPr>
          <p:nvPr/>
        </p:nvSpPr>
        <p:spPr bwMode="auto">
          <a:xfrm>
            <a:off x="5753688" y="2160738"/>
            <a:ext cx="83549" cy="186909"/>
          </a:xfrm>
          <a:custGeom>
            <a:avLst/>
            <a:gdLst>
              <a:gd name="T0" fmla="*/ 27077483 w 637"/>
              <a:gd name="T1" fmla="*/ 0 h 1659"/>
              <a:gd name="T2" fmla="*/ 27077483 w 637"/>
              <a:gd name="T3" fmla="*/ 0 h 1659"/>
              <a:gd name="T4" fmla="*/ 2253593 w 637"/>
              <a:gd name="T5" fmla="*/ 84370993 h 1659"/>
              <a:gd name="T6" fmla="*/ 0 w 637"/>
              <a:gd name="T7" fmla="*/ 81515082 h 1659"/>
              <a:gd name="T8" fmla="*/ 27077483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2" name="Freeform 1026"/>
          <p:cNvSpPr>
            <a:spLocks/>
          </p:cNvSpPr>
          <p:nvPr/>
        </p:nvSpPr>
        <p:spPr bwMode="auto">
          <a:xfrm>
            <a:off x="5469153" y="2291748"/>
            <a:ext cx="290961" cy="62041"/>
          </a:xfrm>
          <a:custGeom>
            <a:avLst/>
            <a:gdLst>
              <a:gd name="T0" fmla="*/ 0 w 2216"/>
              <a:gd name="T1" fmla="*/ 0 h 550"/>
              <a:gd name="T2" fmla="*/ 2258362 w 2216"/>
              <a:gd name="T3" fmla="*/ 2875657 h 550"/>
              <a:gd name="T4" fmla="*/ 95077021 w 2216"/>
              <a:gd name="T5" fmla="*/ 28705919 h 550"/>
              <a:gd name="T6" fmla="*/ 95077021 w 2216"/>
              <a:gd name="T7" fmla="*/ 24405125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03" name="Group 1027"/>
          <p:cNvGrpSpPr>
            <a:grpSpLocks/>
          </p:cNvGrpSpPr>
          <p:nvPr/>
        </p:nvGrpSpPr>
        <p:grpSpPr bwMode="auto">
          <a:xfrm>
            <a:off x="5464285" y="2358040"/>
            <a:ext cx="98740" cy="36846"/>
            <a:chOff x="1740" y="2642"/>
            <a:chExt cx="752" cy="327"/>
          </a:xfrm>
        </p:grpSpPr>
        <p:sp>
          <p:nvSpPr>
            <p:cNvPr id="689" name="Freeform 1028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0" name="Freeform 1029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1" name="Freeform 1030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2" name="Freeform 1031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3" name="Freeform 1032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4" name="Freeform 1033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04" name="Freeform 1034"/>
          <p:cNvSpPr>
            <a:spLocks/>
          </p:cNvSpPr>
          <p:nvPr/>
        </p:nvSpPr>
        <p:spPr bwMode="auto">
          <a:xfrm>
            <a:off x="5633330" y="2363551"/>
            <a:ext cx="119578" cy="80936"/>
          </a:xfrm>
          <a:custGeom>
            <a:avLst/>
            <a:gdLst>
              <a:gd name="T0" fmla="*/ 1765285 w 990"/>
              <a:gd name="T1" fmla="*/ 10672924 h 792"/>
              <a:gd name="T2" fmla="*/ 15858459 w 990"/>
              <a:gd name="T3" fmla="*/ 0 h 792"/>
              <a:gd name="T4" fmla="*/ 15858459 w 990"/>
              <a:gd name="T5" fmla="*/ 1065249 h 792"/>
              <a:gd name="T6" fmla="*/ 0 w 990"/>
              <a:gd name="T7" fmla="*/ 10672924 h 792"/>
              <a:gd name="T8" fmla="*/ 1765285 w 990"/>
              <a:gd name="T9" fmla="*/ 10672924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5" name="Freeform 1035"/>
          <p:cNvSpPr>
            <a:spLocks/>
          </p:cNvSpPr>
          <p:nvPr/>
        </p:nvSpPr>
        <p:spPr bwMode="auto">
          <a:xfrm>
            <a:off x="5328152" y="2370007"/>
            <a:ext cx="305957" cy="73850"/>
          </a:xfrm>
          <a:custGeom>
            <a:avLst/>
            <a:gdLst>
              <a:gd name="T0" fmla="*/ 1766745 w 2532"/>
              <a:gd name="T1" fmla="*/ 0 h 723"/>
              <a:gd name="T2" fmla="*/ 1766745 w 2532"/>
              <a:gd name="T3" fmla="*/ 0 h 723"/>
              <a:gd name="T4" fmla="*/ 38810380 w 2532"/>
              <a:gd name="T5" fmla="*/ 9588243 h 723"/>
              <a:gd name="T6" fmla="*/ 38810380 w 2532"/>
              <a:gd name="T7" fmla="*/ 10652479 h 723"/>
              <a:gd name="T8" fmla="*/ 0 w 2532"/>
              <a:gd name="T9" fmla="*/ 1064237 h 723"/>
              <a:gd name="T10" fmla="*/ 1766745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6" name="Freeform 1036"/>
          <p:cNvSpPr>
            <a:spLocks/>
          </p:cNvSpPr>
          <p:nvPr/>
        </p:nvSpPr>
        <p:spPr bwMode="auto">
          <a:xfrm>
            <a:off x="5328347" y="2356465"/>
            <a:ext cx="3311" cy="14959"/>
          </a:xfrm>
          <a:custGeom>
            <a:avLst/>
            <a:gdLst>
              <a:gd name="T0" fmla="*/ 2059569 w 26"/>
              <a:gd name="T1" fmla="*/ 1056289 h 147"/>
              <a:gd name="T2" fmla="*/ 2059569 w 26"/>
              <a:gd name="T3" fmla="*/ 2112475 h 147"/>
              <a:gd name="T4" fmla="*/ 0 w 26"/>
              <a:gd name="T5" fmla="*/ 2112475 h 147"/>
              <a:gd name="T6" fmla="*/ 2059569 w 26"/>
              <a:gd name="T7" fmla="*/ 0 h 147"/>
              <a:gd name="T8" fmla="*/ 2059569 w 26"/>
              <a:gd name="T9" fmla="*/ 1056289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7" name="Freeform 1037"/>
          <p:cNvSpPr>
            <a:spLocks/>
          </p:cNvSpPr>
          <p:nvPr/>
        </p:nvSpPr>
        <p:spPr bwMode="auto">
          <a:xfrm>
            <a:off x="5328542" y="2295527"/>
            <a:ext cx="142170" cy="61883"/>
          </a:xfrm>
          <a:custGeom>
            <a:avLst/>
            <a:gdLst>
              <a:gd name="T0" fmla="*/ 17669579 w 1176"/>
              <a:gd name="T1" fmla="*/ 0 h 606"/>
              <a:gd name="T2" fmla="*/ 0 w 1176"/>
              <a:gd name="T3" fmla="*/ 8519635 h 606"/>
              <a:gd name="T4" fmla="*/ 1768421 w 1176"/>
              <a:gd name="T5" fmla="*/ 8519635 h 606"/>
              <a:gd name="T6" fmla="*/ 17669579 w 1176"/>
              <a:gd name="T7" fmla="*/ 1063652 h 606"/>
              <a:gd name="T8" fmla="*/ 17669579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8" name="Freeform 1038"/>
          <p:cNvSpPr>
            <a:spLocks/>
          </p:cNvSpPr>
          <p:nvPr/>
        </p:nvSpPr>
        <p:spPr bwMode="auto">
          <a:xfrm>
            <a:off x="5338085" y="2359615"/>
            <a:ext cx="290182" cy="71016"/>
          </a:xfrm>
          <a:custGeom>
            <a:avLst/>
            <a:gdLst>
              <a:gd name="T0" fmla="*/ 1510505 w 2532"/>
              <a:gd name="T1" fmla="*/ 0 h 723"/>
              <a:gd name="T2" fmla="*/ 1510505 w 2532"/>
              <a:gd name="T3" fmla="*/ 0 h 723"/>
              <a:gd name="T4" fmla="*/ 18059933 w 2532"/>
              <a:gd name="T5" fmla="*/ 5682655 h 723"/>
              <a:gd name="T6" fmla="*/ 18059933 w 2532"/>
              <a:gd name="T7" fmla="*/ 5682655 h 723"/>
              <a:gd name="T8" fmla="*/ 0 w 2532"/>
              <a:gd name="T9" fmla="*/ 945505 h 723"/>
              <a:gd name="T10" fmla="*/ 1510505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09" name="Freeform 1039"/>
          <p:cNvSpPr>
            <a:spLocks/>
          </p:cNvSpPr>
          <p:nvPr/>
        </p:nvSpPr>
        <p:spPr bwMode="auto">
          <a:xfrm flipV="1">
            <a:off x="5627877" y="2354576"/>
            <a:ext cx="118410" cy="73535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9465267 h 723"/>
              <a:gd name="T6" fmla="*/ 0 w 2532"/>
              <a:gd name="T7" fmla="*/ 9465267 h 723"/>
              <a:gd name="T8" fmla="*/ 0 w 2532"/>
              <a:gd name="T9" fmla="*/ 1055120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10" name="Group 1064"/>
          <p:cNvGrpSpPr>
            <a:grpSpLocks/>
          </p:cNvGrpSpPr>
          <p:nvPr/>
        </p:nvGrpSpPr>
        <p:grpSpPr bwMode="auto">
          <a:xfrm>
            <a:off x="6872288" y="5486400"/>
            <a:ext cx="474662" cy="407988"/>
            <a:chOff x="877" y="1008"/>
            <a:chExt cx="2747" cy="2591"/>
          </a:xfrm>
        </p:grpSpPr>
        <p:pic>
          <p:nvPicPr>
            <p:cNvPr id="666" name="Picture 1065" descr="antenna_stylized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67" name="Picture 1066" descr="laptop_keyboard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8" name="Freeform 1067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669" name="Picture 1068" descr="screen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0" name="Freeform 1069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1" name="Freeform 1070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2" name="Freeform 1071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3" name="Freeform 1072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4" name="Freeform 1073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5" name="Freeform 1074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76" name="Group 1075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683" name="Freeform 1076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4" name="Freeform 1077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5" name="Freeform 1078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6" name="Freeform 1079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7" name="Freeform 1080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88" name="Freeform 1081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77" name="Freeform 1082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8" name="Freeform 1083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9" name="Freeform 1084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0" name="Freeform 1085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1" name="Freeform 1086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2" name="Freeform 1087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611" name="Picture 1115" descr="antenna_stylized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021" y="3105640"/>
            <a:ext cx="347997" cy="1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2" name="Picture 1116" descr="laptop_keyboard"/>
          <p:cNvPicPr>
            <a:picLocks noChangeAspect="1" noChangeArrowheads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9064" flipH="1">
            <a:off x="5513878" y="3291709"/>
            <a:ext cx="286699" cy="119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3" name="Freeform 1117"/>
          <p:cNvSpPr>
            <a:spLocks/>
          </p:cNvSpPr>
          <p:nvPr/>
        </p:nvSpPr>
        <p:spPr bwMode="auto">
          <a:xfrm>
            <a:off x="5608891" y="3175799"/>
            <a:ext cx="230764" cy="155883"/>
          </a:xfrm>
          <a:custGeom>
            <a:avLst/>
            <a:gdLst>
              <a:gd name="T0" fmla="*/ 1856482 w 2982"/>
              <a:gd name="T1" fmla="*/ 0 h 2442"/>
              <a:gd name="T2" fmla="*/ 0 w 2982"/>
              <a:gd name="T3" fmla="*/ 1039092 h 2442"/>
              <a:gd name="T4" fmla="*/ 7413777 w 2982"/>
              <a:gd name="T5" fmla="*/ 1299855 h 2442"/>
              <a:gd name="T6" fmla="*/ 9270259 w 2982"/>
              <a:gd name="T7" fmla="*/ 260763 h 2442"/>
              <a:gd name="T8" fmla="*/ 1856482 w 2982"/>
              <a:gd name="T9" fmla="*/ 0 h 244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982"/>
              <a:gd name="T16" fmla="*/ 0 h 2442"/>
              <a:gd name="T17" fmla="*/ 2982 w 2982"/>
              <a:gd name="T18" fmla="*/ 2442 h 244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982" h="2442">
                <a:moveTo>
                  <a:pt x="540" y="0"/>
                </a:moveTo>
                <a:lnTo>
                  <a:pt x="0" y="1734"/>
                </a:lnTo>
                <a:lnTo>
                  <a:pt x="2394" y="2442"/>
                </a:lnTo>
                <a:lnTo>
                  <a:pt x="2982" y="318"/>
                </a:lnTo>
                <a:lnTo>
                  <a:pt x="540" y="0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pic>
        <p:nvPicPr>
          <p:cNvPr id="614" name="Picture 1118" descr="screen"/>
          <p:cNvPicPr>
            <a:picLocks noChangeAspect="1" noChangeArrowheads="1"/>
          </p:cNvPicPr>
          <p:nvPr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57" y="3179808"/>
            <a:ext cx="209692" cy="141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" name="Freeform 1119"/>
          <p:cNvSpPr>
            <a:spLocks/>
          </p:cNvSpPr>
          <p:nvPr/>
        </p:nvSpPr>
        <p:spPr bwMode="auto">
          <a:xfrm>
            <a:off x="5650906" y="3171201"/>
            <a:ext cx="195517" cy="29007"/>
          </a:xfrm>
          <a:custGeom>
            <a:avLst/>
            <a:gdLst>
              <a:gd name="T0" fmla="*/ 460563 w 2528"/>
              <a:gd name="T1" fmla="*/ 0 h 455"/>
              <a:gd name="T2" fmla="*/ 7865770 w 2528"/>
              <a:gd name="T3" fmla="*/ 260107 h 455"/>
              <a:gd name="T4" fmla="*/ 7399174 w 2528"/>
              <a:gd name="T5" fmla="*/ 260107 h 455"/>
              <a:gd name="T6" fmla="*/ 0 w 2528"/>
              <a:gd name="T7" fmla="*/ 260107 h 455"/>
              <a:gd name="T8" fmla="*/ 460563 w 2528"/>
              <a:gd name="T9" fmla="*/ 0 h 4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528"/>
              <a:gd name="T16" fmla="*/ 0 h 455"/>
              <a:gd name="T17" fmla="*/ 2528 w 2528"/>
              <a:gd name="T18" fmla="*/ 455 h 4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528" h="455">
                <a:moveTo>
                  <a:pt x="14" y="0"/>
                </a:moveTo>
                <a:lnTo>
                  <a:pt x="2528" y="341"/>
                </a:lnTo>
                <a:lnTo>
                  <a:pt x="2480" y="455"/>
                </a:lnTo>
                <a:lnTo>
                  <a:pt x="0" y="86"/>
                </a:lnTo>
                <a:lnTo>
                  <a:pt x="14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EAEAEA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6" name="Freeform 1120"/>
          <p:cNvSpPr>
            <a:spLocks/>
          </p:cNvSpPr>
          <p:nvPr/>
        </p:nvSpPr>
        <p:spPr bwMode="auto">
          <a:xfrm>
            <a:off x="5606848" y="3170965"/>
            <a:ext cx="54275" cy="120745"/>
          </a:xfrm>
          <a:custGeom>
            <a:avLst/>
            <a:gdLst>
              <a:gd name="T0" fmla="*/ 1847051 w 702"/>
              <a:gd name="T1" fmla="*/ 0 h 1893"/>
              <a:gd name="T2" fmla="*/ 0 w 702"/>
              <a:gd name="T3" fmla="*/ 1037463 h 1893"/>
              <a:gd name="T4" fmla="*/ 460255 w 702"/>
              <a:gd name="T5" fmla="*/ 1037463 h 1893"/>
              <a:gd name="T6" fmla="*/ 2313337 w 702"/>
              <a:gd name="T7" fmla="*/ 260370 h 1893"/>
              <a:gd name="T8" fmla="*/ 1847051 w 702"/>
              <a:gd name="T9" fmla="*/ 0 h 189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02"/>
              <a:gd name="T16" fmla="*/ 0 h 1893"/>
              <a:gd name="T17" fmla="*/ 702 w 702"/>
              <a:gd name="T18" fmla="*/ 1893 h 189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02" h="1893">
                <a:moveTo>
                  <a:pt x="579" y="0"/>
                </a:moveTo>
                <a:lnTo>
                  <a:pt x="0" y="1869"/>
                </a:lnTo>
                <a:lnTo>
                  <a:pt x="114" y="1893"/>
                </a:lnTo>
                <a:lnTo>
                  <a:pt x="702" y="51"/>
                </a:lnTo>
                <a:lnTo>
                  <a:pt x="579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7" name="Freeform 1121"/>
          <p:cNvSpPr>
            <a:spLocks/>
          </p:cNvSpPr>
          <p:nvPr/>
        </p:nvSpPr>
        <p:spPr bwMode="auto">
          <a:xfrm>
            <a:off x="5786529" y="3192543"/>
            <a:ext cx="58489" cy="139375"/>
          </a:xfrm>
          <a:custGeom>
            <a:avLst/>
            <a:gdLst>
              <a:gd name="T0" fmla="*/ 2316427 w 756"/>
              <a:gd name="T1" fmla="*/ 0 h 2184"/>
              <a:gd name="T2" fmla="*/ 460872 w 756"/>
              <a:gd name="T3" fmla="*/ 1299110 h 2184"/>
              <a:gd name="T4" fmla="*/ 0 w 756"/>
              <a:gd name="T5" fmla="*/ 1299110 h 2184"/>
              <a:gd name="T6" fmla="*/ 1849521 w 756"/>
              <a:gd name="T7" fmla="*/ 260626 h 2184"/>
              <a:gd name="T8" fmla="*/ 2316427 w 756"/>
              <a:gd name="T9" fmla="*/ 0 h 21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56"/>
              <a:gd name="T16" fmla="*/ 0 h 2184"/>
              <a:gd name="T17" fmla="*/ 756 w 756"/>
              <a:gd name="T18" fmla="*/ 2184 h 218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56" h="2184">
                <a:moveTo>
                  <a:pt x="756" y="0"/>
                </a:moveTo>
                <a:lnTo>
                  <a:pt x="138" y="2184"/>
                </a:lnTo>
                <a:lnTo>
                  <a:pt x="0" y="2148"/>
                </a:lnTo>
                <a:lnTo>
                  <a:pt x="606" y="78"/>
                </a:lnTo>
                <a:lnTo>
                  <a:pt x="756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8" name="Freeform 1122"/>
          <p:cNvSpPr>
            <a:spLocks/>
          </p:cNvSpPr>
          <p:nvPr/>
        </p:nvSpPr>
        <p:spPr bwMode="auto">
          <a:xfrm>
            <a:off x="5606209" y="3285578"/>
            <a:ext cx="214545" cy="47048"/>
          </a:xfrm>
          <a:custGeom>
            <a:avLst/>
            <a:gdLst>
              <a:gd name="T0" fmla="*/ 460889 w 2773"/>
              <a:gd name="T1" fmla="*/ 0 h 738"/>
              <a:gd name="T2" fmla="*/ 0 w 2773"/>
              <a:gd name="T3" fmla="*/ 260103 h 738"/>
              <a:gd name="T4" fmla="*/ 7410661 w 2773"/>
              <a:gd name="T5" fmla="*/ 520206 h 738"/>
              <a:gd name="T6" fmla="*/ 7410661 w 2773"/>
              <a:gd name="T7" fmla="*/ 260103 h 738"/>
              <a:gd name="T8" fmla="*/ 460889 w 2773"/>
              <a:gd name="T9" fmla="*/ 0 h 73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773"/>
              <a:gd name="T16" fmla="*/ 0 h 738"/>
              <a:gd name="T17" fmla="*/ 2773 w 2773"/>
              <a:gd name="T18" fmla="*/ 738 h 73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773" h="738">
                <a:moveTo>
                  <a:pt x="33" y="0"/>
                </a:moveTo>
                <a:lnTo>
                  <a:pt x="0" y="99"/>
                </a:lnTo>
                <a:lnTo>
                  <a:pt x="2436" y="738"/>
                </a:lnTo>
                <a:cubicBezTo>
                  <a:pt x="2499" y="501"/>
                  <a:pt x="2773" y="727"/>
                  <a:pt x="2373" y="603"/>
                </a:cubicBezTo>
                <a:lnTo>
                  <a:pt x="33" y="0"/>
                </a:lnTo>
                <a:close/>
              </a:path>
            </a:pathLst>
          </a:custGeom>
          <a:gradFill rotWithShape="1">
            <a:gsLst>
              <a:gs pos="0">
                <a:srgbClr val="0000CC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19" name="Freeform 1123"/>
          <p:cNvSpPr>
            <a:spLocks/>
          </p:cNvSpPr>
          <p:nvPr/>
        </p:nvSpPr>
        <p:spPr bwMode="auto">
          <a:xfrm>
            <a:off x="5793042" y="3193722"/>
            <a:ext cx="54786" cy="139965"/>
          </a:xfrm>
          <a:custGeom>
            <a:avLst/>
            <a:gdLst>
              <a:gd name="T0" fmla="*/ 7633745 w 637"/>
              <a:gd name="T1" fmla="*/ 0 h 1659"/>
              <a:gd name="T2" fmla="*/ 7633745 w 637"/>
              <a:gd name="T3" fmla="*/ 0 h 1659"/>
              <a:gd name="T4" fmla="*/ 636188 w 637"/>
              <a:gd name="T5" fmla="*/ 35432406 h 1659"/>
              <a:gd name="T6" fmla="*/ 0 w 637"/>
              <a:gd name="T7" fmla="*/ 34229500 h 1659"/>
              <a:gd name="T8" fmla="*/ 7633745 w 637"/>
              <a:gd name="T9" fmla="*/ 0 h 16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7"/>
              <a:gd name="T16" fmla="*/ 0 h 1659"/>
              <a:gd name="T17" fmla="*/ 637 w 637"/>
              <a:gd name="T18" fmla="*/ 1659 h 16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7" h="1659">
                <a:moveTo>
                  <a:pt x="615" y="0"/>
                </a:moveTo>
                <a:lnTo>
                  <a:pt x="637" y="0"/>
                </a:lnTo>
                <a:lnTo>
                  <a:pt x="68" y="1659"/>
                </a:lnTo>
                <a:lnTo>
                  <a:pt x="0" y="1647"/>
                </a:lnTo>
                <a:lnTo>
                  <a:pt x="615" y="0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0" name="Freeform 1124"/>
          <p:cNvSpPr>
            <a:spLocks/>
          </p:cNvSpPr>
          <p:nvPr/>
        </p:nvSpPr>
        <p:spPr bwMode="auto">
          <a:xfrm>
            <a:off x="5606465" y="3291827"/>
            <a:ext cx="190792" cy="46458"/>
          </a:xfrm>
          <a:custGeom>
            <a:avLst/>
            <a:gdLst>
              <a:gd name="T0" fmla="*/ 0 w 2216"/>
              <a:gd name="T1" fmla="*/ 0 h 550"/>
              <a:gd name="T2" fmla="*/ 637466 w 2216"/>
              <a:gd name="T3" fmla="*/ 1205796 h 550"/>
              <a:gd name="T4" fmla="*/ 26804554 w 2216"/>
              <a:gd name="T5" fmla="*/ 12051036 h 550"/>
              <a:gd name="T6" fmla="*/ 26804554 w 2216"/>
              <a:gd name="T7" fmla="*/ 10245932 h 550"/>
              <a:gd name="T8" fmla="*/ 0 w 2216"/>
              <a:gd name="T9" fmla="*/ 0 h 5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16"/>
              <a:gd name="T16" fmla="*/ 0 h 550"/>
              <a:gd name="T17" fmla="*/ 2216 w 2216"/>
              <a:gd name="T18" fmla="*/ 550 h 5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16" h="550">
                <a:moveTo>
                  <a:pt x="0" y="0"/>
                </a:moveTo>
                <a:lnTo>
                  <a:pt x="9" y="57"/>
                </a:lnTo>
                <a:lnTo>
                  <a:pt x="2164" y="550"/>
                </a:lnTo>
                <a:lnTo>
                  <a:pt x="2216" y="496"/>
                </a:ln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rgbClr val="80808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21" name="Group 1125"/>
          <p:cNvGrpSpPr>
            <a:grpSpLocks/>
          </p:cNvGrpSpPr>
          <p:nvPr/>
        </p:nvGrpSpPr>
        <p:grpSpPr bwMode="auto">
          <a:xfrm>
            <a:off x="5603272" y="3341469"/>
            <a:ext cx="64747" cy="27592"/>
            <a:chOff x="1740" y="2642"/>
            <a:chExt cx="752" cy="327"/>
          </a:xfrm>
        </p:grpSpPr>
        <p:sp>
          <p:nvSpPr>
            <p:cNvPr id="660" name="Freeform 1126"/>
            <p:cNvSpPr>
              <a:spLocks/>
            </p:cNvSpPr>
            <p:nvPr/>
          </p:nvSpPr>
          <p:spPr bwMode="auto">
            <a:xfrm>
              <a:off x="1740" y="2642"/>
              <a:ext cx="752" cy="327"/>
            </a:xfrm>
            <a:custGeom>
              <a:avLst/>
              <a:gdLst>
                <a:gd name="T0" fmla="*/ 293 w 752"/>
                <a:gd name="T1" fmla="*/ 0 h 327"/>
                <a:gd name="T2" fmla="*/ 752 w 752"/>
                <a:gd name="T3" fmla="*/ 124 h 327"/>
                <a:gd name="T4" fmla="*/ 470 w 752"/>
                <a:gd name="T5" fmla="*/ 327 h 327"/>
                <a:gd name="T6" fmla="*/ 0 w 752"/>
                <a:gd name="T7" fmla="*/ 183 h 327"/>
                <a:gd name="T8" fmla="*/ 293 w 752"/>
                <a:gd name="T9" fmla="*/ 0 h 3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2"/>
                <a:gd name="T16" fmla="*/ 0 h 327"/>
                <a:gd name="T17" fmla="*/ 752 w 752"/>
                <a:gd name="T18" fmla="*/ 327 h 3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2" h="327">
                  <a:moveTo>
                    <a:pt x="293" y="0"/>
                  </a:moveTo>
                  <a:lnTo>
                    <a:pt x="752" y="124"/>
                  </a:lnTo>
                  <a:lnTo>
                    <a:pt x="470" y="327"/>
                  </a:lnTo>
                  <a:lnTo>
                    <a:pt x="0" y="183"/>
                  </a:lnTo>
                  <a:lnTo>
                    <a:pt x="293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1" name="Freeform 1127"/>
            <p:cNvSpPr>
              <a:spLocks/>
            </p:cNvSpPr>
            <p:nvPr/>
          </p:nvSpPr>
          <p:spPr bwMode="auto">
            <a:xfrm>
              <a:off x="1754" y="2649"/>
              <a:ext cx="726" cy="311"/>
            </a:xfrm>
            <a:custGeom>
              <a:avLst/>
              <a:gdLst>
                <a:gd name="T0" fmla="*/ 282 w 726"/>
                <a:gd name="T1" fmla="*/ 0 h 311"/>
                <a:gd name="T2" fmla="*/ 726 w 726"/>
                <a:gd name="T3" fmla="*/ 119 h 311"/>
                <a:gd name="T4" fmla="*/ 457 w 726"/>
                <a:gd name="T5" fmla="*/ 311 h 311"/>
                <a:gd name="T6" fmla="*/ 0 w 726"/>
                <a:gd name="T7" fmla="*/ 173 h 311"/>
                <a:gd name="T8" fmla="*/ 282 w 726"/>
                <a:gd name="T9" fmla="*/ 0 h 3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6"/>
                <a:gd name="T16" fmla="*/ 0 h 311"/>
                <a:gd name="T17" fmla="*/ 726 w 726"/>
                <a:gd name="T18" fmla="*/ 311 h 3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6" h="311">
                  <a:moveTo>
                    <a:pt x="282" y="0"/>
                  </a:moveTo>
                  <a:lnTo>
                    <a:pt x="726" y="119"/>
                  </a:lnTo>
                  <a:lnTo>
                    <a:pt x="457" y="311"/>
                  </a:lnTo>
                  <a:lnTo>
                    <a:pt x="0" y="173"/>
                  </a:lnTo>
                  <a:lnTo>
                    <a:pt x="282" y="0"/>
                  </a:lnTo>
                  <a:close/>
                </a:path>
              </a:pathLst>
            </a:custGeom>
            <a:gradFill rotWithShape="1">
              <a:gsLst>
                <a:gs pos="0">
                  <a:srgbClr val="4D4D4D"/>
                </a:gs>
                <a:gs pos="100000">
                  <a:srgbClr val="DDDDD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2" name="Freeform 1128"/>
            <p:cNvSpPr>
              <a:spLocks/>
            </p:cNvSpPr>
            <p:nvPr/>
          </p:nvSpPr>
          <p:spPr bwMode="auto">
            <a:xfrm>
              <a:off x="1808" y="2770"/>
              <a:ext cx="258" cy="100"/>
            </a:xfrm>
            <a:custGeom>
              <a:avLst/>
              <a:gdLst>
                <a:gd name="T0" fmla="*/ 0 w 258"/>
                <a:gd name="T1" fmla="*/ 44 h 100"/>
                <a:gd name="T2" fmla="*/ 75 w 258"/>
                <a:gd name="T3" fmla="*/ 0 h 100"/>
                <a:gd name="T4" fmla="*/ 258 w 258"/>
                <a:gd name="T5" fmla="*/ 50 h 100"/>
                <a:gd name="T6" fmla="*/ 183 w 258"/>
                <a:gd name="T7" fmla="*/ 100 h 100"/>
                <a:gd name="T8" fmla="*/ 0 w 258"/>
                <a:gd name="T9" fmla="*/ 44 h 1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0"/>
                <a:gd name="T17" fmla="*/ 258 w 258"/>
                <a:gd name="T18" fmla="*/ 100 h 1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0">
                  <a:moveTo>
                    <a:pt x="0" y="44"/>
                  </a:moveTo>
                  <a:lnTo>
                    <a:pt x="75" y="0"/>
                  </a:lnTo>
                  <a:lnTo>
                    <a:pt x="258" y="50"/>
                  </a:lnTo>
                  <a:lnTo>
                    <a:pt x="183" y="10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3" name="Freeform 1129"/>
            <p:cNvSpPr>
              <a:spLocks/>
            </p:cNvSpPr>
            <p:nvPr/>
          </p:nvSpPr>
          <p:spPr bwMode="auto">
            <a:xfrm>
              <a:off x="1799" y="2816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4" name="Freeform 1130"/>
            <p:cNvSpPr>
              <a:spLocks/>
            </p:cNvSpPr>
            <p:nvPr/>
          </p:nvSpPr>
          <p:spPr bwMode="auto">
            <a:xfrm>
              <a:off x="2020" y="2834"/>
              <a:ext cx="258" cy="102"/>
            </a:xfrm>
            <a:custGeom>
              <a:avLst/>
              <a:gdLst>
                <a:gd name="T0" fmla="*/ 0 w 258"/>
                <a:gd name="T1" fmla="*/ 46 h 102"/>
                <a:gd name="T2" fmla="*/ 71 w 258"/>
                <a:gd name="T3" fmla="*/ 0 h 102"/>
                <a:gd name="T4" fmla="*/ 258 w 258"/>
                <a:gd name="T5" fmla="*/ 52 h 102"/>
                <a:gd name="T6" fmla="*/ 183 w 258"/>
                <a:gd name="T7" fmla="*/ 102 h 102"/>
                <a:gd name="T8" fmla="*/ 0 w 258"/>
                <a:gd name="T9" fmla="*/ 46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8"/>
                <a:gd name="T16" fmla="*/ 0 h 102"/>
                <a:gd name="T17" fmla="*/ 258 w 258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8" h="102">
                  <a:moveTo>
                    <a:pt x="0" y="46"/>
                  </a:moveTo>
                  <a:lnTo>
                    <a:pt x="71" y="0"/>
                  </a:lnTo>
                  <a:lnTo>
                    <a:pt x="258" y="52"/>
                  </a:lnTo>
                  <a:lnTo>
                    <a:pt x="183" y="10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5" name="Freeform 1131"/>
            <p:cNvSpPr>
              <a:spLocks/>
            </p:cNvSpPr>
            <p:nvPr/>
          </p:nvSpPr>
          <p:spPr bwMode="auto">
            <a:xfrm>
              <a:off x="2011" y="2882"/>
              <a:ext cx="194" cy="63"/>
            </a:xfrm>
            <a:custGeom>
              <a:avLst/>
              <a:gdLst>
                <a:gd name="T0" fmla="*/ 12 w 194"/>
                <a:gd name="T1" fmla="*/ 0 h 63"/>
                <a:gd name="T2" fmla="*/ 194 w 194"/>
                <a:gd name="T3" fmla="*/ 53 h 63"/>
                <a:gd name="T4" fmla="*/ 180 w 194"/>
                <a:gd name="T5" fmla="*/ 63 h 63"/>
                <a:gd name="T6" fmla="*/ 0 w 194"/>
                <a:gd name="T7" fmla="*/ 9 h 63"/>
                <a:gd name="T8" fmla="*/ 12 w 194"/>
                <a:gd name="T9" fmla="*/ 0 h 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4"/>
                <a:gd name="T16" fmla="*/ 0 h 63"/>
                <a:gd name="T17" fmla="*/ 194 w 194"/>
                <a:gd name="T18" fmla="*/ 63 h 6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4" h="63">
                  <a:moveTo>
                    <a:pt x="12" y="0"/>
                  </a:moveTo>
                  <a:lnTo>
                    <a:pt x="194" y="53"/>
                  </a:lnTo>
                  <a:lnTo>
                    <a:pt x="180" y="63"/>
                  </a:lnTo>
                  <a:lnTo>
                    <a:pt x="0" y="9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622" name="Freeform 1132"/>
          <p:cNvSpPr>
            <a:spLocks/>
          </p:cNvSpPr>
          <p:nvPr/>
        </p:nvSpPr>
        <p:spPr bwMode="auto">
          <a:xfrm>
            <a:off x="5714120" y="3345596"/>
            <a:ext cx="78411" cy="60608"/>
          </a:xfrm>
          <a:custGeom>
            <a:avLst/>
            <a:gdLst>
              <a:gd name="T0" fmla="*/ 495573 w 990"/>
              <a:gd name="T1" fmla="*/ 4479941 h 792"/>
              <a:gd name="T2" fmla="*/ 4472754 w 990"/>
              <a:gd name="T3" fmla="*/ 0 h 792"/>
              <a:gd name="T4" fmla="*/ 4472754 w 990"/>
              <a:gd name="T5" fmla="*/ 450887 h 792"/>
              <a:gd name="T6" fmla="*/ 0 w 990"/>
              <a:gd name="T7" fmla="*/ 4479941 h 792"/>
              <a:gd name="T8" fmla="*/ 495573 w 990"/>
              <a:gd name="T9" fmla="*/ 4479941 h 79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90"/>
              <a:gd name="T16" fmla="*/ 0 h 792"/>
              <a:gd name="T17" fmla="*/ 990 w 990"/>
              <a:gd name="T18" fmla="*/ 792 h 79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90" h="792">
                <a:moveTo>
                  <a:pt x="3" y="738"/>
                </a:moveTo>
                <a:lnTo>
                  <a:pt x="990" y="0"/>
                </a:lnTo>
                <a:lnTo>
                  <a:pt x="987" y="60"/>
                </a:lnTo>
                <a:lnTo>
                  <a:pt x="0" y="792"/>
                </a:lnTo>
                <a:lnTo>
                  <a:pt x="3" y="738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3" name="Freeform 1133"/>
          <p:cNvSpPr>
            <a:spLocks/>
          </p:cNvSpPr>
          <p:nvPr/>
        </p:nvSpPr>
        <p:spPr bwMode="auto">
          <a:xfrm>
            <a:off x="5514006" y="3350431"/>
            <a:ext cx="200625" cy="55302"/>
          </a:xfrm>
          <a:custGeom>
            <a:avLst/>
            <a:gdLst>
              <a:gd name="T0" fmla="*/ 496016 w 2532"/>
              <a:gd name="T1" fmla="*/ 0 h 723"/>
              <a:gd name="T2" fmla="*/ 496016 w 2532"/>
              <a:gd name="T3" fmla="*/ 0 h 723"/>
              <a:gd name="T4" fmla="*/ 10943095 w 2532"/>
              <a:gd name="T5" fmla="*/ 4025267 h 723"/>
              <a:gd name="T6" fmla="*/ 10943095 w 2532"/>
              <a:gd name="T7" fmla="*/ 4475790 h 723"/>
              <a:gd name="T8" fmla="*/ 0 w 2532"/>
              <a:gd name="T9" fmla="*/ 444634 h 723"/>
              <a:gd name="T10" fmla="*/ 496016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4" name="Freeform 1134"/>
          <p:cNvSpPr>
            <a:spLocks/>
          </p:cNvSpPr>
          <p:nvPr/>
        </p:nvSpPr>
        <p:spPr bwMode="auto">
          <a:xfrm>
            <a:off x="5514134" y="3340290"/>
            <a:ext cx="2171" cy="11202"/>
          </a:xfrm>
          <a:custGeom>
            <a:avLst/>
            <a:gdLst>
              <a:gd name="T0" fmla="*/ 585669 w 26"/>
              <a:gd name="T1" fmla="*/ 441374 h 147"/>
              <a:gd name="T2" fmla="*/ 585669 w 26"/>
              <a:gd name="T3" fmla="*/ 882672 h 147"/>
              <a:gd name="T4" fmla="*/ 0 w 26"/>
              <a:gd name="T5" fmla="*/ 882672 h 147"/>
              <a:gd name="T6" fmla="*/ 585669 w 26"/>
              <a:gd name="T7" fmla="*/ 0 h 147"/>
              <a:gd name="T8" fmla="*/ 585669 w 26"/>
              <a:gd name="T9" fmla="*/ 441374 h 14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"/>
              <a:gd name="T16" fmla="*/ 0 h 147"/>
              <a:gd name="T17" fmla="*/ 26 w 26"/>
              <a:gd name="T18" fmla="*/ 147 h 14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" h="147">
                <a:moveTo>
                  <a:pt x="26" y="10"/>
                </a:moveTo>
                <a:lnTo>
                  <a:pt x="23" y="147"/>
                </a:lnTo>
                <a:lnTo>
                  <a:pt x="0" y="144"/>
                </a:lnTo>
                <a:lnTo>
                  <a:pt x="3" y="0"/>
                </a:lnTo>
                <a:lnTo>
                  <a:pt x="26" y="1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5" name="Freeform 1135"/>
          <p:cNvSpPr>
            <a:spLocks/>
          </p:cNvSpPr>
          <p:nvPr/>
        </p:nvSpPr>
        <p:spPr bwMode="auto">
          <a:xfrm>
            <a:off x="5514261" y="3294657"/>
            <a:ext cx="93225" cy="46340"/>
          </a:xfrm>
          <a:custGeom>
            <a:avLst/>
            <a:gdLst>
              <a:gd name="T0" fmla="*/ 4983336 w 1176"/>
              <a:gd name="T1" fmla="*/ 0 h 606"/>
              <a:gd name="T2" fmla="*/ 0 w 1176"/>
              <a:gd name="T3" fmla="*/ 3578656 h 606"/>
              <a:gd name="T4" fmla="*/ 496487 w 1176"/>
              <a:gd name="T5" fmla="*/ 3578656 h 606"/>
              <a:gd name="T6" fmla="*/ 4983336 w 1176"/>
              <a:gd name="T7" fmla="*/ 444436 h 606"/>
              <a:gd name="T8" fmla="*/ 4983336 w 1176"/>
              <a:gd name="T9" fmla="*/ 0 h 60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6"/>
              <a:gd name="T16" fmla="*/ 0 h 606"/>
              <a:gd name="T17" fmla="*/ 1176 w 1176"/>
              <a:gd name="T18" fmla="*/ 606 h 60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6" h="606">
                <a:moveTo>
                  <a:pt x="1170" y="0"/>
                </a:moveTo>
                <a:lnTo>
                  <a:pt x="0" y="597"/>
                </a:lnTo>
                <a:lnTo>
                  <a:pt x="30" y="606"/>
                </a:lnTo>
                <a:lnTo>
                  <a:pt x="1176" y="18"/>
                </a:lnTo>
                <a:lnTo>
                  <a:pt x="1170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6" name="Freeform 1136"/>
          <p:cNvSpPr>
            <a:spLocks/>
          </p:cNvSpPr>
          <p:nvPr/>
        </p:nvSpPr>
        <p:spPr bwMode="auto">
          <a:xfrm>
            <a:off x="5520519" y="3342649"/>
            <a:ext cx="190281" cy="53180"/>
          </a:xfrm>
          <a:custGeom>
            <a:avLst/>
            <a:gdLst>
              <a:gd name="T0" fmla="*/ 423548 w 2532"/>
              <a:gd name="T1" fmla="*/ 0 h 723"/>
              <a:gd name="T2" fmla="*/ 423548 w 2532"/>
              <a:gd name="T3" fmla="*/ 0 h 723"/>
              <a:gd name="T4" fmla="*/ 5094150 w 2532"/>
              <a:gd name="T5" fmla="*/ 2385965 h 723"/>
              <a:gd name="T6" fmla="*/ 5094150 w 2532"/>
              <a:gd name="T7" fmla="*/ 2385965 h 723"/>
              <a:gd name="T8" fmla="*/ 0 w 2532"/>
              <a:gd name="T9" fmla="*/ 400358 h 723"/>
              <a:gd name="T10" fmla="*/ 423548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627" name="Freeform 1137"/>
          <p:cNvSpPr>
            <a:spLocks/>
          </p:cNvSpPr>
          <p:nvPr/>
        </p:nvSpPr>
        <p:spPr bwMode="auto">
          <a:xfrm flipV="1">
            <a:off x="5710545" y="3338875"/>
            <a:ext cx="77645" cy="55066"/>
          </a:xfrm>
          <a:custGeom>
            <a:avLst/>
            <a:gdLst>
              <a:gd name="T0" fmla="*/ 0 w 2532"/>
              <a:gd name="T1" fmla="*/ 0 h 723"/>
              <a:gd name="T2" fmla="*/ 0 w 2532"/>
              <a:gd name="T3" fmla="*/ 0 h 723"/>
              <a:gd name="T4" fmla="*/ 0 w 2532"/>
              <a:gd name="T5" fmla="*/ 3973587 h 723"/>
              <a:gd name="T6" fmla="*/ 0 w 2532"/>
              <a:gd name="T7" fmla="*/ 3973587 h 723"/>
              <a:gd name="T8" fmla="*/ 0 w 2532"/>
              <a:gd name="T9" fmla="*/ 440833 h 723"/>
              <a:gd name="T10" fmla="*/ 0 w 2532"/>
              <a:gd name="T11" fmla="*/ 0 h 723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32"/>
              <a:gd name="T19" fmla="*/ 0 h 723"/>
              <a:gd name="T20" fmla="*/ 2532 w 2532"/>
              <a:gd name="T21" fmla="*/ 723 h 723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32" h="723">
                <a:moveTo>
                  <a:pt x="6" y="0"/>
                </a:moveTo>
                <a:cubicBezTo>
                  <a:pt x="16" y="0"/>
                  <a:pt x="26" y="0"/>
                  <a:pt x="36" y="0"/>
                </a:cubicBezTo>
                <a:lnTo>
                  <a:pt x="2532" y="678"/>
                </a:lnTo>
                <a:lnTo>
                  <a:pt x="2529" y="723"/>
                </a:lnTo>
                <a:lnTo>
                  <a:pt x="0" y="24"/>
                </a:lnTo>
                <a:lnTo>
                  <a:pt x="6" y="0"/>
                </a:lnTo>
                <a:close/>
              </a:path>
            </a:pathLst>
          </a:custGeom>
          <a:solidFill>
            <a:srgbClr val="000099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628" name="Group 1139"/>
          <p:cNvGrpSpPr>
            <a:grpSpLocks/>
          </p:cNvGrpSpPr>
          <p:nvPr/>
        </p:nvGrpSpPr>
        <p:grpSpPr bwMode="auto">
          <a:xfrm flipH="1">
            <a:off x="5995499" y="3253643"/>
            <a:ext cx="359261" cy="342045"/>
            <a:chOff x="2839" y="3501"/>
            <a:chExt cx="755" cy="803"/>
          </a:xfrm>
        </p:grpSpPr>
        <p:pic>
          <p:nvPicPr>
            <p:cNvPr id="658" name="Picture 1140" descr="desktop_computer_stylized_medium"/>
            <p:cNvPicPr>
              <a:picLocks noChangeAspect="1" noChangeArrowheads="1"/>
            </p:cNvPicPr>
            <p:nvPr/>
          </p:nvPicPr>
          <p:blipFill>
            <a:blip r:embed="rId2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59" name="Freeform 114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629" name="Group 1142"/>
          <p:cNvGrpSpPr>
            <a:grpSpLocks/>
          </p:cNvGrpSpPr>
          <p:nvPr/>
        </p:nvGrpSpPr>
        <p:grpSpPr bwMode="auto">
          <a:xfrm>
            <a:off x="7307263" y="5422900"/>
            <a:ext cx="474662" cy="407988"/>
            <a:chOff x="877" y="1008"/>
            <a:chExt cx="2747" cy="2591"/>
          </a:xfrm>
        </p:grpSpPr>
        <p:pic>
          <p:nvPicPr>
            <p:cNvPr id="635" name="Picture 1143" descr="antenna_stylized"/>
            <p:cNvPicPr>
              <a:picLocks noChangeAspect="1" noChangeArrowheads="1"/>
            </p:cNvPicPr>
            <p:nvPr/>
          </p:nvPicPr>
          <p:blipFill>
            <a:blip r:embed="rId1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6" name="Picture 1144" descr="laptop_keyboard"/>
            <p:cNvPicPr>
              <a:picLocks noChangeAspect="1" noChangeArrowheads="1"/>
            </p:cNvPicPr>
            <p:nvPr/>
          </p:nvPicPr>
          <p:blipFill>
            <a:blip r:embed="rId2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7" name="Freeform 1145"/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4 w 2982"/>
                <a:gd name="T5" fmla="*/ 1 h 2442"/>
                <a:gd name="T6" fmla="*/ 4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638" name="Picture 1146" descr="screen"/>
            <p:cNvPicPr>
              <a:picLocks noChangeAspect="1" noChangeArrowheads="1"/>
            </p:cNvPicPr>
            <p:nvPr/>
          </p:nvPicPr>
          <p:blipFill>
            <a:blip r:embed="rId2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9" name="Freeform 1147"/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4 w 2528"/>
                <a:gd name="T3" fmla="*/ 1 h 455"/>
                <a:gd name="T4" fmla="*/ 4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0" name="Freeform 1148"/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1" name="Freeform 1149"/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2" name="Freeform 1150"/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4 w 2773"/>
                <a:gd name="T5" fmla="*/ 1 h 738"/>
                <a:gd name="T6" fmla="*/ 4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3" name="Freeform 1151"/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3 w 637"/>
                <a:gd name="T1" fmla="*/ 0 h 1659"/>
                <a:gd name="T2" fmla="*/ 3 w 637"/>
                <a:gd name="T3" fmla="*/ 0 h 1659"/>
                <a:gd name="T4" fmla="*/ 1 w 637"/>
                <a:gd name="T5" fmla="*/ 21 h 1659"/>
                <a:gd name="T6" fmla="*/ 0 w 637"/>
                <a:gd name="T7" fmla="*/ 21 h 1659"/>
                <a:gd name="T8" fmla="*/ 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4" name="Freeform 1152"/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13 w 2216"/>
                <a:gd name="T5" fmla="*/ 7 h 550"/>
                <a:gd name="T6" fmla="*/ 13 w 2216"/>
                <a:gd name="T7" fmla="*/ 6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45" name="Group 1153"/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652" name="Freeform 1154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3" name="Freeform 1155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4" name="Freeform 1156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5" name="Freeform 1157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6" name="Freeform 1158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657" name="Freeform 1159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646" name="Freeform 1160"/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3 h 792"/>
                <a:gd name="T2" fmla="*/ 2 w 990"/>
                <a:gd name="T3" fmla="*/ 0 h 792"/>
                <a:gd name="T4" fmla="*/ 2 w 990"/>
                <a:gd name="T5" fmla="*/ 1 h 792"/>
                <a:gd name="T6" fmla="*/ 0 w 990"/>
                <a:gd name="T7" fmla="*/ 3 h 792"/>
                <a:gd name="T8" fmla="*/ 1 w 990"/>
                <a:gd name="T9" fmla="*/ 3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7" name="Freeform 1161"/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6 w 2532"/>
                <a:gd name="T5" fmla="*/ 3 h 723"/>
                <a:gd name="T6" fmla="*/ 6 w 2532"/>
                <a:gd name="T7" fmla="*/ 3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8" name="Freeform 1162"/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9" name="Freeform 1163"/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2 w 1176"/>
                <a:gd name="T1" fmla="*/ 0 h 606"/>
                <a:gd name="T2" fmla="*/ 0 w 1176"/>
                <a:gd name="T3" fmla="*/ 2 h 606"/>
                <a:gd name="T4" fmla="*/ 1 w 1176"/>
                <a:gd name="T5" fmla="*/ 2 h 606"/>
                <a:gd name="T6" fmla="*/ 2 w 1176"/>
                <a:gd name="T7" fmla="*/ 1 h 606"/>
                <a:gd name="T8" fmla="*/ 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0" name="Freeform 1164"/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2 w 2532"/>
                <a:gd name="T5" fmla="*/ 1 h 723"/>
                <a:gd name="T6" fmla="*/ 2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1" name="Freeform 1165"/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 h 723"/>
                <a:gd name="T6" fmla="*/ 0 w 2532"/>
                <a:gd name="T7" fmla="*/ 3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630" name="Picture 568" descr="light2.png"/>
          <p:cNvPicPr>
            <a:picLocks noChangeAspect="1"/>
          </p:cNvPicPr>
          <p:nvPr/>
        </p:nvPicPr>
        <p:blipFill>
          <a:blip r:embed="rId2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694843" y="2078789"/>
            <a:ext cx="92772" cy="4054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1" name="Picture 1017" descr="antenna_stylized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957" y="2006227"/>
            <a:ext cx="530702" cy="2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2" name="Picture 1017" descr="antenna_stylized"/>
          <p:cNvPicPr>
            <a:picLocks noChangeAspect="1" noChangeArrowheads="1"/>
          </p:cNvPicPr>
          <p:nvPr/>
        </p:nvPicPr>
        <p:blipFill>
          <a:blip r:embed="rId2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195" y="1745624"/>
            <a:ext cx="530702" cy="223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3" name="Picture 571" descr="fridge2.png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702" y="3071517"/>
            <a:ext cx="189578" cy="337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" name="Picture 1115" descr="antenna_stylized"/>
          <p:cNvPicPr>
            <a:picLocks noChangeAspect="1" noChangeArrowheads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938" y="3011924"/>
            <a:ext cx="347997" cy="167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8" name="Group 850"/>
          <p:cNvGrpSpPr>
            <a:grpSpLocks/>
          </p:cNvGrpSpPr>
          <p:nvPr/>
        </p:nvGrpSpPr>
        <p:grpSpPr bwMode="auto">
          <a:xfrm>
            <a:off x="5607471" y="1538038"/>
            <a:ext cx="448245" cy="96676"/>
            <a:chOff x="2199" y="955"/>
            <a:chExt cx="2547" cy="506"/>
          </a:xfrm>
        </p:grpSpPr>
        <p:sp>
          <p:nvSpPr>
            <p:cNvPr id="531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2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3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4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5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6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59" name="Group 850"/>
          <p:cNvGrpSpPr>
            <a:grpSpLocks/>
          </p:cNvGrpSpPr>
          <p:nvPr/>
        </p:nvGrpSpPr>
        <p:grpSpPr bwMode="auto">
          <a:xfrm>
            <a:off x="5276468" y="2033201"/>
            <a:ext cx="448245" cy="96676"/>
            <a:chOff x="2199" y="955"/>
            <a:chExt cx="2547" cy="506"/>
          </a:xfrm>
        </p:grpSpPr>
        <p:sp>
          <p:nvSpPr>
            <p:cNvPr id="525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6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7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8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9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30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0" name="Group 850"/>
          <p:cNvGrpSpPr>
            <a:grpSpLocks/>
          </p:cNvGrpSpPr>
          <p:nvPr/>
        </p:nvGrpSpPr>
        <p:grpSpPr bwMode="auto">
          <a:xfrm>
            <a:off x="6495173" y="2008238"/>
            <a:ext cx="427847" cy="76292"/>
            <a:chOff x="2199" y="955"/>
            <a:chExt cx="2547" cy="506"/>
          </a:xfrm>
        </p:grpSpPr>
        <p:sp>
          <p:nvSpPr>
            <p:cNvPr id="519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0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1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2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3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24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1" name="Group 850"/>
          <p:cNvGrpSpPr>
            <a:grpSpLocks/>
          </p:cNvGrpSpPr>
          <p:nvPr/>
        </p:nvGrpSpPr>
        <p:grpSpPr bwMode="auto">
          <a:xfrm>
            <a:off x="6558106" y="1745978"/>
            <a:ext cx="427847" cy="76292"/>
            <a:chOff x="2199" y="955"/>
            <a:chExt cx="2547" cy="506"/>
          </a:xfrm>
        </p:grpSpPr>
        <p:sp>
          <p:nvSpPr>
            <p:cNvPr id="513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4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5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6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7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8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2" name="Group 850"/>
          <p:cNvGrpSpPr>
            <a:grpSpLocks/>
          </p:cNvGrpSpPr>
          <p:nvPr/>
        </p:nvGrpSpPr>
        <p:grpSpPr bwMode="auto">
          <a:xfrm>
            <a:off x="5756886" y="2979399"/>
            <a:ext cx="375111" cy="76292"/>
            <a:chOff x="2199" y="955"/>
            <a:chExt cx="2547" cy="506"/>
          </a:xfrm>
        </p:grpSpPr>
        <p:sp>
          <p:nvSpPr>
            <p:cNvPr id="507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8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9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0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1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12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3" name="Group 850"/>
          <p:cNvGrpSpPr>
            <a:grpSpLocks/>
          </p:cNvGrpSpPr>
          <p:nvPr/>
        </p:nvGrpSpPr>
        <p:grpSpPr bwMode="auto">
          <a:xfrm>
            <a:off x="5458054" y="3093653"/>
            <a:ext cx="373704" cy="70494"/>
            <a:chOff x="2199" y="955"/>
            <a:chExt cx="2547" cy="506"/>
          </a:xfrm>
        </p:grpSpPr>
        <p:sp>
          <p:nvSpPr>
            <p:cNvPr id="501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2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3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4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5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6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4" name="Group 850"/>
          <p:cNvGrpSpPr>
            <a:grpSpLocks/>
          </p:cNvGrpSpPr>
          <p:nvPr/>
        </p:nvGrpSpPr>
        <p:grpSpPr bwMode="auto">
          <a:xfrm>
            <a:off x="5616258" y="3506728"/>
            <a:ext cx="496588" cy="96676"/>
            <a:chOff x="2199" y="955"/>
            <a:chExt cx="2547" cy="506"/>
          </a:xfrm>
        </p:grpSpPr>
        <p:sp>
          <p:nvSpPr>
            <p:cNvPr id="495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6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7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8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9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00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5" name="Group 850"/>
          <p:cNvGrpSpPr>
            <a:grpSpLocks/>
          </p:cNvGrpSpPr>
          <p:nvPr/>
        </p:nvGrpSpPr>
        <p:grpSpPr bwMode="auto">
          <a:xfrm>
            <a:off x="7154356" y="5005218"/>
            <a:ext cx="536140" cy="131828"/>
            <a:chOff x="2199" y="955"/>
            <a:chExt cx="2547" cy="506"/>
          </a:xfrm>
        </p:grpSpPr>
        <p:sp>
          <p:nvSpPr>
            <p:cNvPr id="489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0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1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2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3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94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6" name="Group 850"/>
          <p:cNvGrpSpPr>
            <a:grpSpLocks/>
          </p:cNvGrpSpPr>
          <p:nvPr/>
        </p:nvGrpSpPr>
        <p:grpSpPr bwMode="auto">
          <a:xfrm>
            <a:off x="7299376" y="5413893"/>
            <a:ext cx="408699" cy="92283"/>
            <a:chOff x="2199" y="955"/>
            <a:chExt cx="2547" cy="506"/>
          </a:xfrm>
        </p:grpSpPr>
        <p:sp>
          <p:nvSpPr>
            <p:cNvPr id="483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4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5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6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7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8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7" name="Group 850"/>
          <p:cNvGrpSpPr>
            <a:grpSpLocks/>
          </p:cNvGrpSpPr>
          <p:nvPr/>
        </p:nvGrpSpPr>
        <p:grpSpPr bwMode="auto">
          <a:xfrm>
            <a:off x="6881891" y="5484200"/>
            <a:ext cx="408699" cy="92283"/>
            <a:chOff x="2199" y="955"/>
            <a:chExt cx="2547" cy="506"/>
          </a:xfrm>
        </p:grpSpPr>
        <p:sp>
          <p:nvSpPr>
            <p:cNvPr id="477" name="Freeform 851"/>
            <p:cNvSpPr>
              <a:spLocks/>
            </p:cNvSpPr>
            <p:nvPr/>
          </p:nvSpPr>
          <p:spPr bwMode="auto">
            <a:xfrm>
              <a:off x="2199" y="1166"/>
              <a:ext cx="260" cy="281"/>
            </a:xfrm>
            <a:custGeom>
              <a:avLst/>
              <a:gdLst>
                <a:gd name="T0" fmla="*/ 260 w 260"/>
                <a:gd name="T1" fmla="*/ 0 h 281"/>
                <a:gd name="T2" fmla="*/ 42 w 260"/>
                <a:gd name="T3" fmla="*/ 112 h 281"/>
                <a:gd name="T4" fmla="*/ 35 w 260"/>
                <a:gd name="T5" fmla="*/ 211 h 281"/>
                <a:gd name="T6" fmla="*/ 253 w 260"/>
                <a:gd name="T7" fmla="*/ 281 h 28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0" h="281">
                  <a:moveTo>
                    <a:pt x="260" y="0"/>
                  </a:moveTo>
                  <a:cubicBezTo>
                    <a:pt x="224" y="19"/>
                    <a:pt x="79" y="77"/>
                    <a:pt x="42" y="112"/>
                  </a:cubicBezTo>
                  <a:cubicBezTo>
                    <a:pt x="5" y="143"/>
                    <a:pt x="0" y="183"/>
                    <a:pt x="35" y="211"/>
                  </a:cubicBezTo>
                  <a:cubicBezTo>
                    <a:pt x="70" y="239"/>
                    <a:pt x="208" y="266"/>
                    <a:pt x="253" y="281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8" name="Freeform 852"/>
            <p:cNvSpPr>
              <a:spLocks/>
            </p:cNvSpPr>
            <p:nvPr/>
          </p:nvSpPr>
          <p:spPr bwMode="auto">
            <a:xfrm>
              <a:off x="2482" y="1040"/>
              <a:ext cx="900" cy="421"/>
            </a:xfrm>
            <a:custGeom>
              <a:avLst/>
              <a:gdLst>
                <a:gd name="T0" fmla="*/ 531 w 900"/>
                <a:gd name="T1" fmla="*/ 0 h 421"/>
                <a:gd name="T2" fmla="*/ 279 w 900"/>
                <a:gd name="T3" fmla="*/ 77 h 421"/>
                <a:gd name="T4" fmla="*/ 68 w 900"/>
                <a:gd name="T5" fmla="*/ 182 h 421"/>
                <a:gd name="T6" fmla="*/ 33 w 900"/>
                <a:gd name="T7" fmla="*/ 323 h 421"/>
                <a:gd name="T8" fmla="*/ 328 w 900"/>
                <a:gd name="T9" fmla="*/ 400 h 421"/>
                <a:gd name="T10" fmla="*/ 812 w 900"/>
                <a:gd name="T11" fmla="*/ 421 h 421"/>
                <a:gd name="T12" fmla="*/ 855 w 900"/>
                <a:gd name="T13" fmla="*/ 400 h 42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900" h="421">
                  <a:moveTo>
                    <a:pt x="531" y="0"/>
                  </a:moveTo>
                  <a:cubicBezTo>
                    <a:pt x="489" y="13"/>
                    <a:pt x="356" y="47"/>
                    <a:pt x="279" y="77"/>
                  </a:cubicBezTo>
                  <a:cubicBezTo>
                    <a:pt x="202" y="107"/>
                    <a:pt x="109" y="141"/>
                    <a:pt x="68" y="182"/>
                  </a:cubicBezTo>
                  <a:cubicBezTo>
                    <a:pt x="31" y="213"/>
                    <a:pt x="0" y="292"/>
                    <a:pt x="33" y="323"/>
                  </a:cubicBezTo>
                  <a:cubicBezTo>
                    <a:pt x="76" y="359"/>
                    <a:pt x="198" y="384"/>
                    <a:pt x="328" y="400"/>
                  </a:cubicBezTo>
                  <a:cubicBezTo>
                    <a:pt x="458" y="416"/>
                    <a:pt x="724" y="421"/>
                    <a:pt x="812" y="421"/>
                  </a:cubicBezTo>
                  <a:cubicBezTo>
                    <a:pt x="900" y="421"/>
                    <a:pt x="846" y="404"/>
                    <a:pt x="855" y="40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79" name="Freeform 853"/>
            <p:cNvSpPr>
              <a:spLocks/>
            </p:cNvSpPr>
            <p:nvPr/>
          </p:nvSpPr>
          <p:spPr bwMode="auto">
            <a:xfrm>
              <a:off x="2782" y="1068"/>
              <a:ext cx="428" cy="269"/>
            </a:xfrm>
            <a:custGeom>
              <a:avLst/>
              <a:gdLst>
                <a:gd name="T0" fmla="*/ 428 w 428"/>
                <a:gd name="T1" fmla="*/ 0 h 269"/>
                <a:gd name="T2" fmla="*/ 217 w 428"/>
                <a:gd name="T3" fmla="*/ 35 h 269"/>
                <a:gd name="T4" fmla="*/ 21 w 428"/>
                <a:gd name="T5" fmla="*/ 140 h 269"/>
                <a:gd name="T6" fmla="*/ 91 w 428"/>
                <a:gd name="T7" fmla="*/ 246 h 269"/>
                <a:gd name="T8" fmla="*/ 231 w 428"/>
                <a:gd name="T9" fmla="*/ 267 h 269"/>
                <a:gd name="T10" fmla="*/ 414 w 428"/>
                <a:gd name="T11" fmla="*/ 260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28" h="269">
                  <a:moveTo>
                    <a:pt x="428" y="0"/>
                  </a:moveTo>
                  <a:cubicBezTo>
                    <a:pt x="428" y="0"/>
                    <a:pt x="217" y="35"/>
                    <a:pt x="217" y="35"/>
                  </a:cubicBezTo>
                  <a:cubicBezTo>
                    <a:pt x="217" y="35"/>
                    <a:pt x="42" y="105"/>
                    <a:pt x="21" y="140"/>
                  </a:cubicBezTo>
                  <a:cubicBezTo>
                    <a:pt x="0" y="175"/>
                    <a:pt x="14" y="217"/>
                    <a:pt x="91" y="246"/>
                  </a:cubicBezTo>
                  <a:cubicBezTo>
                    <a:pt x="126" y="267"/>
                    <a:pt x="177" y="265"/>
                    <a:pt x="231" y="267"/>
                  </a:cubicBezTo>
                  <a:cubicBezTo>
                    <a:pt x="285" y="269"/>
                    <a:pt x="376" y="262"/>
                    <a:pt x="414" y="26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0" name="Freeform 854"/>
            <p:cNvSpPr>
              <a:spLocks/>
            </p:cNvSpPr>
            <p:nvPr/>
          </p:nvSpPr>
          <p:spPr bwMode="auto">
            <a:xfrm>
              <a:off x="3554" y="1075"/>
              <a:ext cx="377" cy="239"/>
            </a:xfrm>
            <a:custGeom>
              <a:avLst/>
              <a:gdLst>
                <a:gd name="T0" fmla="*/ 42 w 377"/>
                <a:gd name="T1" fmla="*/ 239 h 239"/>
                <a:gd name="T2" fmla="*/ 335 w 377"/>
                <a:gd name="T3" fmla="*/ 146 h 239"/>
                <a:gd name="T4" fmla="*/ 342 w 377"/>
                <a:gd name="T5" fmla="*/ 47 h 239"/>
                <a:gd name="T6" fmla="*/ 0 w 377"/>
                <a:gd name="T7" fmla="*/ 0 h 2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77" h="239">
                  <a:moveTo>
                    <a:pt x="42" y="239"/>
                  </a:moveTo>
                  <a:cubicBezTo>
                    <a:pt x="89" y="224"/>
                    <a:pt x="285" y="178"/>
                    <a:pt x="335" y="146"/>
                  </a:cubicBezTo>
                  <a:cubicBezTo>
                    <a:pt x="372" y="115"/>
                    <a:pt x="377" y="75"/>
                    <a:pt x="342" y="47"/>
                  </a:cubicBezTo>
                  <a:cubicBezTo>
                    <a:pt x="286" y="23"/>
                    <a:pt x="71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1" name="Freeform 855"/>
            <p:cNvSpPr>
              <a:spLocks/>
            </p:cNvSpPr>
            <p:nvPr/>
          </p:nvSpPr>
          <p:spPr bwMode="auto">
            <a:xfrm>
              <a:off x="3646" y="997"/>
              <a:ext cx="660" cy="336"/>
            </a:xfrm>
            <a:custGeom>
              <a:avLst/>
              <a:gdLst>
                <a:gd name="T0" fmla="*/ 390 w 646"/>
                <a:gd name="T1" fmla="*/ 592 h 300"/>
                <a:gd name="T2" fmla="*/ 555 w 646"/>
                <a:gd name="T3" fmla="*/ 501 h 300"/>
                <a:gd name="T4" fmla="*/ 690 w 646"/>
                <a:gd name="T5" fmla="*/ 377 h 300"/>
                <a:gd name="T6" fmla="*/ 713 w 646"/>
                <a:gd name="T7" fmla="*/ 211 h 300"/>
                <a:gd name="T8" fmla="*/ 522 w 646"/>
                <a:gd name="T9" fmla="*/ 119 h 300"/>
                <a:gd name="T10" fmla="*/ 0 w 646"/>
                <a:gd name="T11" fmla="*/ 0 h 3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46" h="300">
                  <a:moveTo>
                    <a:pt x="343" y="300"/>
                  </a:moveTo>
                  <a:cubicBezTo>
                    <a:pt x="367" y="292"/>
                    <a:pt x="443" y="272"/>
                    <a:pt x="487" y="254"/>
                  </a:cubicBezTo>
                  <a:cubicBezTo>
                    <a:pt x="531" y="236"/>
                    <a:pt x="584" y="216"/>
                    <a:pt x="607" y="191"/>
                  </a:cubicBezTo>
                  <a:cubicBezTo>
                    <a:pt x="628" y="173"/>
                    <a:pt x="646" y="125"/>
                    <a:pt x="627" y="107"/>
                  </a:cubicBezTo>
                  <a:cubicBezTo>
                    <a:pt x="603" y="85"/>
                    <a:pt x="563" y="79"/>
                    <a:pt x="459" y="61"/>
                  </a:cubicBezTo>
                  <a:cubicBezTo>
                    <a:pt x="355" y="43"/>
                    <a:pt x="76" y="10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82" name="Freeform 856"/>
            <p:cNvSpPr>
              <a:spLocks/>
            </p:cNvSpPr>
            <p:nvPr/>
          </p:nvSpPr>
          <p:spPr bwMode="auto">
            <a:xfrm>
              <a:off x="4116" y="955"/>
              <a:ext cx="630" cy="397"/>
            </a:xfrm>
            <a:custGeom>
              <a:avLst/>
              <a:gdLst>
                <a:gd name="T0" fmla="*/ 320 w 630"/>
                <a:gd name="T1" fmla="*/ 397 h 397"/>
                <a:gd name="T2" fmla="*/ 468 w 630"/>
                <a:gd name="T3" fmla="*/ 345 h 397"/>
                <a:gd name="T4" fmla="*/ 590 w 630"/>
                <a:gd name="T5" fmla="*/ 275 h 397"/>
                <a:gd name="T6" fmla="*/ 611 w 630"/>
                <a:gd name="T7" fmla="*/ 181 h 397"/>
                <a:gd name="T8" fmla="*/ 439 w 630"/>
                <a:gd name="T9" fmla="*/ 129 h 397"/>
                <a:gd name="T10" fmla="*/ 0 w 630"/>
                <a:gd name="T11" fmla="*/ 0 h 3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30" h="397">
                  <a:moveTo>
                    <a:pt x="320" y="397"/>
                  </a:moveTo>
                  <a:cubicBezTo>
                    <a:pt x="345" y="388"/>
                    <a:pt x="423" y="366"/>
                    <a:pt x="468" y="345"/>
                  </a:cubicBezTo>
                  <a:cubicBezTo>
                    <a:pt x="513" y="325"/>
                    <a:pt x="567" y="303"/>
                    <a:pt x="590" y="275"/>
                  </a:cubicBezTo>
                  <a:cubicBezTo>
                    <a:pt x="612" y="255"/>
                    <a:pt x="630" y="201"/>
                    <a:pt x="611" y="181"/>
                  </a:cubicBezTo>
                  <a:cubicBezTo>
                    <a:pt x="586" y="156"/>
                    <a:pt x="541" y="159"/>
                    <a:pt x="439" y="129"/>
                  </a:cubicBezTo>
                  <a:cubicBezTo>
                    <a:pt x="337" y="99"/>
                    <a:pt x="91" y="27"/>
                    <a:pt x="0" y="0"/>
                  </a:cubicBezTo>
                </a:path>
              </a:pathLst>
            </a:custGeom>
            <a:noFill/>
            <a:ln w="19050" cmpd="sng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468" name="Group 817"/>
          <p:cNvGrpSpPr>
            <a:grpSpLocks/>
          </p:cNvGrpSpPr>
          <p:nvPr/>
        </p:nvGrpSpPr>
        <p:grpSpPr bwMode="auto">
          <a:xfrm>
            <a:off x="5865009" y="1738313"/>
            <a:ext cx="517525" cy="508000"/>
            <a:chOff x="2920" y="1424"/>
            <a:chExt cx="326" cy="320"/>
          </a:xfrm>
        </p:grpSpPr>
        <p:sp>
          <p:nvSpPr>
            <p:cNvPr id="469" name="Oval 818"/>
            <p:cNvSpPr>
              <a:spLocks noChangeArrowheads="1"/>
            </p:cNvSpPr>
            <p:nvPr/>
          </p:nvSpPr>
          <p:spPr bwMode="auto">
            <a:xfrm>
              <a:off x="2920" y="1445"/>
              <a:ext cx="326" cy="289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470" name="Group 819"/>
            <p:cNvGrpSpPr>
              <a:grpSpLocks/>
            </p:cNvGrpSpPr>
            <p:nvPr/>
          </p:nvGrpSpPr>
          <p:grpSpPr bwMode="auto">
            <a:xfrm>
              <a:off x="2949" y="1424"/>
              <a:ext cx="265" cy="280"/>
              <a:chOff x="2949" y="1424"/>
              <a:chExt cx="265" cy="280"/>
            </a:xfrm>
          </p:grpSpPr>
          <p:sp>
            <p:nvSpPr>
              <p:cNvPr id="472" name="Oval 820"/>
              <p:cNvSpPr>
                <a:spLocks noChangeArrowheads="1"/>
              </p:cNvSpPr>
              <p:nvPr/>
            </p:nvSpPr>
            <p:spPr bwMode="auto">
              <a:xfrm>
                <a:off x="3030" y="1545"/>
                <a:ext cx="107" cy="92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3" name="Oval 821"/>
              <p:cNvSpPr>
                <a:spLocks noChangeArrowheads="1"/>
              </p:cNvSpPr>
              <p:nvPr/>
            </p:nvSpPr>
            <p:spPr bwMode="auto">
              <a:xfrm>
                <a:off x="3006" y="1525"/>
                <a:ext cx="154" cy="131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4" name="Oval 822"/>
              <p:cNvSpPr>
                <a:spLocks noChangeArrowheads="1"/>
              </p:cNvSpPr>
              <p:nvPr/>
            </p:nvSpPr>
            <p:spPr bwMode="auto">
              <a:xfrm>
                <a:off x="2983" y="1501"/>
                <a:ext cx="203" cy="17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5" name="Oval 823"/>
              <p:cNvSpPr>
                <a:spLocks noChangeArrowheads="1"/>
              </p:cNvSpPr>
              <p:nvPr/>
            </p:nvSpPr>
            <p:spPr bwMode="auto">
              <a:xfrm>
                <a:off x="2949" y="1476"/>
                <a:ext cx="265" cy="228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6" name="Freeform 824"/>
              <p:cNvSpPr>
                <a:spLocks/>
              </p:cNvSpPr>
              <p:nvPr/>
            </p:nvSpPr>
            <p:spPr bwMode="auto">
              <a:xfrm flipV="1">
                <a:off x="2987" y="1424"/>
                <a:ext cx="205" cy="143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66CCFF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9050" cmpd="sng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471" name="Freeform 825"/>
            <p:cNvSpPr>
              <a:spLocks/>
            </p:cNvSpPr>
            <p:nvPr/>
          </p:nvSpPr>
          <p:spPr bwMode="auto">
            <a:xfrm>
              <a:off x="2995" y="1615"/>
              <a:ext cx="178" cy="129"/>
            </a:xfrm>
            <a:custGeom>
              <a:avLst/>
              <a:gdLst>
                <a:gd name="T0" fmla="*/ 0 w 1180"/>
                <a:gd name="T1" fmla="*/ 0 h 956"/>
                <a:gd name="T2" fmla="*/ 0 w 1180"/>
                <a:gd name="T3" fmla="*/ 0 h 956"/>
                <a:gd name="T4" fmla="*/ 0 w 1180"/>
                <a:gd name="T5" fmla="*/ 0 h 956"/>
                <a:gd name="T6" fmla="*/ 0 w 1180"/>
                <a:gd name="T7" fmla="*/ 0 h 956"/>
                <a:gd name="T8" fmla="*/ 0 w 1180"/>
                <a:gd name="T9" fmla="*/ 0 h 956"/>
                <a:gd name="T10" fmla="*/ 0 w 1180"/>
                <a:gd name="T11" fmla="*/ 0 h 956"/>
                <a:gd name="T12" fmla="*/ 0 w 1180"/>
                <a:gd name="T13" fmla="*/ 0 h 956"/>
                <a:gd name="T14" fmla="*/ 0 w 1180"/>
                <a:gd name="T15" fmla="*/ 0 h 956"/>
                <a:gd name="T16" fmla="*/ 0 w 1180"/>
                <a:gd name="T17" fmla="*/ 0 h 956"/>
                <a:gd name="T18" fmla="*/ 0 w 1180"/>
                <a:gd name="T19" fmla="*/ 0 h 95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80" h="956">
                  <a:moveTo>
                    <a:pt x="499" y="7"/>
                  </a:moveTo>
                  <a:lnTo>
                    <a:pt x="0" y="780"/>
                  </a:lnTo>
                  <a:lnTo>
                    <a:pt x="134" y="885"/>
                  </a:lnTo>
                  <a:lnTo>
                    <a:pt x="366" y="920"/>
                  </a:lnTo>
                  <a:lnTo>
                    <a:pt x="534" y="956"/>
                  </a:lnTo>
                  <a:lnTo>
                    <a:pt x="829" y="949"/>
                  </a:lnTo>
                  <a:lnTo>
                    <a:pt x="1096" y="850"/>
                  </a:lnTo>
                  <a:lnTo>
                    <a:pt x="1180" y="801"/>
                  </a:lnTo>
                  <a:lnTo>
                    <a:pt x="668" y="0"/>
                  </a:lnTo>
                  <a:lnTo>
                    <a:pt x="499" y="7"/>
                  </a:lnTo>
                  <a:close/>
                </a:path>
              </a:pathLst>
            </a:custGeom>
            <a:solidFill>
              <a:srgbClr val="66CCFF"/>
            </a:solidFill>
            <a:ln w="19050" cmpd="sng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91" name="Group 347"/>
          <p:cNvGrpSpPr>
            <a:grpSpLocks/>
          </p:cNvGrpSpPr>
          <p:nvPr/>
        </p:nvGrpSpPr>
        <p:grpSpPr bwMode="auto">
          <a:xfrm>
            <a:off x="6326174" y="2477052"/>
            <a:ext cx="416744" cy="205711"/>
            <a:chOff x="1871277" y="1576300"/>
            <a:chExt cx="1128371" cy="437861"/>
          </a:xfrm>
        </p:grpSpPr>
        <p:sp>
          <p:nvSpPr>
            <p:cNvPr id="892" name="Oval 89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93" name="Rectangle 89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4" name="Oval 89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895" name="Freeform 89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6" name="Freeform 89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7" name="Freeform 89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8" name="Freeform 89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899" name="Straight Connector 898"/>
            <p:cNvCxnSpPr>
              <a:endCxn id="89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Straight Connector 89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1" name="Group 347"/>
          <p:cNvGrpSpPr>
            <a:grpSpLocks/>
          </p:cNvGrpSpPr>
          <p:nvPr/>
        </p:nvGrpSpPr>
        <p:grpSpPr bwMode="auto">
          <a:xfrm>
            <a:off x="7177349" y="2476441"/>
            <a:ext cx="416744" cy="205711"/>
            <a:chOff x="1871277" y="1576300"/>
            <a:chExt cx="1128371" cy="437861"/>
          </a:xfrm>
        </p:grpSpPr>
        <p:sp>
          <p:nvSpPr>
            <p:cNvPr id="902" name="Oval 90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03" name="Rectangle 90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4" name="Oval 90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05" name="Freeform 90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6" name="Freeform 90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7" name="Freeform 90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8" name="Freeform 90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09" name="Straight Connector 908"/>
            <p:cNvCxnSpPr>
              <a:endCxn id="9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Straight Connector 90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1" name="Group 347"/>
          <p:cNvGrpSpPr>
            <a:grpSpLocks/>
          </p:cNvGrpSpPr>
          <p:nvPr/>
        </p:nvGrpSpPr>
        <p:grpSpPr bwMode="auto">
          <a:xfrm>
            <a:off x="7686788" y="2399327"/>
            <a:ext cx="416744" cy="205711"/>
            <a:chOff x="1871277" y="1576300"/>
            <a:chExt cx="1128371" cy="437861"/>
          </a:xfrm>
        </p:grpSpPr>
        <p:sp>
          <p:nvSpPr>
            <p:cNvPr id="912" name="Oval 91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13" name="Rectangle 91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4" name="Oval 91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15" name="Freeform 91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6" name="Freeform 91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7" name="Freeform 91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8" name="Freeform 91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19" name="Straight Connector 918"/>
            <p:cNvCxnSpPr>
              <a:endCxn id="91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Straight Connector 91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1" name="Group 347"/>
          <p:cNvGrpSpPr>
            <a:grpSpLocks/>
          </p:cNvGrpSpPr>
          <p:nvPr/>
        </p:nvGrpSpPr>
        <p:grpSpPr bwMode="auto">
          <a:xfrm>
            <a:off x="7752480" y="2760839"/>
            <a:ext cx="416744" cy="205711"/>
            <a:chOff x="1871277" y="1576300"/>
            <a:chExt cx="1128371" cy="437861"/>
          </a:xfrm>
        </p:grpSpPr>
        <p:sp>
          <p:nvSpPr>
            <p:cNvPr id="922" name="Oval 92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23" name="Rectangle 92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4" name="Oval 92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25" name="Freeform 92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6" name="Freeform 92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7" name="Freeform 92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8" name="Freeform 92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29" name="Straight Connector 928"/>
            <p:cNvCxnSpPr>
              <a:endCxn id="92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0" name="Straight Connector 92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1" name="Group 347"/>
          <p:cNvGrpSpPr>
            <a:grpSpLocks/>
          </p:cNvGrpSpPr>
          <p:nvPr/>
        </p:nvGrpSpPr>
        <p:grpSpPr bwMode="auto">
          <a:xfrm>
            <a:off x="7201005" y="2760229"/>
            <a:ext cx="416744" cy="205711"/>
            <a:chOff x="1871277" y="1576300"/>
            <a:chExt cx="1128371" cy="437861"/>
          </a:xfrm>
        </p:grpSpPr>
        <p:sp>
          <p:nvSpPr>
            <p:cNvPr id="932" name="Oval 93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33" name="Rectangle 93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4" name="Oval 93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35" name="Freeform 93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6" name="Freeform 93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7" name="Freeform 93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38" name="Freeform 93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39" name="Straight Connector 938"/>
            <p:cNvCxnSpPr>
              <a:endCxn id="93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0" name="Straight Connector 93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1" name="Group 347"/>
          <p:cNvGrpSpPr>
            <a:grpSpLocks/>
          </p:cNvGrpSpPr>
          <p:nvPr/>
        </p:nvGrpSpPr>
        <p:grpSpPr bwMode="auto">
          <a:xfrm>
            <a:off x="7083692" y="3627282"/>
            <a:ext cx="416744" cy="205711"/>
            <a:chOff x="1871277" y="1576300"/>
            <a:chExt cx="1128371" cy="437861"/>
          </a:xfrm>
        </p:grpSpPr>
        <p:sp>
          <p:nvSpPr>
            <p:cNvPr id="942" name="Oval 94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43" name="Rectangle 94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44" name="Oval 94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45" name="Freeform 94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46" name="Freeform 94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47" name="Freeform 94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48" name="Freeform 94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49" name="Straight Connector 948"/>
            <p:cNvCxnSpPr>
              <a:endCxn id="9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0" name="Straight Connector 94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51" name="Group 347"/>
          <p:cNvGrpSpPr>
            <a:grpSpLocks/>
          </p:cNvGrpSpPr>
          <p:nvPr/>
        </p:nvGrpSpPr>
        <p:grpSpPr bwMode="auto">
          <a:xfrm>
            <a:off x="7424812" y="3896990"/>
            <a:ext cx="416744" cy="205711"/>
            <a:chOff x="1871277" y="1576300"/>
            <a:chExt cx="1128371" cy="437861"/>
          </a:xfrm>
        </p:grpSpPr>
        <p:sp>
          <p:nvSpPr>
            <p:cNvPr id="952" name="Oval 95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53" name="Rectangle 95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4" name="Oval 95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55" name="Freeform 95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6" name="Freeform 95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7" name="Freeform 95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58" name="Freeform 95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59" name="Straight Connector 958"/>
            <p:cNvCxnSpPr>
              <a:endCxn id="9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0" name="Straight Connector 95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1" name="Group 347"/>
          <p:cNvGrpSpPr>
            <a:grpSpLocks/>
          </p:cNvGrpSpPr>
          <p:nvPr/>
        </p:nvGrpSpPr>
        <p:grpSpPr bwMode="auto">
          <a:xfrm>
            <a:off x="7740429" y="3636266"/>
            <a:ext cx="416744" cy="205711"/>
            <a:chOff x="1871277" y="1576300"/>
            <a:chExt cx="1128371" cy="437861"/>
          </a:xfrm>
        </p:grpSpPr>
        <p:sp>
          <p:nvSpPr>
            <p:cNvPr id="962" name="Oval 96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63" name="Rectangle 96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64" name="Oval 96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65" name="Freeform 96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66" name="Freeform 96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67" name="Freeform 96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68" name="Freeform 96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69" name="Straight Connector 968"/>
            <p:cNvCxnSpPr>
              <a:endCxn id="96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0" name="Straight Connector 96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1" name="Group 347"/>
          <p:cNvGrpSpPr>
            <a:grpSpLocks/>
          </p:cNvGrpSpPr>
          <p:nvPr/>
        </p:nvGrpSpPr>
        <p:grpSpPr bwMode="auto">
          <a:xfrm>
            <a:off x="6056633" y="3656920"/>
            <a:ext cx="375153" cy="169148"/>
            <a:chOff x="1871277" y="1576300"/>
            <a:chExt cx="1128371" cy="437861"/>
          </a:xfrm>
        </p:grpSpPr>
        <p:sp>
          <p:nvSpPr>
            <p:cNvPr id="972" name="Oval 97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73" name="Rectangle 97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4" name="Oval 97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75" name="Freeform 97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6" name="Freeform 97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7" name="Freeform 97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8" name="Freeform 97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79" name="Straight Connector 978"/>
            <p:cNvCxnSpPr>
              <a:endCxn id="9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0" name="Straight Connector 97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81" name="Group 347"/>
          <p:cNvGrpSpPr>
            <a:grpSpLocks/>
          </p:cNvGrpSpPr>
          <p:nvPr/>
        </p:nvGrpSpPr>
        <p:grpSpPr bwMode="auto">
          <a:xfrm>
            <a:off x="6970247" y="4493117"/>
            <a:ext cx="522452" cy="260369"/>
            <a:chOff x="1871277" y="1576300"/>
            <a:chExt cx="1128371" cy="437861"/>
          </a:xfrm>
        </p:grpSpPr>
        <p:sp>
          <p:nvSpPr>
            <p:cNvPr id="982" name="Oval 98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83" name="Rectangle 98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4" name="Oval 98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85" name="Freeform 98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6" name="Freeform 98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7" name="Freeform 98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88" name="Freeform 98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89" name="Straight Connector 988"/>
            <p:cNvCxnSpPr>
              <a:endCxn id="98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0" name="Straight Connector 98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1" name="Group 347"/>
          <p:cNvGrpSpPr>
            <a:grpSpLocks/>
          </p:cNvGrpSpPr>
          <p:nvPr/>
        </p:nvGrpSpPr>
        <p:grpSpPr bwMode="auto">
          <a:xfrm>
            <a:off x="6260655" y="4818927"/>
            <a:ext cx="522452" cy="260369"/>
            <a:chOff x="1871277" y="1576300"/>
            <a:chExt cx="1128371" cy="437861"/>
          </a:xfrm>
        </p:grpSpPr>
        <p:sp>
          <p:nvSpPr>
            <p:cNvPr id="992" name="Oval 99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93" name="Rectangle 99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4" name="Oval 99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995" name="Freeform 99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6" name="Freeform 99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7" name="Freeform 99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8" name="Freeform 99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999" name="Straight Connector 998"/>
            <p:cNvCxnSpPr>
              <a:endCxn id="99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0" name="Straight Connector 99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1" name="Group 347"/>
          <p:cNvGrpSpPr>
            <a:grpSpLocks/>
          </p:cNvGrpSpPr>
          <p:nvPr/>
        </p:nvGrpSpPr>
        <p:grpSpPr bwMode="auto">
          <a:xfrm>
            <a:off x="7693291" y="4813217"/>
            <a:ext cx="522452" cy="260369"/>
            <a:chOff x="1871277" y="1576300"/>
            <a:chExt cx="1128371" cy="437861"/>
          </a:xfrm>
        </p:grpSpPr>
        <p:sp>
          <p:nvSpPr>
            <p:cNvPr id="1002" name="Oval 100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03" name="Rectangle 100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4" name="Oval 100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05" name="Freeform 100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6" name="Freeform 100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7" name="Freeform 100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08" name="Freeform 100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009" name="Straight Connector 1008"/>
            <p:cNvCxnSpPr>
              <a:endCxn id="10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0" name="Straight Connector 100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9804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9" name="Picture 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0414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 services</a:t>
            </a:r>
          </a:p>
        </p:txBody>
      </p:sp>
      <p:sp>
        <p:nvSpPr>
          <p:cNvPr id="61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4188" y="1419225"/>
            <a:ext cx="7772400" cy="4648200"/>
          </a:xfrm>
        </p:spPr>
        <p:txBody>
          <a:bodyPr/>
          <a:lstStyle/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framing, link access:</a:t>
            </a:r>
            <a:r>
              <a:rPr lang="en-US" sz="3200" dirty="0">
                <a:latin typeface="Gill Sans MT" charset="0"/>
                <a:cs typeface="+mn-cs"/>
              </a:rPr>
              <a:t> 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encapsulate datagram into frame, adding header, trailer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channel access if shared medium</a:t>
            </a:r>
          </a:p>
          <a:p>
            <a:pPr lvl="1">
              <a:lnSpc>
                <a:spcPct val="75000"/>
              </a:lnSpc>
              <a:defRPr/>
            </a:pPr>
            <a:r>
              <a:rPr lang="ja-JP" altLang="en-US" dirty="0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MAC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addresses used in frame headers to identify source, destination  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</a:rPr>
              <a:t>different from IP address!</a:t>
            </a:r>
          </a:p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reliable delivery between adjacent nodes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we learned how to do this already (chapter 3)!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seldom used on low bit-error link (fiber, some twisted pair)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wireless links: high error rates</a:t>
            </a:r>
          </a:p>
          <a:p>
            <a:pPr lvl="2">
              <a:lnSpc>
                <a:spcPct val="90000"/>
              </a:lnSpc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</a:rPr>
              <a:t>Q:</a:t>
            </a:r>
            <a:r>
              <a:rPr lang="en-US" sz="2400" dirty="0">
                <a:latin typeface="Gill Sans MT" charset="0"/>
              </a:rPr>
              <a:t> why both link-level and end-end reliability?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13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8371890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7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02870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563688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flow control: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pacing between adjacent sending and receiving nodes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error detection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: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errors caused by signal attenuation, noise.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receiver detects presence of errors: </a:t>
            </a:r>
          </a:p>
          <a:p>
            <a:pPr lvl="2">
              <a:defRPr/>
            </a:pPr>
            <a:r>
              <a:rPr lang="en-US" dirty="0">
                <a:latin typeface="Gill Sans MT" charset="0"/>
              </a:rPr>
              <a:t>signals sender for retransmission or drops frame 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error correction:</a:t>
            </a:r>
            <a:r>
              <a:rPr lang="en-US" dirty="0"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receiver identifies </a:t>
            </a:r>
            <a:r>
              <a:rPr lang="en-US" sz="2000" i="1" dirty="0">
                <a:solidFill>
                  <a:srgbClr val="CC0000"/>
                </a:solidFill>
                <a:latin typeface="Gill Sans MT" charset="0"/>
              </a:rPr>
              <a:t>and corrects</a:t>
            </a:r>
            <a:r>
              <a:rPr lang="en-US" sz="2000" dirty="0">
                <a:latin typeface="Gill Sans MT" charset="0"/>
              </a:rPr>
              <a:t> bit error(s) without resorting to retransmission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half-duplex and full-duplex</a:t>
            </a:r>
            <a:endParaRPr lang="en-US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with half duplex, nodes at both ends of link can transmit, but not at same time</a:t>
            </a:r>
            <a:endParaRPr lang="en-US" dirty="0">
              <a:latin typeface="Gill Sans MT" charset="0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6176963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 services (more)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14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723613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268" name="Freeform 92"/>
          <p:cNvSpPr>
            <a:spLocks/>
          </p:cNvSpPr>
          <p:nvPr/>
        </p:nvSpPr>
        <p:spPr bwMode="auto">
          <a:xfrm>
            <a:off x="5656263" y="2616200"/>
            <a:ext cx="2308225" cy="3028950"/>
          </a:xfrm>
          <a:custGeom>
            <a:avLst/>
            <a:gdLst>
              <a:gd name="T0" fmla="*/ 0 w 1454"/>
              <a:gd name="T1" fmla="*/ 2743200 h 1908"/>
              <a:gd name="T2" fmla="*/ 31750 w 1454"/>
              <a:gd name="T3" fmla="*/ 2668588 h 1908"/>
              <a:gd name="T4" fmla="*/ 446088 w 1454"/>
              <a:gd name="T5" fmla="*/ 0 h 1908"/>
              <a:gd name="T6" fmla="*/ 1978025 w 1454"/>
              <a:gd name="T7" fmla="*/ 477838 h 1908"/>
              <a:gd name="T8" fmla="*/ 2308225 w 1454"/>
              <a:gd name="T9" fmla="*/ 2370138 h 1908"/>
              <a:gd name="T10" fmla="*/ 393700 w 1454"/>
              <a:gd name="T11" fmla="*/ 3028950 h 1908"/>
              <a:gd name="T12" fmla="*/ 0 w 1454"/>
              <a:gd name="T13" fmla="*/ 2743200 h 19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1454" h="1908">
                <a:moveTo>
                  <a:pt x="0" y="1728"/>
                </a:moveTo>
                <a:cubicBezTo>
                  <a:pt x="15" y="1684"/>
                  <a:pt x="4" y="1697"/>
                  <a:pt x="20" y="1681"/>
                </a:cubicBezTo>
                <a:lnTo>
                  <a:pt x="281" y="0"/>
                </a:lnTo>
                <a:lnTo>
                  <a:pt x="1246" y="301"/>
                </a:lnTo>
                <a:lnTo>
                  <a:pt x="1454" y="1493"/>
                </a:lnTo>
                <a:lnTo>
                  <a:pt x="248" y="1908"/>
                </a:lnTo>
                <a:lnTo>
                  <a:pt x="0" y="1728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50000">
                <a:schemeClr val="bg1"/>
              </a:gs>
              <a:gs pos="100000">
                <a:srgbClr val="000099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54276" name="Picture 88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8874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8" name="Rectangle 2"/>
          <p:cNvSpPr>
            <a:spLocks noGrp="1" noChangeArrowheads="1"/>
          </p:cNvSpPr>
          <p:nvPr>
            <p:ph type="title"/>
          </p:nvPr>
        </p:nvSpPr>
        <p:spPr>
          <a:xfrm>
            <a:off x="384175" y="100013"/>
            <a:ext cx="8251825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Where is the link layer implemented?</a:t>
            </a:r>
          </a:p>
        </p:txBody>
      </p:sp>
      <p:sp>
        <p:nvSpPr>
          <p:cNvPr id="81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8463" y="1243013"/>
            <a:ext cx="4075112" cy="465931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in each and every host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link layer implemented in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adaptor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 (aka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network interface card</a:t>
            </a:r>
            <a:r>
              <a:rPr lang="en-US" sz="2400" dirty="0">
                <a:latin typeface="Gill Sans MT" charset="0"/>
                <a:cs typeface="+mn-cs"/>
              </a:rPr>
              <a:t> NIC) or on a chip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 card, 802.11 card; Ethernet chipset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implements link, physical layer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attaches into host’s system buses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combination of hardware, software, firmware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8200" name="Rectangle 42"/>
          <p:cNvSpPr>
            <a:spLocks noChangeArrowheads="1"/>
          </p:cNvSpPr>
          <p:nvPr/>
        </p:nvSpPr>
        <p:spPr bwMode="auto">
          <a:xfrm>
            <a:off x="6129338" y="2614613"/>
            <a:ext cx="1836737" cy="24018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01" name="Rectangle 44"/>
          <p:cNvSpPr>
            <a:spLocks noChangeArrowheads="1"/>
          </p:cNvSpPr>
          <p:nvPr/>
        </p:nvSpPr>
        <p:spPr bwMode="auto">
          <a:xfrm>
            <a:off x="6578600" y="4552950"/>
            <a:ext cx="666750" cy="2825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02" name="Rectangle 45"/>
          <p:cNvSpPr>
            <a:spLocks noChangeArrowheads="1"/>
          </p:cNvSpPr>
          <p:nvPr/>
        </p:nvSpPr>
        <p:spPr bwMode="auto">
          <a:xfrm>
            <a:off x="6578600" y="3965575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controller</a:t>
            </a:r>
          </a:p>
        </p:txBody>
      </p:sp>
      <p:sp>
        <p:nvSpPr>
          <p:cNvPr id="8203" name="Text Box 46"/>
          <p:cNvSpPr txBox="1">
            <a:spLocks noChangeArrowheads="1"/>
          </p:cNvSpPr>
          <p:nvPr/>
        </p:nvSpPr>
        <p:spPr bwMode="auto">
          <a:xfrm>
            <a:off x="6384925" y="4562475"/>
            <a:ext cx="1036638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physical</a:t>
            </a:r>
          </a:p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transmission</a:t>
            </a:r>
          </a:p>
        </p:txBody>
      </p:sp>
      <p:sp>
        <p:nvSpPr>
          <p:cNvPr id="54283" name="Freeform 47"/>
          <p:cNvSpPr>
            <a:spLocks/>
          </p:cNvSpPr>
          <p:nvPr/>
        </p:nvSpPr>
        <p:spPr bwMode="auto">
          <a:xfrm>
            <a:off x="6630988" y="3484563"/>
            <a:ext cx="200025" cy="460375"/>
          </a:xfrm>
          <a:custGeom>
            <a:avLst/>
            <a:gdLst>
              <a:gd name="T0" fmla="*/ 0 w 361"/>
              <a:gd name="T1" fmla="*/ 0 h 478"/>
              <a:gd name="T2" fmla="*/ 0 w 361"/>
              <a:gd name="T3" fmla="*/ 2147483647 h 478"/>
              <a:gd name="T4" fmla="*/ 2147483647 w 361"/>
              <a:gd name="T5" fmla="*/ 2147483647 h 478"/>
              <a:gd name="T6" fmla="*/ 2147483647 w 361"/>
              <a:gd name="T7" fmla="*/ 2147483647 h 47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61" h="478">
                <a:moveTo>
                  <a:pt x="0" y="0"/>
                </a:moveTo>
                <a:lnTo>
                  <a:pt x="0" y="230"/>
                </a:lnTo>
                <a:lnTo>
                  <a:pt x="361" y="230"/>
                </a:lnTo>
                <a:lnTo>
                  <a:pt x="359" y="478"/>
                </a:lnTo>
              </a:path>
            </a:pathLst>
          </a:custGeom>
          <a:noFill/>
          <a:ln w="38100" cmpd="sng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05" name="Line 48"/>
          <p:cNvSpPr>
            <a:spLocks noChangeShapeType="1"/>
          </p:cNvSpPr>
          <p:nvPr/>
        </p:nvSpPr>
        <p:spPr bwMode="auto">
          <a:xfrm>
            <a:off x="6496050" y="3657600"/>
            <a:ext cx="1358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06" name="Line 49"/>
          <p:cNvSpPr>
            <a:spLocks noChangeShapeType="1"/>
          </p:cNvSpPr>
          <p:nvPr/>
        </p:nvSpPr>
        <p:spPr bwMode="auto">
          <a:xfrm flipV="1">
            <a:off x="6891338" y="3665538"/>
            <a:ext cx="0" cy="3000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07" name="Rectangle 50"/>
          <p:cNvSpPr>
            <a:spLocks noChangeArrowheads="1"/>
          </p:cNvSpPr>
          <p:nvPr/>
        </p:nvSpPr>
        <p:spPr bwMode="auto">
          <a:xfrm>
            <a:off x="6384925" y="2967038"/>
            <a:ext cx="657225" cy="519112"/>
          </a:xfrm>
          <a:prstGeom prst="rect">
            <a:avLst/>
          </a:prstGeom>
          <a:solidFill>
            <a:schemeClr val="bg1"/>
          </a:solidFill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cpu</a:t>
            </a:r>
          </a:p>
        </p:txBody>
      </p:sp>
      <p:sp>
        <p:nvSpPr>
          <p:cNvPr id="8208" name="Rectangle 51"/>
          <p:cNvSpPr>
            <a:spLocks noChangeArrowheads="1"/>
          </p:cNvSpPr>
          <p:nvPr/>
        </p:nvSpPr>
        <p:spPr bwMode="auto">
          <a:xfrm>
            <a:off x="7204075" y="2968625"/>
            <a:ext cx="657225" cy="51911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memory</a:t>
            </a:r>
          </a:p>
        </p:txBody>
      </p:sp>
      <p:sp>
        <p:nvSpPr>
          <p:cNvPr id="8209" name="Line 52"/>
          <p:cNvSpPr>
            <a:spLocks noChangeShapeType="1"/>
          </p:cNvSpPr>
          <p:nvPr/>
        </p:nvSpPr>
        <p:spPr bwMode="auto">
          <a:xfrm flipH="1" flipV="1">
            <a:off x="6688138" y="3487738"/>
            <a:ext cx="1587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0" name="Line 53"/>
          <p:cNvSpPr>
            <a:spLocks noChangeShapeType="1"/>
          </p:cNvSpPr>
          <p:nvPr/>
        </p:nvSpPr>
        <p:spPr bwMode="auto">
          <a:xfrm flipH="1" flipV="1">
            <a:off x="7561263" y="3489325"/>
            <a:ext cx="1587" cy="171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1" name="Text Box 54"/>
          <p:cNvSpPr txBox="1">
            <a:spLocks noChangeArrowheads="1"/>
          </p:cNvSpPr>
          <p:nvPr/>
        </p:nvSpPr>
        <p:spPr bwMode="auto">
          <a:xfrm>
            <a:off x="8008938" y="3786188"/>
            <a:ext cx="879475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host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bus 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(e.g., PCI)</a:t>
            </a:r>
          </a:p>
        </p:txBody>
      </p:sp>
      <p:sp>
        <p:nvSpPr>
          <p:cNvPr id="8212" name="Line 55"/>
          <p:cNvSpPr>
            <a:spLocks noChangeShapeType="1"/>
          </p:cNvSpPr>
          <p:nvPr/>
        </p:nvSpPr>
        <p:spPr bwMode="auto">
          <a:xfrm flipH="1">
            <a:off x="6891338" y="4273550"/>
            <a:ext cx="12700" cy="33972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3" name="Line 56"/>
          <p:cNvSpPr>
            <a:spLocks noChangeShapeType="1"/>
          </p:cNvSpPr>
          <p:nvPr/>
        </p:nvSpPr>
        <p:spPr bwMode="auto">
          <a:xfrm>
            <a:off x="6889750" y="4806950"/>
            <a:ext cx="0" cy="366713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4" name="Line 57"/>
          <p:cNvSpPr>
            <a:spLocks noChangeShapeType="1"/>
          </p:cNvSpPr>
          <p:nvPr/>
        </p:nvSpPr>
        <p:spPr bwMode="auto">
          <a:xfrm flipH="1" flipV="1">
            <a:off x="7686675" y="3662363"/>
            <a:ext cx="382588" cy="268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5" name="Text Box 58"/>
          <p:cNvSpPr txBox="1">
            <a:spLocks noChangeArrowheads="1"/>
          </p:cNvSpPr>
          <p:nvPr/>
        </p:nvSpPr>
        <p:spPr bwMode="auto">
          <a:xfrm>
            <a:off x="7296150" y="5356225"/>
            <a:ext cx="1273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network adapter</a:t>
            </a:r>
          </a:p>
          <a:p>
            <a:pPr eaLnBrk="1" hangingPunct="1">
              <a:defRPr/>
            </a:pPr>
            <a:r>
              <a:rPr lang="en-US" sz="1200" dirty="0">
                <a:latin typeface="Arial" charset="0"/>
                <a:cs typeface="+mn-cs"/>
              </a:rPr>
              <a:t>card</a:t>
            </a:r>
          </a:p>
        </p:txBody>
      </p:sp>
      <p:sp>
        <p:nvSpPr>
          <p:cNvPr id="8216" name="Line 59"/>
          <p:cNvSpPr>
            <a:spLocks noChangeShapeType="1"/>
          </p:cNvSpPr>
          <p:nvPr/>
        </p:nvSpPr>
        <p:spPr bwMode="auto">
          <a:xfrm flipH="1" flipV="1">
            <a:off x="7504113" y="4679950"/>
            <a:ext cx="271462" cy="7508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17" name="Rectangle 43"/>
          <p:cNvSpPr>
            <a:spLocks noChangeArrowheads="1"/>
          </p:cNvSpPr>
          <p:nvPr/>
        </p:nvSpPr>
        <p:spPr bwMode="auto">
          <a:xfrm>
            <a:off x="6351588" y="3854450"/>
            <a:ext cx="1122362" cy="1082675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306260" name="Group 84"/>
          <p:cNvGrpSpPr>
            <a:grpSpLocks/>
          </p:cNvGrpSpPr>
          <p:nvPr/>
        </p:nvGrpSpPr>
        <p:grpSpPr bwMode="auto">
          <a:xfrm>
            <a:off x="5091113" y="2743200"/>
            <a:ext cx="1466850" cy="2065338"/>
            <a:chOff x="2691" y="1728"/>
            <a:chExt cx="924" cy="1301"/>
          </a:xfrm>
        </p:grpSpPr>
        <p:sp>
          <p:nvSpPr>
            <p:cNvPr id="54303" name="Freeform 62"/>
            <p:cNvSpPr>
              <a:spLocks/>
            </p:cNvSpPr>
            <p:nvPr/>
          </p:nvSpPr>
          <p:spPr bwMode="auto">
            <a:xfrm>
              <a:off x="3225" y="2509"/>
              <a:ext cx="390" cy="520"/>
            </a:xfrm>
            <a:custGeom>
              <a:avLst/>
              <a:gdLst>
                <a:gd name="T0" fmla="*/ 390 w 390"/>
                <a:gd name="T1" fmla="*/ 0 h 520"/>
                <a:gd name="T2" fmla="*/ 0 w 390"/>
                <a:gd name="T3" fmla="*/ 221 h 520"/>
                <a:gd name="T4" fmla="*/ 3 w 390"/>
                <a:gd name="T5" fmla="*/ 433 h 520"/>
                <a:gd name="T6" fmla="*/ 388 w 390"/>
                <a:gd name="T7" fmla="*/ 520 h 520"/>
                <a:gd name="T8" fmla="*/ 390 w 390"/>
                <a:gd name="T9" fmla="*/ 0 h 5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90" h="520">
                  <a:moveTo>
                    <a:pt x="390" y="0"/>
                  </a:moveTo>
                  <a:lnTo>
                    <a:pt x="0" y="221"/>
                  </a:lnTo>
                  <a:lnTo>
                    <a:pt x="3" y="433"/>
                  </a:lnTo>
                  <a:lnTo>
                    <a:pt x="388" y="520"/>
                  </a:lnTo>
                  <a:lnTo>
                    <a:pt x="390" y="0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304" name="Freeform 63"/>
            <p:cNvSpPr>
              <a:spLocks/>
            </p:cNvSpPr>
            <p:nvPr/>
          </p:nvSpPr>
          <p:spPr bwMode="auto">
            <a:xfrm>
              <a:off x="3222" y="1767"/>
              <a:ext cx="275" cy="443"/>
            </a:xfrm>
            <a:custGeom>
              <a:avLst/>
              <a:gdLst>
                <a:gd name="T0" fmla="*/ 264 w 275"/>
                <a:gd name="T1" fmla="*/ 108 h 443"/>
                <a:gd name="T2" fmla="*/ 0 w 275"/>
                <a:gd name="T3" fmla="*/ 0 h 443"/>
                <a:gd name="T4" fmla="*/ 2 w 275"/>
                <a:gd name="T5" fmla="*/ 443 h 443"/>
                <a:gd name="T6" fmla="*/ 275 w 275"/>
                <a:gd name="T7" fmla="*/ 412 h 443"/>
                <a:gd name="T8" fmla="*/ 264 w 275"/>
                <a:gd name="T9" fmla="*/ 108 h 4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5" h="443">
                  <a:moveTo>
                    <a:pt x="264" y="108"/>
                  </a:moveTo>
                  <a:lnTo>
                    <a:pt x="0" y="0"/>
                  </a:lnTo>
                  <a:lnTo>
                    <a:pt x="2" y="443"/>
                  </a:lnTo>
                  <a:lnTo>
                    <a:pt x="275" y="412"/>
                  </a:lnTo>
                  <a:lnTo>
                    <a:pt x="264" y="108"/>
                  </a:lnTo>
                  <a:close/>
                </a:path>
              </a:pathLst>
            </a:custGeom>
            <a:gradFill rotWithShape="1">
              <a:gsLst>
                <a:gs pos="0">
                  <a:srgbClr val="FF0000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26" name="Rectangle 64"/>
            <p:cNvSpPr>
              <a:spLocks noChangeArrowheads="1"/>
            </p:cNvSpPr>
            <p:nvPr/>
          </p:nvSpPr>
          <p:spPr bwMode="auto">
            <a:xfrm>
              <a:off x="2737" y="1775"/>
              <a:ext cx="489" cy="52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27" name="Text Box 65"/>
            <p:cNvSpPr txBox="1">
              <a:spLocks noChangeArrowheads="1"/>
            </p:cNvSpPr>
            <p:nvPr/>
          </p:nvSpPr>
          <p:spPr bwMode="auto">
            <a:xfrm>
              <a:off x="2691" y="1728"/>
              <a:ext cx="572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link</a:t>
              </a:r>
            </a:p>
          </p:txBody>
        </p:sp>
        <p:sp>
          <p:nvSpPr>
            <p:cNvPr id="8228" name="Line 66"/>
            <p:cNvSpPr>
              <a:spLocks noChangeShapeType="1"/>
            </p:cNvSpPr>
            <p:nvPr/>
          </p:nvSpPr>
          <p:spPr bwMode="auto">
            <a:xfrm>
              <a:off x="2737" y="18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29" name="Line 67"/>
            <p:cNvSpPr>
              <a:spLocks noChangeShapeType="1"/>
            </p:cNvSpPr>
            <p:nvPr/>
          </p:nvSpPr>
          <p:spPr bwMode="auto">
            <a:xfrm>
              <a:off x="2737" y="199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0" name="Line 68"/>
            <p:cNvSpPr>
              <a:spLocks noChangeShapeType="1"/>
            </p:cNvSpPr>
            <p:nvPr/>
          </p:nvSpPr>
          <p:spPr bwMode="auto">
            <a:xfrm>
              <a:off x="2735" y="20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1" name="Line 69"/>
            <p:cNvSpPr>
              <a:spLocks noChangeShapeType="1"/>
            </p:cNvSpPr>
            <p:nvPr/>
          </p:nvSpPr>
          <p:spPr bwMode="auto">
            <a:xfrm>
              <a:off x="2738" y="2206"/>
              <a:ext cx="4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2" name="Rectangle 70"/>
            <p:cNvSpPr>
              <a:spLocks noChangeArrowheads="1"/>
            </p:cNvSpPr>
            <p:nvPr/>
          </p:nvSpPr>
          <p:spPr bwMode="auto">
            <a:xfrm>
              <a:off x="2695" y="2212"/>
              <a:ext cx="55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3" name="Line 71"/>
            <p:cNvSpPr>
              <a:spLocks noChangeShapeType="1"/>
            </p:cNvSpPr>
            <p:nvPr/>
          </p:nvSpPr>
          <p:spPr bwMode="auto">
            <a:xfrm>
              <a:off x="2738" y="222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4" name="Line 72"/>
            <p:cNvSpPr>
              <a:spLocks noChangeShapeType="1"/>
            </p:cNvSpPr>
            <p:nvPr/>
          </p:nvSpPr>
          <p:spPr bwMode="auto">
            <a:xfrm>
              <a:off x="3225" y="2218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5" name="Rectangle 73"/>
            <p:cNvSpPr>
              <a:spLocks noChangeArrowheads="1"/>
            </p:cNvSpPr>
            <p:nvPr/>
          </p:nvSpPr>
          <p:spPr bwMode="auto">
            <a:xfrm>
              <a:off x="2737" y="2415"/>
              <a:ext cx="489" cy="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6" name="Text Box 74"/>
            <p:cNvSpPr txBox="1">
              <a:spLocks noChangeArrowheads="1"/>
            </p:cNvSpPr>
            <p:nvPr/>
          </p:nvSpPr>
          <p:spPr bwMode="auto">
            <a:xfrm>
              <a:off x="2745" y="2345"/>
              <a:ext cx="46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200" i="0" dirty="0">
                <a:latin typeface="Arial" charset="0"/>
                <a:cs typeface="+mn-cs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  <a:cs typeface="+mn-cs"/>
              </a:endParaRPr>
            </a:p>
            <a:p>
              <a:pPr algn="ctr" eaLnBrk="1" hangingPunct="1">
                <a:defRPr/>
              </a:pPr>
              <a:endParaRPr lang="en-US" sz="1200" i="0" dirty="0">
                <a:latin typeface="Arial" charset="0"/>
                <a:cs typeface="+mn-cs"/>
              </a:endParaRP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physical</a:t>
              </a:r>
            </a:p>
          </p:txBody>
        </p:sp>
        <p:sp>
          <p:nvSpPr>
            <p:cNvPr id="8237" name="Line 75"/>
            <p:cNvSpPr>
              <a:spLocks noChangeShapeType="1"/>
            </p:cNvSpPr>
            <p:nvPr/>
          </p:nvSpPr>
          <p:spPr bwMode="auto">
            <a:xfrm>
              <a:off x="2737" y="252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8" name="Line 76"/>
            <p:cNvSpPr>
              <a:spLocks noChangeShapeType="1"/>
            </p:cNvSpPr>
            <p:nvPr/>
          </p:nvSpPr>
          <p:spPr bwMode="auto">
            <a:xfrm>
              <a:off x="2737" y="2632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39" name="Line 77"/>
            <p:cNvSpPr>
              <a:spLocks noChangeShapeType="1"/>
            </p:cNvSpPr>
            <p:nvPr/>
          </p:nvSpPr>
          <p:spPr bwMode="auto">
            <a:xfrm>
              <a:off x="2735" y="2721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0" name="Line 78"/>
            <p:cNvSpPr>
              <a:spLocks noChangeShapeType="1"/>
            </p:cNvSpPr>
            <p:nvPr/>
          </p:nvSpPr>
          <p:spPr bwMode="auto">
            <a:xfrm>
              <a:off x="2733" y="283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1" name="Rectangle 79"/>
            <p:cNvSpPr>
              <a:spLocks noChangeArrowheads="1"/>
            </p:cNvSpPr>
            <p:nvPr/>
          </p:nvSpPr>
          <p:spPr bwMode="auto">
            <a:xfrm>
              <a:off x="2719" y="2390"/>
              <a:ext cx="518" cy="2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2" name="Line 80"/>
            <p:cNvSpPr>
              <a:spLocks noChangeShapeType="1"/>
            </p:cNvSpPr>
            <p:nvPr/>
          </p:nvSpPr>
          <p:spPr bwMode="auto">
            <a:xfrm>
              <a:off x="2737" y="2614"/>
              <a:ext cx="0" cy="6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3" name="Line 81"/>
            <p:cNvSpPr>
              <a:spLocks noChangeShapeType="1"/>
            </p:cNvSpPr>
            <p:nvPr/>
          </p:nvSpPr>
          <p:spPr bwMode="auto">
            <a:xfrm>
              <a:off x="3226" y="2614"/>
              <a:ext cx="0" cy="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4" name="Rectangle 82"/>
            <p:cNvSpPr>
              <a:spLocks noChangeArrowheads="1"/>
            </p:cNvSpPr>
            <p:nvPr/>
          </p:nvSpPr>
          <p:spPr bwMode="auto">
            <a:xfrm>
              <a:off x="2736" y="1778"/>
              <a:ext cx="490" cy="431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45" name="Rectangle 83"/>
            <p:cNvSpPr>
              <a:spLocks noChangeArrowheads="1"/>
            </p:cNvSpPr>
            <p:nvPr/>
          </p:nvSpPr>
          <p:spPr bwMode="auto">
            <a:xfrm>
              <a:off x="2733" y="2721"/>
              <a:ext cx="489" cy="219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8219" name="Picture 8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3300" y="1122363"/>
            <a:ext cx="1350963" cy="13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220" name="Picture 8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317625"/>
            <a:ext cx="1143000" cy="117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54300" name="Group 89"/>
          <p:cNvGrpSpPr>
            <a:grpSpLocks/>
          </p:cNvGrpSpPr>
          <p:nvPr/>
        </p:nvGrpSpPr>
        <p:grpSpPr bwMode="auto">
          <a:xfrm>
            <a:off x="5062538" y="5251450"/>
            <a:ext cx="1109662" cy="1095375"/>
            <a:chOff x="-44" y="1473"/>
            <a:chExt cx="981" cy="1105"/>
          </a:xfrm>
        </p:grpSpPr>
        <p:pic>
          <p:nvPicPr>
            <p:cNvPr id="54301" name="Picture 90" descr="desktop_computer_stylized_medium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4302" name="Freeform 9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5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15</a:t>
            </a:fld>
            <a:endParaRPr lang="en-US" sz="1200" dirty="0">
              <a:latin typeface="Tahoma" charset="0"/>
            </a:endParaRPr>
          </a:p>
        </p:txBody>
      </p:sp>
      <p:sp>
        <p:nvSpPr>
          <p:cNvPr id="5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2153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0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Rectangle 2"/>
          <p:cNvSpPr>
            <a:spLocks noGrp="1" noChangeArrowheads="1"/>
          </p:cNvSpPr>
          <p:nvPr>
            <p:ph type="title"/>
          </p:nvPr>
        </p:nvSpPr>
        <p:spPr>
          <a:xfrm>
            <a:off x="455613" y="889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Adaptors communicating</a:t>
            </a:r>
          </a:p>
        </p:txBody>
      </p:sp>
      <p:sp>
        <p:nvSpPr>
          <p:cNvPr id="922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25450" y="4275138"/>
            <a:ext cx="4067175" cy="1935162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sending side: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encapsulates datagram in frame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adds error checking bits, rdt, flow control, etc.</a:t>
            </a:r>
          </a:p>
        </p:txBody>
      </p:sp>
      <p:sp>
        <p:nvSpPr>
          <p:cNvPr id="922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502839" y="4008438"/>
            <a:ext cx="4090988" cy="1851025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receiving side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looks for errors, </a:t>
            </a:r>
            <a:r>
              <a:rPr lang="en-US" dirty="0" err="1">
                <a:latin typeface="Gill Sans MT" charset="0"/>
              </a:rPr>
              <a:t>rdt</a:t>
            </a:r>
            <a:r>
              <a:rPr lang="en-US" dirty="0">
                <a:latin typeface="Gill Sans MT" charset="0"/>
              </a:rPr>
              <a:t> (reliable data transfer), flow control, etc.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extracts datagram, passes to upper layer at receiving side</a:t>
            </a:r>
          </a:p>
        </p:txBody>
      </p:sp>
      <p:sp>
        <p:nvSpPr>
          <p:cNvPr id="9223" name="Rectangle 27"/>
          <p:cNvSpPr>
            <a:spLocks noChangeArrowheads="1"/>
          </p:cNvSpPr>
          <p:nvPr/>
        </p:nvSpPr>
        <p:spPr bwMode="auto">
          <a:xfrm>
            <a:off x="4113213" y="3394075"/>
            <a:ext cx="1444625" cy="2127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4" name="Rectangle 28"/>
          <p:cNvSpPr>
            <a:spLocks noChangeArrowheads="1"/>
          </p:cNvSpPr>
          <p:nvPr/>
        </p:nvSpPr>
        <p:spPr bwMode="auto">
          <a:xfrm>
            <a:off x="1957388" y="1373188"/>
            <a:ext cx="1944687" cy="17700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5" name="Line 29"/>
          <p:cNvSpPr>
            <a:spLocks noChangeShapeType="1"/>
          </p:cNvSpPr>
          <p:nvPr/>
        </p:nvSpPr>
        <p:spPr bwMode="auto">
          <a:xfrm>
            <a:off x="2052638" y="1892300"/>
            <a:ext cx="0" cy="393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6" name="Rectangle 30"/>
          <p:cNvSpPr>
            <a:spLocks noChangeArrowheads="1"/>
          </p:cNvSpPr>
          <p:nvPr/>
        </p:nvSpPr>
        <p:spPr bwMode="auto">
          <a:xfrm>
            <a:off x="2193925" y="2212975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7" name="Rectangle 31"/>
          <p:cNvSpPr>
            <a:spLocks noChangeArrowheads="1"/>
          </p:cNvSpPr>
          <p:nvPr/>
        </p:nvSpPr>
        <p:spPr bwMode="auto">
          <a:xfrm>
            <a:off x="2435225" y="2773363"/>
            <a:ext cx="704850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28" name="Rectangle 32"/>
          <p:cNvSpPr>
            <a:spLocks noChangeArrowheads="1"/>
          </p:cNvSpPr>
          <p:nvPr/>
        </p:nvSpPr>
        <p:spPr bwMode="auto">
          <a:xfrm>
            <a:off x="2435225" y="230187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controller</a:t>
            </a:r>
          </a:p>
        </p:txBody>
      </p:sp>
      <p:sp>
        <p:nvSpPr>
          <p:cNvPr id="9229" name="Line 33"/>
          <p:cNvSpPr>
            <a:spLocks noChangeShapeType="1"/>
          </p:cNvSpPr>
          <p:nvPr/>
        </p:nvSpPr>
        <p:spPr bwMode="auto">
          <a:xfrm>
            <a:off x="2346325" y="205581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0" name="Line 34"/>
          <p:cNvSpPr>
            <a:spLocks noChangeShapeType="1"/>
          </p:cNvSpPr>
          <p:nvPr/>
        </p:nvSpPr>
        <p:spPr bwMode="auto">
          <a:xfrm flipV="1">
            <a:off x="2763838" y="206216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1" name="Rectangle 35"/>
          <p:cNvSpPr>
            <a:spLocks noChangeArrowheads="1"/>
          </p:cNvSpPr>
          <p:nvPr/>
        </p:nvSpPr>
        <p:spPr bwMode="auto">
          <a:xfrm>
            <a:off x="2228850" y="150177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9232" name="Rectangle 36"/>
          <p:cNvSpPr>
            <a:spLocks noChangeArrowheads="1"/>
          </p:cNvSpPr>
          <p:nvPr/>
        </p:nvSpPr>
        <p:spPr bwMode="auto">
          <a:xfrm>
            <a:off x="3095625" y="1503363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9233" name="Line 37"/>
          <p:cNvSpPr>
            <a:spLocks noChangeShapeType="1"/>
          </p:cNvSpPr>
          <p:nvPr/>
        </p:nvSpPr>
        <p:spPr bwMode="auto">
          <a:xfrm flipH="1" flipV="1">
            <a:off x="2551113" y="1917700"/>
            <a:ext cx="1587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4" name="Line 38"/>
          <p:cNvSpPr>
            <a:spLocks noChangeShapeType="1"/>
          </p:cNvSpPr>
          <p:nvPr/>
        </p:nvSpPr>
        <p:spPr bwMode="auto">
          <a:xfrm flipH="1" flipV="1">
            <a:off x="3475038" y="1920875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5" name="Rectangle 39"/>
          <p:cNvSpPr>
            <a:spLocks noChangeArrowheads="1"/>
          </p:cNvSpPr>
          <p:nvPr/>
        </p:nvSpPr>
        <p:spPr bwMode="auto">
          <a:xfrm>
            <a:off x="5832475" y="1430338"/>
            <a:ext cx="1944688" cy="17319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6" name="Rectangle 40"/>
          <p:cNvSpPr>
            <a:spLocks noChangeArrowheads="1"/>
          </p:cNvSpPr>
          <p:nvPr/>
        </p:nvSpPr>
        <p:spPr bwMode="auto">
          <a:xfrm>
            <a:off x="6069013" y="2232025"/>
            <a:ext cx="1187450" cy="866775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7" name="Rectangle 41"/>
          <p:cNvSpPr>
            <a:spLocks noChangeArrowheads="1"/>
          </p:cNvSpPr>
          <p:nvPr/>
        </p:nvSpPr>
        <p:spPr bwMode="auto">
          <a:xfrm>
            <a:off x="6310313" y="2792413"/>
            <a:ext cx="703262" cy="225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38" name="Rectangle 42"/>
          <p:cNvSpPr>
            <a:spLocks noChangeArrowheads="1"/>
          </p:cNvSpPr>
          <p:nvPr/>
        </p:nvSpPr>
        <p:spPr bwMode="auto">
          <a:xfrm>
            <a:off x="6310313" y="232092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controller</a:t>
            </a:r>
          </a:p>
        </p:txBody>
      </p:sp>
      <p:sp>
        <p:nvSpPr>
          <p:cNvPr id="9239" name="Line 43"/>
          <p:cNvSpPr>
            <a:spLocks noChangeShapeType="1"/>
          </p:cNvSpPr>
          <p:nvPr/>
        </p:nvSpPr>
        <p:spPr bwMode="auto">
          <a:xfrm>
            <a:off x="6221413" y="2074863"/>
            <a:ext cx="1438275" cy="0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0" name="Line 44"/>
          <p:cNvSpPr>
            <a:spLocks noChangeShapeType="1"/>
          </p:cNvSpPr>
          <p:nvPr/>
        </p:nvSpPr>
        <p:spPr bwMode="auto">
          <a:xfrm flipV="1">
            <a:off x="6638925" y="2081213"/>
            <a:ext cx="0" cy="239712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1" name="Rectangle 45"/>
          <p:cNvSpPr>
            <a:spLocks noChangeArrowheads="1"/>
          </p:cNvSpPr>
          <p:nvPr/>
        </p:nvSpPr>
        <p:spPr bwMode="auto">
          <a:xfrm>
            <a:off x="6103938" y="1520825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9242" name="Rectangle 46"/>
          <p:cNvSpPr>
            <a:spLocks noChangeArrowheads="1"/>
          </p:cNvSpPr>
          <p:nvPr/>
        </p:nvSpPr>
        <p:spPr bwMode="auto">
          <a:xfrm>
            <a:off x="6970713" y="1522413"/>
            <a:ext cx="695325" cy="4159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sz="1400" i="0" dirty="0">
              <a:latin typeface="Arial" charset="0"/>
              <a:cs typeface="+mn-cs"/>
            </a:endParaRPr>
          </a:p>
        </p:txBody>
      </p:sp>
      <p:sp>
        <p:nvSpPr>
          <p:cNvPr id="9243" name="Line 47"/>
          <p:cNvSpPr>
            <a:spLocks noChangeShapeType="1"/>
          </p:cNvSpPr>
          <p:nvPr/>
        </p:nvSpPr>
        <p:spPr bwMode="auto">
          <a:xfrm flipH="1" flipV="1">
            <a:off x="6426200" y="1936750"/>
            <a:ext cx="1588" cy="138113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4" name="Line 48"/>
          <p:cNvSpPr>
            <a:spLocks noChangeShapeType="1"/>
          </p:cNvSpPr>
          <p:nvPr/>
        </p:nvSpPr>
        <p:spPr bwMode="auto">
          <a:xfrm flipH="1" flipV="1">
            <a:off x="7350125" y="1939925"/>
            <a:ext cx="0" cy="136525"/>
          </a:xfrm>
          <a:prstGeom prst="line">
            <a:avLst/>
          </a:prstGeom>
          <a:noFill/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5" name="Text Box 49"/>
          <p:cNvSpPr txBox="1">
            <a:spLocks noChangeArrowheads="1"/>
          </p:cNvSpPr>
          <p:nvPr/>
        </p:nvSpPr>
        <p:spPr bwMode="auto">
          <a:xfrm>
            <a:off x="1935163" y="3059113"/>
            <a:ext cx="1335087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  <a:cs typeface="+mn-cs"/>
              </a:rPr>
              <a:t>sending host</a:t>
            </a:r>
          </a:p>
        </p:txBody>
      </p:sp>
      <p:sp>
        <p:nvSpPr>
          <p:cNvPr id="9246" name="Text Box 50"/>
          <p:cNvSpPr txBox="1">
            <a:spLocks noChangeArrowheads="1"/>
          </p:cNvSpPr>
          <p:nvPr/>
        </p:nvSpPr>
        <p:spPr bwMode="auto">
          <a:xfrm>
            <a:off x="5727700" y="3057525"/>
            <a:ext cx="14382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  <a:cs typeface="+mn-cs"/>
              </a:rPr>
              <a:t>receiving host</a:t>
            </a:r>
          </a:p>
        </p:txBody>
      </p:sp>
      <p:sp>
        <p:nvSpPr>
          <p:cNvPr id="9247" name="Rectangle 51"/>
          <p:cNvSpPr>
            <a:spLocks noChangeArrowheads="1"/>
          </p:cNvSpPr>
          <p:nvPr/>
        </p:nvSpPr>
        <p:spPr bwMode="auto">
          <a:xfrm>
            <a:off x="1512888" y="1966913"/>
            <a:ext cx="717550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48" name="Text Box 52"/>
          <p:cNvSpPr txBox="1">
            <a:spLocks noChangeArrowheads="1"/>
          </p:cNvSpPr>
          <p:nvPr/>
        </p:nvSpPr>
        <p:spPr bwMode="auto">
          <a:xfrm>
            <a:off x="1476375" y="1922463"/>
            <a:ext cx="82550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datagram</a:t>
            </a:r>
          </a:p>
        </p:txBody>
      </p:sp>
      <p:sp>
        <p:nvSpPr>
          <p:cNvPr id="9249" name="Line 53"/>
          <p:cNvSpPr>
            <a:spLocks noChangeShapeType="1"/>
          </p:cNvSpPr>
          <p:nvPr/>
        </p:nvSpPr>
        <p:spPr bwMode="auto">
          <a:xfrm>
            <a:off x="5961063" y="1870075"/>
            <a:ext cx="0" cy="3921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50" name="Rectangle 54"/>
          <p:cNvSpPr>
            <a:spLocks noChangeArrowheads="1"/>
          </p:cNvSpPr>
          <p:nvPr/>
        </p:nvSpPr>
        <p:spPr bwMode="auto">
          <a:xfrm>
            <a:off x="5422900" y="1985963"/>
            <a:ext cx="715963" cy="16986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51" name="Text Box 55"/>
          <p:cNvSpPr txBox="1">
            <a:spLocks noChangeArrowheads="1"/>
          </p:cNvSpPr>
          <p:nvPr/>
        </p:nvSpPr>
        <p:spPr bwMode="auto">
          <a:xfrm>
            <a:off x="5386388" y="1941513"/>
            <a:ext cx="823912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datagram</a:t>
            </a:r>
          </a:p>
        </p:txBody>
      </p:sp>
      <p:sp>
        <p:nvSpPr>
          <p:cNvPr id="56355" name="Freeform 56"/>
          <p:cNvSpPr>
            <a:spLocks/>
          </p:cNvSpPr>
          <p:nvPr/>
        </p:nvSpPr>
        <p:spPr bwMode="auto">
          <a:xfrm>
            <a:off x="2768600" y="2903538"/>
            <a:ext cx="3883025" cy="447675"/>
          </a:xfrm>
          <a:custGeom>
            <a:avLst/>
            <a:gdLst>
              <a:gd name="T0" fmla="*/ 0 w 2597"/>
              <a:gd name="T1" fmla="*/ 0 h 384"/>
              <a:gd name="T2" fmla="*/ 0 w 2597"/>
              <a:gd name="T3" fmla="*/ 2147483647 h 384"/>
              <a:gd name="T4" fmla="*/ 2147483647 w 2597"/>
              <a:gd name="T5" fmla="*/ 2147483647 h 384"/>
              <a:gd name="T6" fmla="*/ 2147483647 w 2597"/>
              <a:gd name="T7" fmla="*/ 2147483647 h 38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597" h="384">
                <a:moveTo>
                  <a:pt x="0" y="0"/>
                </a:moveTo>
                <a:lnTo>
                  <a:pt x="0" y="384"/>
                </a:lnTo>
                <a:lnTo>
                  <a:pt x="2597" y="384"/>
                </a:lnTo>
                <a:lnTo>
                  <a:pt x="2597" y="18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9253" name="Rectangle 57"/>
          <p:cNvSpPr>
            <a:spLocks noChangeArrowheads="1"/>
          </p:cNvSpPr>
          <p:nvPr/>
        </p:nvSpPr>
        <p:spPr bwMode="auto">
          <a:xfrm>
            <a:off x="4681538" y="3419475"/>
            <a:ext cx="717550" cy="16986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54" name="Text Box 58"/>
          <p:cNvSpPr txBox="1">
            <a:spLocks noChangeArrowheads="1"/>
          </p:cNvSpPr>
          <p:nvPr/>
        </p:nvSpPr>
        <p:spPr bwMode="auto">
          <a:xfrm>
            <a:off x="4654550" y="3375025"/>
            <a:ext cx="8239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200" i="0" dirty="0">
                <a:latin typeface="Arial" charset="0"/>
                <a:cs typeface="+mn-cs"/>
              </a:rPr>
              <a:t>datagram</a:t>
            </a:r>
          </a:p>
        </p:txBody>
      </p:sp>
      <p:sp>
        <p:nvSpPr>
          <p:cNvPr id="9255" name="Line 59"/>
          <p:cNvSpPr>
            <a:spLocks noChangeShapeType="1"/>
          </p:cNvSpPr>
          <p:nvPr/>
        </p:nvSpPr>
        <p:spPr bwMode="auto">
          <a:xfrm>
            <a:off x="5654675" y="3511550"/>
            <a:ext cx="2762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256" name="Text Box 60"/>
          <p:cNvSpPr txBox="1">
            <a:spLocks noChangeArrowheads="1"/>
          </p:cNvSpPr>
          <p:nvPr/>
        </p:nvSpPr>
        <p:spPr bwMode="auto">
          <a:xfrm>
            <a:off x="2244725" y="3668713"/>
            <a:ext cx="7048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Arial" charset="0"/>
                <a:cs typeface="+mn-cs"/>
              </a:rPr>
              <a:t>frame</a:t>
            </a:r>
          </a:p>
        </p:txBody>
      </p:sp>
      <p:sp>
        <p:nvSpPr>
          <p:cNvPr id="9257" name="Line 61"/>
          <p:cNvSpPr>
            <a:spLocks noChangeShapeType="1"/>
          </p:cNvSpPr>
          <p:nvPr/>
        </p:nvSpPr>
        <p:spPr bwMode="auto">
          <a:xfrm flipV="1">
            <a:off x="2873375" y="3575050"/>
            <a:ext cx="1155700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56361" name="Picture 63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00" y="914400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16</a:t>
            </a:fld>
            <a:endParaRPr lang="en-US" sz="1200" dirty="0">
              <a:latin typeface="Tahoma" charset="0"/>
            </a:endParaRPr>
          </a:p>
        </p:txBody>
      </p:sp>
      <p:sp>
        <p:nvSpPr>
          <p:cNvPr id="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7030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44475"/>
            <a:ext cx="7772400" cy="1016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Error detection</a:t>
            </a:r>
          </a:p>
        </p:txBody>
      </p:sp>
      <p:pic>
        <p:nvPicPr>
          <p:cNvPr id="60420" name="Picture 3" descr="521 Error Detection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3322638"/>
            <a:ext cx="5670550" cy="3109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 Box 4"/>
          <p:cNvSpPr txBox="1">
            <a:spLocks noChangeArrowheads="1"/>
          </p:cNvSpPr>
          <p:nvPr/>
        </p:nvSpPr>
        <p:spPr bwMode="auto">
          <a:xfrm>
            <a:off x="533400" y="1312863"/>
            <a:ext cx="83312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  <a:cs typeface="+mn-cs"/>
              </a:rPr>
              <a:t>EDC= Error Detection and Correction bits (redundancy)</a:t>
            </a:r>
          </a:p>
          <a:p>
            <a:pPr>
              <a:defRPr/>
            </a:pPr>
            <a:r>
              <a:rPr lang="en-US" sz="2000" i="0" dirty="0">
                <a:latin typeface="Arial" charset="0"/>
                <a:cs typeface="+mn-cs"/>
              </a:rPr>
              <a:t>D    = Data protected by error checking, may include header fields </a:t>
            </a:r>
            <a:br>
              <a:rPr lang="en-US" sz="2000" i="0" dirty="0">
                <a:latin typeface="Arial" charset="0"/>
                <a:cs typeface="+mn-cs"/>
              </a:rPr>
            </a:br>
            <a:endParaRPr lang="en-US" sz="2000" i="0" dirty="0">
              <a:latin typeface="Arial" charset="0"/>
              <a:cs typeface="+mn-cs"/>
            </a:endParaRPr>
          </a:p>
          <a:p>
            <a:pPr>
              <a:buFontTx/>
              <a:buChar char="•"/>
              <a:defRPr/>
            </a:pPr>
            <a:r>
              <a:rPr lang="en-US" sz="2000" i="0" dirty="0">
                <a:latin typeface="Arial" charset="0"/>
                <a:cs typeface="+mn-cs"/>
              </a:rPr>
              <a:t> Error detection not 100% reliable!</a:t>
            </a:r>
          </a:p>
          <a:p>
            <a:pPr lvl="1">
              <a:buFontTx/>
              <a:buChar char="•"/>
              <a:defRPr/>
            </a:pPr>
            <a:r>
              <a:rPr lang="en-US" sz="2000" i="0" dirty="0">
                <a:latin typeface="Arial" charset="0"/>
                <a:cs typeface="+mn-cs"/>
              </a:rPr>
              <a:t> protocol may miss some errors, but rarely</a:t>
            </a:r>
          </a:p>
          <a:p>
            <a:pPr lvl="1">
              <a:buFontTx/>
              <a:buChar char="•"/>
              <a:defRPr/>
            </a:pPr>
            <a:r>
              <a:rPr lang="en-US" sz="2000" i="0" dirty="0">
                <a:latin typeface="Arial" charset="0"/>
                <a:cs typeface="+mn-cs"/>
              </a:rPr>
              <a:t> larger EDC field yields better detection and correction</a:t>
            </a: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5384800" y="3916363"/>
            <a:ext cx="176213" cy="1936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272" name="Text Box 5"/>
          <p:cNvSpPr txBox="1">
            <a:spLocks noChangeArrowheads="1"/>
          </p:cNvSpPr>
          <p:nvPr/>
        </p:nvSpPr>
        <p:spPr bwMode="auto">
          <a:xfrm>
            <a:off x="4773613" y="3873500"/>
            <a:ext cx="9429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otherwise</a:t>
            </a:r>
          </a:p>
        </p:txBody>
      </p:sp>
      <p:pic>
        <p:nvPicPr>
          <p:cNvPr id="60424" name="Picture 7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971165"/>
            <a:ext cx="3737081" cy="17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17</a:t>
            </a:fld>
            <a:endParaRPr lang="en-US" sz="1200" dirty="0">
              <a:latin typeface="Tahoma" charset="0"/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68532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11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50" y="936625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285750"/>
            <a:ext cx="5334000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Parity checking</a:t>
            </a:r>
          </a:p>
        </p:txBody>
      </p:sp>
      <p:pic>
        <p:nvPicPr>
          <p:cNvPr id="62469" name="Picture 3" descr="522 Single Bit Parity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" y="2727325"/>
            <a:ext cx="26098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5" name="Text Box 4"/>
          <p:cNvSpPr txBox="1">
            <a:spLocks noChangeArrowheads="1"/>
          </p:cNvSpPr>
          <p:nvPr/>
        </p:nvSpPr>
        <p:spPr bwMode="auto">
          <a:xfrm>
            <a:off x="661988" y="1416050"/>
            <a:ext cx="28194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33363" indent="-233363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+mn-cs"/>
              </a:rPr>
              <a:t>single bit parity:</a:t>
            </a:r>
            <a:r>
              <a:rPr lang="en-US" sz="2400" b="1" dirty="0">
                <a:solidFill>
                  <a:srgbClr val="CC0000"/>
                </a:solidFill>
                <a:latin typeface="Arial" charset="0"/>
                <a:cs typeface="+mn-cs"/>
              </a:rPr>
              <a:t> </a:t>
            </a:r>
          </a:p>
          <a:p>
            <a:pPr marL="342900" indent="-342900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dirty="0">
                <a:latin typeface="Arial" charset="0"/>
                <a:cs typeface="+mn-cs"/>
              </a:rPr>
              <a:t>d</a:t>
            </a:r>
            <a:r>
              <a:rPr lang="en-US" sz="2000" i="0" dirty="0">
                <a:latin typeface="Arial" charset="0"/>
                <a:cs typeface="+mn-cs"/>
              </a:rPr>
              <a:t>etect single bit errors</a:t>
            </a:r>
          </a:p>
        </p:txBody>
      </p:sp>
      <p:pic>
        <p:nvPicPr>
          <p:cNvPr id="62471" name="Picture 5" descr="523 Double Bit Parity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2327275"/>
            <a:ext cx="3751262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Text Box 6"/>
          <p:cNvSpPr txBox="1">
            <a:spLocks noChangeArrowheads="1"/>
          </p:cNvSpPr>
          <p:nvPr/>
        </p:nvSpPr>
        <p:spPr bwMode="auto">
          <a:xfrm>
            <a:off x="3825875" y="1409700"/>
            <a:ext cx="4484211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+mn-cs"/>
              </a:rPr>
              <a:t>two-dimensional bit parity:</a:t>
            </a:r>
          </a:p>
          <a:p>
            <a:pPr marL="342900" indent="-342900"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Arial" charset="0"/>
                <a:cs typeface="+mn-cs"/>
              </a:rPr>
              <a:t> detect and correct single bit errors</a:t>
            </a:r>
          </a:p>
        </p:txBody>
      </p:sp>
      <p:sp>
        <p:nvSpPr>
          <p:cNvPr id="12298" name="Oval 7"/>
          <p:cNvSpPr>
            <a:spLocks noChangeArrowheads="1"/>
          </p:cNvSpPr>
          <p:nvPr/>
        </p:nvSpPr>
        <p:spPr bwMode="auto">
          <a:xfrm>
            <a:off x="4572000" y="5338763"/>
            <a:ext cx="163513" cy="21113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2299" name="Oval 9"/>
          <p:cNvSpPr>
            <a:spLocks noChangeArrowheads="1"/>
          </p:cNvSpPr>
          <p:nvPr/>
        </p:nvSpPr>
        <p:spPr bwMode="auto">
          <a:xfrm>
            <a:off x="6248400" y="5334000"/>
            <a:ext cx="147638" cy="207963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2475" name="TextBox 1"/>
          <p:cNvSpPr txBox="1">
            <a:spLocks noChangeArrowheads="1"/>
          </p:cNvSpPr>
          <p:nvPr/>
        </p:nvSpPr>
        <p:spPr bwMode="auto">
          <a:xfrm>
            <a:off x="4503738" y="5241925"/>
            <a:ext cx="307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i="0" dirty="0">
                <a:latin typeface="Courier New" charset="0"/>
                <a:cs typeface="Courier New" charset="0"/>
              </a:rPr>
              <a:t>0</a:t>
            </a:r>
          </a:p>
        </p:txBody>
      </p:sp>
      <p:sp>
        <p:nvSpPr>
          <p:cNvPr id="62476" name="TextBox 13"/>
          <p:cNvSpPr txBox="1">
            <a:spLocks noChangeArrowheads="1"/>
          </p:cNvSpPr>
          <p:nvPr/>
        </p:nvSpPr>
        <p:spPr bwMode="auto">
          <a:xfrm>
            <a:off x="6162675" y="5232400"/>
            <a:ext cx="3079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r>
              <a:rPr lang="en-US" sz="1600" i="0" dirty="0">
                <a:latin typeface="Courier New" charset="0"/>
                <a:cs typeface="Courier New" charset="0"/>
              </a:rPr>
              <a:t>0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18</a:t>
            </a:fld>
            <a:endParaRPr lang="en-US" sz="1200" dirty="0">
              <a:latin typeface="Tahoma" charset="0"/>
            </a:endParaRPr>
          </a:p>
        </p:txBody>
      </p:sp>
      <p:sp>
        <p:nvSpPr>
          <p:cNvPr id="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16" name="TextBox 1"/>
          <p:cNvSpPr txBox="1">
            <a:spLocks noChangeArrowheads="1"/>
          </p:cNvSpPr>
          <p:nvPr/>
        </p:nvSpPr>
        <p:spPr bwMode="auto">
          <a:xfrm>
            <a:off x="339826" y="6198762"/>
            <a:ext cx="45071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* Check out the online interactive exercises for more examples: h</a:t>
            </a:r>
            <a:r>
              <a:rPr lang="en-US" sz="1200" dirty="0"/>
              <a:t>ttp://gaia.cs.umass.edu/kurose_ross/interactive/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66F023-2D1F-4C88-863E-B451E5E03E45}"/>
              </a:ext>
            </a:extLst>
          </p:cNvPr>
          <p:cNvSpPr/>
          <p:nvPr/>
        </p:nvSpPr>
        <p:spPr bwMode="auto">
          <a:xfrm>
            <a:off x="2952750" y="3286125"/>
            <a:ext cx="161925" cy="3016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5C6416-22E4-471A-A26D-0D73103FB5C3}"/>
              </a:ext>
            </a:extLst>
          </p:cNvPr>
          <p:cNvSpPr txBox="1"/>
          <p:nvPr/>
        </p:nvSpPr>
        <p:spPr>
          <a:xfrm>
            <a:off x="2877259" y="32486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BD9B0-AD55-4124-BD14-4DB01BFA35A0}"/>
              </a:ext>
            </a:extLst>
          </p:cNvPr>
          <p:cNvSpPr txBox="1"/>
          <p:nvPr/>
        </p:nvSpPr>
        <p:spPr>
          <a:xfrm>
            <a:off x="565150" y="3816133"/>
            <a:ext cx="30082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one-bit</a:t>
            </a:r>
            <a:r>
              <a:rPr lang="en-US" dirty="0"/>
              <a:t> </a:t>
            </a:r>
            <a:r>
              <a:rPr lang="en-US" i="1" dirty="0"/>
              <a:t>even</a:t>
            </a:r>
            <a:r>
              <a:rPr lang="en-US" dirty="0"/>
              <a:t> parity</a:t>
            </a:r>
          </a:p>
          <a:p>
            <a:r>
              <a:rPr lang="en-US" dirty="0"/>
              <a:t>Total number of 1’s is even</a:t>
            </a:r>
          </a:p>
          <a:p>
            <a:r>
              <a:rPr lang="en-US" dirty="0"/>
              <a:t>Ex: 9 1’s in the data, so the even parity bit is ‘1’</a:t>
            </a:r>
          </a:p>
        </p:txBody>
      </p:sp>
      <p:sp>
        <p:nvSpPr>
          <p:cNvPr id="18" name="Text Box 13">
            <a:extLst>
              <a:ext uri="{FF2B5EF4-FFF2-40B4-BE49-F238E27FC236}">
                <a16:creationId xmlns:a16="http://schemas.microsoft.com/office/drawing/2014/main" id="{D52A5DD5-8AC7-41EE-A0E5-83618396CB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9379" y="5827262"/>
            <a:ext cx="15414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dirty="0"/>
              <a:t>(even parity)</a:t>
            </a:r>
          </a:p>
        </p:txBody>
      </p:sp>
    </p:spTree>
    <p:extLst>
      <p:ext uri="{BB962C8B-B14F-4D97-AF65-F5344CB8AC3E}">
        <p14:creationId xmlns:p14="http://schemas.microsoft.com/office/powerpoint/2010/main" val="2720426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3838"/>
            <a:ext cx="7772400" cy="10144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Internet checksum </a:t>
            </a:r>
            <a:r>
              <a:rPr lang="en-US" sz="3600" dirty="0">
                <a:latin typeface="Gill Sans MT" charset="0"/>
                <a:cs typeface="+mj-cs"/>
              </a:rPr>
              <a:t>(review)</a:t>
            </a:r>
          </a:p>
        </p:txBody>
      </p:sp>
      <p:sp>
        <p:nvSpPr>
          <p:cNvPr id="1331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2625" y="2519363"/>
            <a:ext cx="3657600" cy="3495675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sender: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treat segment contents as sequence of 16-bit integers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checksum: addition (1</a:t>
            </a:r>
            <a:r>
              <a:rPr lang="ja-JP" altLang="en-US" sz="2400">
                <a:latin typeface="Gill Sans MT" charset="0"/>
                <a:cs typeface="+mn-cs"/>
              </a:rPr>
              <a:t>’</a:t>
            </a:r>
            <a:r>
              <a:rPr lang="en-US" sz="2400" dirty="0">
                <a:latin typeface="Gill Sans MT" charset="0"/>
                <a:cs typeface="+mn-cs"/>
              </a:rPr>
              <a:t>s complement sum) of segment contents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sender puts checksum value into UDP checksum field</a:t>
            </a:r>
          </a:p>
          <a:p>
            <a:pPr>
              <a:lnSpc>
                <a:spcPct val="75000"/>
              </a:lnSpc>
              <a:buFont typeface="Wingdings" charset="0"/>
              <a:buNone/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lnSpc>
                <a:spcPct val="75000"/>
              </a:lnSpc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1331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552700"/>
            <a:ext cx="4057650" cy="3414713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receiver: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compute checksum of received segment</a:t>
            </a:r>
          </a:p>
          <a:p>
            <a:pPr>
              <a:lnSpc>
                <a:spcPct val="75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check if computed checksum equals checksum field value: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NO - error detected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YES - no error detected. </a:t>
            </a:r>
            <a:r>
              <a:rPr lang="en-US" i="1" dirty="0">
                <a:latin typeface="Gill Sans MT" charset="0"/>
              </a:rPr>
              <a:t>But maybe errors nonetheless?</a:t>
            </a:r>
            <a:r>
              <a:rPr lang="en-US" dirty="0">
                <a:latin typeface="Gill Sans MT" charset="0"/>
              </a:rPr>
              <a:t> </a:t>
            </a:r>
            <a:endParaRPr lang="en-US" sz="2000" dirty="0">
              <a:latin typeface="Gill Sans MT" charset="0"/>
            </a:endParaRPr>
          </a:p>
        </p:txBody>
      </p:sp>
      <p:sp>
        <p:nvSpPr>
          <p:cNvPr id="13319" name="Rectangle 5"/>
          <p:cNvSpPr>
            <a:spLocks noChangeArrowheads="1"/>
          </p:cNvSpPr>
          <p:nvPr/>
        </p:nvSpPr>
        <p:spPr bwMode="auto">
          <a:xfrm>
            <a:off x="695325" y="1457325"/>
            <a:ext cx="7924800" cy="84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goal:</a:t>
            </a:r>
            <a:r>
              <a:rPr lang="en-US" sz="2400" i="0" dirty="0">
                <a:latin typeface="Gill Sans MT" charset="0"/>
                <a:cs typeface="+mn-cs"/>
              </a:rPr>
              <a:t> detect </a:t>
            </a:r>
            <a:r>
              <a:rPr lang="ja-JP" altLang="en-US" sz="2400" i="0">
                <a:latin typeface="Gill Sans MT" charset="0"/>
                <a:cs typeface="+mn-cs"/>
              </a:rPr>
              <a:t>“</a:t>
            </a:r>
            <a:r>
              <a:rPr lang="en-US" sz="2400" i="0" dirty="0">
                <a:latin typeface="Gill Sans MT" charset="0"/>
                <a:cs typeface="+mn-cs"/>
              </a:rPr>
              <a:t>errors</a:t>
            </a:r>
            <a:r>
              <a:rPr lang="ja-JP" altLang="en-US" sz="2400" i="0">
                <a:latin typeface="Gill Sans MT" charset="0"/>
                <a:cs typeface="+mn-cs"/>
              </a:rPr>
              <a:t>”</a:t>
            </a:r>
            <a:r>
              <a:rPr lang="en-US" sz="2400" i="0" dirty="0">
                <a:latin typeface="Gill Sans MT" charset="0"/>
                <a:cs typeface="+mn-cs"/>
              </a:rPr>
              <a:t> (e.g., flipped bits) in transmitted packet (note: used at transport layer</a:t>
            </a:r>
            <a:r>
              <a:rPr lang="en-US" sz="2400" dirty="0">
                <a:latin typeface="Gill Sans MT" charset="0"/>
                <a:cs typeface="+mn-cs"/>
              </a:rPr>
              <a:t> only</a:t>
            </a:r>
            <a:r>
              <a:rPr lang="en-US" sz="2400" i="0" dirty="0">
                <a:latin typeface="Gill Sans MT" charset="0"/>
                <a:cs typeface="+mn-cs"/>
              </a:rPr>
              <a:t>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sz="2400" i="0" dirty="0">
              <a:latin typeface="Gill Sans MT" charset="0"/>
              <a:cs typeface="+mn-cs"/>
            </a:endParaRPr>
          </a:p>
        </p:txBody>
      </p:sp>
      <p:pic>
        <p:nvPicPr>
          <p:cNvPr id="64519" name="Picture 8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962025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19</a:t>
            </a:fld>
            <a:endParaRPr lang="en-US" sz="1200" dirty="0">
              <a:latin typeface="Tahom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14562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851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64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solidFill>
                  <a:srgbClr val="000000"/>
                </a:solidFill>
                <a:latin typeface="Gill Sans MT" charset="0"/>
                <a:cs typeface="+mn-cs"/>
              </a:rPr>
              <a:t>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link virtualization: 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6.7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8388216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3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922338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Rectangle 2"/>
          <p:cNvSpPr>
            <a:spLocks noGrp="1" noChangeArrowheads="1"/>
          </p:cNvSpPr>
          <p:nvPr>
            <p:ph type="title"/>
          </p:nvPr>
        </p:nvSpPr>
        <p:spPr>
          <a:xfrm>
            <a:off x="466725" y="211138"/>
            <a:ext cx="8231188" cy="1004887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Cyclic redundancy check (CRC)</a:t>
            </a:r>
            <a:endParaRPr lang="en-US" sz="4800" dirty="0">
              <a:latin typeface="Gill Sans MT" charset="0"/>
              <a:cs typeface="+mj-cs"/>
            </a:endParaRPr>
          </a:p>
        </p:txBody>
      </p:sp>
      <p:sp>
        <p:nvSpPr>
          <p:cNvPr id="143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7688" y="1319213"/>
            <a:ext cx="7772400" cy="3360737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more powerful error-detection coding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view data bits,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</a:t>
            </a:r>
            <a:r>
              <a:rPr lang="en-US" sz="2400" dirty="0">
                <a:latin typeface="Gill Sans MT" charset="0"/>
                <a:cs typeface="+mn-cs"/>
              </a:rPr>
              <a:t>, as a binary number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choose r+1 bit pattern (generator),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G</a:t>
            </a:r>
            <a:r>
              <a:rPr lang="en-US" sz="2400" dirty="0">
                <a:latin typeface="Gill Sans MT" charset="0"/>
                <a:cs typeface="+mn-cs"/>
              </a:rPr>
              <a:t>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goal: choose r CRC bits,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R</a:t>
            </a:r>
            <a:r>
              <a:rPr lang="en-US" sz="2400" dirty="0">
                <a:latin typeface="Gill Sans MT" charset="0"/>
                <a:cs typeface="+mn-cs"/>
              </a:rPr>
              <a:t>, such that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 &lt;D,R&gt; exactly divisible by G (modulo 2)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receiver knows G, divides &lt;D,R&gt; by G.  If non-zero remainder: error detected!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can detect all burst errors less than r+1 bits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widely used in practice (Ethernet, 802.11 WiFi, ATM)</a:t>
            </a:r>
          </a:p>
        </p:txBody>
      </p:sp>
      <p:pic>
        <p:nvPicPr>
          <p:cNvPr id="66566" name="Picture 4" descr="524 CRC code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4743450"/>
            <a:ext cx="5738813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20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56082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5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12858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CRC example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1536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581025" y="1447800"/>
            <a:ext cx="3711575" cy="3244850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want:</a:t>
            </a:r>
            <a:endParaRPr lang="en-US" sz="3200" dirty="0">
              <a:solidFill>
                <a:srgbClr val="000099"/>
              </a:solidFill>
              <a:latin typeface="Gill Sans MT" charset="0"/>
              <a:cs typeface="+mn-cs"/>
            </a:endParaRPr>
          </a:p>
          <a:p>
            <a:pPr lvl="1">
              <a:lnSpc>
                <a:spcPct val="75000"/>
              </a:lnSpc>
              <a:buFont typeface="Wingdings" charset="0"/>
              <a:buNone/>
              <a:defRPr/>
            </a:pPr>
            <a:r>
              <a:rPr lang="en-US" sz="2800" dirty="0">
                <a:latin typeface="Gill Sans MT" charset="0"/>
              </a:rPr>
              <a:t>D</a:t>
            </a:r>
            <a:r>
              <a:rPr lang="en-US" sz="2800" baseline="26000" dirty="0">
                <a:latin typeface="Gill Sans MT" charset="0"/>
              </a:rPr>
              <a:t>.</a:t>
            </a:r>
            <a:r>
              <a:rPr lang="en-US" sz="2800" dirty="0">
                <a:latin typeface="Gill Sans MT" charset="0"/>
              </a:rPr>
              <a:t>2</a:t>
            </a:r>
            <a:r>
              <a:rPr lang="en-US" sz="2800" baseline="30000" dirty="0">
                <a:latin typeface="Gill Sans MT" charset="0"/>
              </a:rPr>
              <a:t>r</a:t>
            </a:r>
            <a:r>
              <a:rPr lang="en-US" sz="2800" dirty="0">
                <a:latin typeface="Gill Sans MT" charset="0"/>
              </a:rPr>
              <a:t> XOR R = nG</a:t>
            </a:r>
          </a:p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000099"/>
                </a:solidFill>
                <a:latin typeface="Gill Sans MT" charset="0"/>
                <a:cs typeface="+mn-cs"/>
              </a:rPr>
              <a:t>equivalently:</a:t>
            </a:r>
            <a:endParaRPr lang="en-US" sz="3200" dirty="0">
              <a:solidFill>
                <a:srgbClr val="000099"/>
              </a:solidFill>
              <a:latin typeface="Gill Sans MT" charset="0"/>
              <a:cs typeface="+mn-cs"/>
            </a:endParaRPr>
          </a:p>
          <a:p>
            <a:pPr lvl="1">
              <a:lnSpc>
                <a:spcPct val="75000"/>
              </a:lnSpc>
              <a:buFont typeface="Wingdings" charset="0"/>
              <a:buNone/>
              <a:defRPr/>
            </a:pPr>
            <a:r>
              <a:rPr lang="en-US" sz="2800" dirty="0">
                <a:latin typeface="Gill Sans MT" charset="0"/>
              </a:rPr>
              <a:t>D</a:t>
            </a:r>
            <a:r>
              <a:rPr lang="en-US" sz="2800" baseline="26000" dirty="0">
                <a:latin typeface="Gill Sans MT" charset="0"/>
              </a:rPr>
              <a:t>.</a:t>
            </a:r>
            <a:r>
              <a:rPr lang="en-US" sz="2800" dirty="0">
                <a:latin typeface="Gill Sans MT" charset="0"/>
              </a:rPr>
              <a:t>2</a:t>
            </a:r>
            <a:r>
              <a:rPr lang="en-US" sz="2800" baseline="30000" dirty="0">
                <a:latin typeface="Gill Sans MT" charset="0"/>
              </a:rPr>
              <a:t>r</a:t>
            </a:r>
            <a:r>
              <a:rPr lang="en-US" sz="2800" dirty="0">
                <a:latin typeface="Gill Sans MT" charset="0"/>
              </a:rPr>
              <a:t> = nG XOR R </a:t>
            </a:r>
          </a:p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000099"/>
                </a:solidFill>
                <a:latin typeface="Gill Sans MT" charset="0"/>
                <a:cs typeface="+mn-cs"/>
              </a:rPr>
              <a:t>equivalently:</a:t>
            </a:r>
            <a:r>
              <a:rPr lang="en-US" dirty="0">
                <a:latin typeface="Gill Sans MT" charset="0"/>
                <a:cs typeface="+mn-cs"/>
              </a:rPr>
              <a:t>  </a:t>
            </a:r>
          </a:p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    if we divide D</a:t>
            </a:r>
            <a:r>
              <a:rPr lang="en-US" baseline="26000" dirty="0">
                <a:latin typeface="Gill Sans MT" charset="0"/>
                <a:cs typeface="+mn-cs"/>
              </a:rPr>
              <a:t>.</a:t>
            </a:r>
            <a:r>
              <a:rPr lang="en-US" dirty="0">
                <a:latin typeface="Gill Sans MT" charset="0"/>
                <a:cs typeface="+mn-cs"/>
              </a:rPr>
              <a:t>2</a:t>
            </a:r>
            <a:r>
              <a:rPr lang="en-US" baseline="30000" dirty="0">
                <a:latin typeface="Gill Sans MT" charset="0"/>
                <a:cs typeface="+mn-cs"/>
              </a:rPr>
              <a:t>r</a:t>
            </a:r>
            <a:r>
              <a:rPr lang="en-US" dirty="0">
                <a:latin typeface="Gill Sans MT" charset="0"/>
                <a:cs typeface="+mn-cs"/>
              </a:rPr>
              <a:t> by G, want remainder R to satisfy:</a:t>
            </a:r>
            <a:endParaRPr lang="en-US" sz="3200" dirty="0">
              <a:latin typeface="Gill Sans MT" charset="0"/>
              <a:cs typeface="+mn-cs"/>
            </a:endParaRPr>
          </a:p>
        </p:txBody>
      </p:sp>
      <p:sp>
        <p:nvSpPr>
          <p:cNvPr id="15367" name="Text Box 5"/>
          <p:cNvSpPr txBox="1">
            <a:spLocks noChangeArrowheads="1"/>
          </p:cNvSpPr>
          <p:nvPr/>
        </p:nvSpPr>
        <p:spPr bwMode="auto">
          <a:xfrm>
            <a:off x="1227138" y="4957763"/>
            <a:ext cx="37671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latin typeface="Arial" charset="0"/>
                <a:cs typeface="+mn-cs"/>
              </a:rPr>
              <a:t>R</a:t>
            </a:r>
            <a:r>
              <a:rPr lang="en-US" dirty="0">
                <a:latin typeface="Arial" charset="0"/>
                <a:cs typeface="+mn-cs"/>
              </a:rPr>
              <a:t> = remainder[           ]</a:t>
            </a:r>
          </a:p>
        </p:txBody>
      </p:sp>
      <p:sp>
        <p:nvSpPr>
          <p:cNvPr id="15368" name="Text Box 6"/>
          <p:cNvSpPr txBox="1">
            <a:spLocks noChangeArrowheads="1"/>
          </p:cNvSpPr>
          <p:nvPr/>
        </p:nvSpPr>
        <p:spPr bwMode="auto">
          <a:xfrm>
            <a:off x="2641600" y="4797425"/>
            <a:ext cx="13366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>
                <a:latin typeface="Arial" charset="0"/>
                <a:cs typeface="+mn-cs"/>
              </a:rPr>
              <a:t>D</a:t>
            </a:r>
            <a:r>
              <a:rPr lang="en-US" sz="2400" baseline="26000" dirty="0">
                <a:latin typeface="Arial" charset="0"/>
                <a:cs typeface="+mn-cs"/>
              </a:rPr>
              <a:t>.</a:t>
            </a:r>
            <a:r>
              <a:rPr lang="en-US" sz="2400" dirty="0">
                <a:latin typeface="Arial" charset="0"/>
                <a:cs typeface="+mn-cs"/>
              </a:rPr>
              <a:t>2</a:t>
            </a:r>
            <a:r>
              <a:rPr lang="en-US" sz="2400" baseline="30000" dirty="0">
                <a:latin typeface="Arial" charset="0"/>
                <a:cs typeface="+mn-cs"/>
              </a:rPr>
              <a:t>r</a:t>
            </a:r>
          </a:p>
          <a:p>
            <a:pPr algn="ctr">
              <a:defRPr/>
            </a:pPr>
            <a:r>
              <a:rPr lang="en-US" sz="2400" dirty="0">
                <a:latin typeface="Arial" charset="0"/>
                <a:cs typeface="+mn-cs"/>
              </a:rPr>
              <a:t>G</a:t>
            </a:r>
          </a:p>
        </p:txBody>
      </p:sp>
      <p:sp>
        <p:nvSpPr>
          <p:cNvPr id="15369" name="Line 7"/>
          <p:cNvSpPr>
            <a:spLocks noChangeShapeType="1"/>
          </p:cNvSpPr>
          <p:nvPr/>
        </p:nvSpPr>
        <p:spPr bwMode="auto">
          <a:xfrm>
            <a:off x="2984500" y="5213350"/>
            <a:ext cx="631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5370" name="Rectangle 8"/>
          <p:cNvSpPr>
            <a:spLocks noChangeArrowheads="1"/>
          </p:cNvSpPr>
          <p:nvPr/>
        </p:nvSpPr>
        <p:spPr bwMode="auto">
          <a:xfrm>
            <a:off x="1055688" y="4622800"/>
            <a:ext cx="3201987" cy="1190625"/>
          </a:xfrm>
          <a:prstGeom prst="rect">
            <a:avLst/>
          </a:prstGeom>
          <a:noFill/>
          <a:ln w="1905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68617" name="Picture 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3" y="914400"/>
            <a:ext cx="2970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8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988" y="1028700"/>
            <a:ext cx="4106862" cy="502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21</a:t>
            </a:fld>
            <a:endParaRPr lang="en-US" sz="1200" dirty="0">
              <a:latin typeface="Tahom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14" name="TextBox 1"/>
          <p:cNvSpPr txBox="1">
            <a:spLocks noChangeArrowheads="1"/>
          </p:cNvSpPr>
          <p:nvPr/>
        </p:nvSpPr>
        <p:spPr bwMode="auto">
          <a:xfrm>
            <a:off x="339826" y="6198762"/>
            <a:ext cx="45071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/>
              <a:t>* Check out the online interactive exercises for more examples: h</a:t>
            </a:r>
            <a:r>
              <a:rPr lang="en-US" sz="1200" dirty="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2994793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9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6.3 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6.4</a:t>
            </a:r>
            <a:r>
              <a:rPr lang="en-US" dirty="0">
                <a:latin typeface="Gill Sans MT" charset="0"/>
                <a:cs typeface="+mn-cs"/>
              </a:rPr>
              <a:t> 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link virtualization: 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6.7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22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602909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7" name="Picture 712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836613"/>
            <a:ext cx="6856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571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Multiple access links, protocols</a:t>
            </a:r>
            <a:endParaRPr lang="en-US" sz="4800" dirty="0">
              <a:latin typeface="Gill Sans MT" charset="0"/>
              <a:cs typeface="+mj-cs"/>
            </a:endParaRPr>
          </a:p>
        </p:txBody>
      </p:sp>
      <p:sp>
        <p:nvSpPr>
          <p:cNvPr id="174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5625" y="1109663"/>
            <a:ext cx="7772400" cy="329247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two types of </a:t>
            </a:r>
            <a:r>
              <a:rPr lang="ja-JP" altLang="en-US" dirty="0">
                <a:latin typeface="Gill Sans MT" charset="0"/>
                <a:cs typeface="+mn-cs"/>
              </a:rPr>
              <a:t>“</a:t>
            </a:r>
            <a:r>
              <a:rPr lang="en-US" dirty="0">
                <a:latin typeface="Gill Sans MT" charset="0"/>
                <a:cs typeface="+mn-cs"/>
              </a:rPr>
              <a:t>links</a:t>
            </a:r>
            <a:r>
              <a:rPr lang="ja-JP" altLang="en-US" dirty="0">
                <a:latin typeface="Gill Sans MT" charset="0"/>
                <a:cs typeface="+mn-cs"/>
              </a:rPr>
              <a:t>”</a:t>
            </a:r>
            <a:r>
              <a:rPr lang="en-US" dirty="0">
                <a:latin typeface="Gill Sans MT" charset="0"/>
                <a:cs typeface="+mn-cs"/>
              </a:rPr>
              <a:t>: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point-to-point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PPP for dial-up access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point-to-point link between Ethernet switch, host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broadcast (shared wire or medium)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old-fashioned Ethernet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upstream HFC (hybrid fiber-coaxial cable)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802.11 wireless LAN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17415" name="Text Box 5"/>
          <p:cNvSpPr txBox="1">
            <a:spLocks noChangeArrowheads="1"/>
          </p:cNvSpPr>
          <p:nvPr/>
        </p:nvSpPr>
        <p:spPr bwMode="auto">
          <a:xfrm>
            <a:off x="933450" y="5694363"/>
            <a:ext cx="16017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shared wire (e.g., 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cabled Ethernet)</a:t>
            </a:r>
          </a:p>
        </p:txBody>
      </p:sp>
      <p:sp>
        <p:nvSpPr>
          <p:cNvPr id="17416" name="Text Box 6"/>
          <p:cNvSpPr txBox="1">
            <a:spLocks noChangeArrowheads="1"/>
          </p:cNvSpPr>
          <p:nvPr/>
        </p:nvSpPr>
        <p:spPr bwMode="auto">
          <a:xfrm>
            <a:off x="2781300" y="5683250"/>
            <a:ext cx="169068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 (e.g., 802.11 WiFi)</a:t>
            </a:r>
          </a:p>
        </p:txBody>
      </p:sp>
      <p:sp>
        <p:nvSpPr>
          <p:cNvPr id="17417" name="Text Box 7"/>
          <p:cNvSpPr txBox="1">
            <a:spLocks noChangeArrowheads="1"/>
          </p:cNvSpPr>
          <p:nvPr/>
        </p:nvSpPr>
        <p:spPr bwMode="auto">
          <a:xfrm>
            <a:off x="5070475" y="5691188"/>
            <a:ext cx="1011238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shared RF</a:t>
            </a:r>
          </a:p>
          <a:p>
            <a:pPr algn="ctr">
              <a:lnSpc>
                <a:spcPct val="85000"/>
              </a:lnSpc>
              <a:defRPr/>
            </a:pPr>
            <a:r>
              <a:rPr lang="en-US" sz="1400" i="0" dirty="0">
                <a:latin typeface="Arial" charset="0"/>
                <a:cs typeface="+mn-cs"/>
              </a:rPr>
              <a:t>(satellite) </a:t>
            </a:r>
          </a:p>
        </p:txBody>
      </p:sp>
      <p:sp>
        <p:nvSpPr>
          <p:cNvPr id="17419" name="Line 173"/>
          <p:cNvSpPr>
            <a:spLocks noChangeShapeType="1"/>
          </p:cNvSpPr>
          <p:nvPr/>
        </p:nvSpPr>
        <p:spPr bwMode="auto">
          <a:xfrm flipH="1">
            <a:off x="1544638" y="4522788"/>
            <a:ext cx="466725" cy="890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20" name="Line 174"/>
          <p:cNvSpPr>
            <a:spLocks noChangeShapeType="1"/>
          </p:cNvSpPr>
          <p:nvPr/>
        </p:nvSpPr>
        <p:spPr bwMode="auto">
          <a:xfrm>
            <a:off x="1527175" y="4994275"/>
            <a:ext cx="242888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21" name="Line 175"/>
          <p:cNvSpPr>
            <a:spLocks noChangeShapeType="1"/>
          </p:cNvSpPr>
          <p:nvPr/>
        </p:nvSpPr>
        <p:spPr bwMode="auto">
          <a:xfrm>
            <a:off x="1392238" y="5330825"/>
            <a:ext cx="1905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22" name="Line 176"/>
          <p:cNvSpPr>
            <a:spLocks noChangeShapeType="1"/>
          </p:cNvSpPr>
          <p:nvPr/>
        </p:nvSpPr>
        <p:spPr bwMode="auto">
          <a:xfrm flipV="1">
            <a:off x="1836738" y="4854575"/>
            <a:ext cx="1778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2718" name="Group 382"/>
          <p:cNvGrpSpPr>
            <a:grpSpLocks/>
          </p:cNvGrpSpPr>
          <p:nvPr/>
        </p:nvGrpSpPr>
        <p:grpSpPr bwMode="auto">
          <a:xfrm>
            <a:off x="4808538" y="5362575"/>
            <a:ext cx="288925" cy="220663"/>
            <a:chOff x="2274" y="2821"/>
            <a:chExt cx="215" cy="238"/>
          </a:xfrm>
        </p:grpSpPr>
        <p:sp>
          <p:nvSpPr>
            <p:cNvPr id="72903" name="Freeform 383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4" name="Line 384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5" name="Freeform 385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6" name="Line 386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7" name="Freeform 387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8" name="Line 388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9" name="Freeform 389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0" name="Freeform 390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1" name="Rectangle 391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2" name="Freeform 392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3" name="Line 393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4" name="Line 394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5" name="Line 395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16" name="Freeform 396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19" name="Group 398"/>
          <p:cNvGrpSpPr>
            <a:grpSpLocks/>
          </p:cNvGrpSpPr>
          <p:nvPr/>
        </p:nvGrpSpPr>
        <p:grpSpPr bwMode="auto">
          <a:xfrm>
            <a:off x="5314950" y="5343525"/>
            <a:ext cx="223838" cy="254000"/>
            <a:chOff x="2274" y="2821"/>
            <a:chExt cx="215" cy="238"/>
          </a:xfrm>
        </p:grpSpPr>
        <p:sp>
          <p:nvSpPr>
            <p:cNvPr id="72889" name="Freeform 399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0" name="Line 400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1" name="Freeform 401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2" name="Line 402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3" name="Freeform 403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4" name="Line 404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5" name="Freeform 405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6" name="Freeform 406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7" name="Rectangle 407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8" name="Freeform 408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99" name="Line 409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0" name="Line 410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1" name="Line 411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902" name="Freeform 412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20" name="Group 413"/>
          <p:cNvGrpSpPr>
            <a:grpSpLocks/>
          </p:cNvGrpSpPr>
          <p:nvPr/>
        </p:nvGrpSpPr>
        <p:grpSpPr bwMode="auto">
          <a:xfrm flipH="1">
            <a:off x="5694363" y="5372100"/>
            <a:ext cx="298450" cy="211138"/>
            <a:chOff x="2274" y="2821"/>
            <a:chExt cx="215" cy="238"/>
          </a:xfrm>
        </p:grpSpPr>
        <p:sp>
          <p:nvSpPr>
            <p:cNvPr id="72875" name="Freeform 414"/>
            <p:cNvSpPr>
              <a:spLocks noEditPoints="1"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6 w 430"/>
                <a:gd name="T19" fmla="*/ 1 h 50"/>
                <a:gd name="T20" fmla="*/ 1 w 430"/>
                <a:gd name="T21" fmla="*/ 1 h 50"/>
                <a:gd name="T22" fmla="*/ 6 w 430"/>
                <a:gd name="T23" fmla="*/ 1 h 5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  <a:close/>
                  <a:moveTo>
                    <a:pt x="376" y="18"/>
                  </a:moveTo>
                  <a:lnTo>
                    <a:pt x="33" y="18"/>
                  </a:lnTo>
                  <a:lnTo>
                    <a:pt x="376" y="18"/>
                  </a:lnTo>
                  <a:close/>
                </a:path>
              </a:pathLst>
            </a:custGeom>
            <a:solidFill>
              <a:srgbClr val="3333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76" name="Line 415"/>
            <p:cNvSpPr>
              <a:spLocks noChangeShapeType="1"/>
            </p:cNvSpPr>
            <p:nvPr/>
          </p:nvSpPr>
          <p:spPr bwMode="auto">
            <a:xfrm>
              <a:off x="2317" y="2951"/>
              <a:ext cx="30" cy="1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77" name="Freeform 416"/>
            <p:cNvSpPr>
              <a:spLocks/>
            </p:cNvSpPr>
            <p:nvPr/>
          </p:nvSpPr>
          <p:spPr bwMode="auto">
            <a:xfrm>
              <a:off x="2317" y="2923"/>
              <a:ext cx="44" cy="109"/>
            </a:xfrm>
            <a:custGeom>
              <a:avLst/>
              <a:gdLst>
                <a:gd name="T0" fmla="*/ 2 w 87"/>
                <a:gd name="T1" fmla="*/ 3 h 219"/>
                <a:gd name="T2" fmla="*/ 0 w 87"/>
                <a:gd name="T3" fmla="*/ 0 h 219"/>
                <a:gd name="T4" fmla="*/ 1 w 87"/>
                <a:gd name="T5" fmla="*/ 0 h 219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7" h="219">
                  <a:moveTo>
                    <a:pt x="87" y="219"/>
                  </a:moveTo>
                  <a:lnTo>
                    <a:pt x="0" y="55"/>
                  </a:lnTo>
                  <a:lnTo>
                    <a:pt x="28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78" name="Line 417"/>
            <p:cNvSpPr>
              <a:spLocks noChangeShapeType="1"/>
            </p:cNvSpPr>
            <p:nvPr/>
          </p:nvSpPr>
          <p:spPr bwMode="auto">
            <a:xfrm flipV="1">
              <a:off x="2300" y="2951"/>
              <a:ext cx="47" cy="83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79" name="Freeform 418"/>
            <p:cNvSpPr>
              <a:spLocks/>
            </p:cNvSpPr>
            <p:nvPr/>
          </p:nvSpPr>
          <p:spPr bwMode="auto">
            <a:xfrm>
              <a:off x="2317" y="3005"/>
              <a:ext cx="86" cy="27"/>
            </a:xfrm>
            <a:custGeom>
              <a:avLst/>
              <a:gdLst>
                <a:gd name="T0" fmla="*/ 1 w 172"/>
                <a:gd name="T1" fmla="*/ 0 h 55"/>
                <a:gd name="T2" fmla="*/ 0 w 172"/>
                <a:gd name="T3" fmla="*/ 0 h 55"/>
                <a:gd name="T4" fmla="*/ 3 w 172"/>
                <a:gd name="T5" fmla="*/ 0 h 55"/>
                <a:gd name="T6" fmla="*/ 3 w 172"/>
                <a:gd name="T7" fmla="*/ 0 h 5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2" h="55">
                  <a:moveTo>
                    <a:pt x="28" y="55"/>
                  </a:moveTo>
                  <a:lnTo>
                    <a:pt x="0" y="0"/>
                  </a:lnTo>
                  <a:lnTo>
                    <a:pt x="172" y="0"/>
                  </a:lnTo>
                  <a:lnTo>
                    <a:pt x="146" y="55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0" name="Line 419"/>
            <p:cNvSpPr>
              <a:spLocks noChangeShapeType="1"/>
            </p:cNvSpPr>
            <p:nvPr/>
          </p:nvSpPr>
          <p:spPr bwMode="auto">
            <a:xfrm flipH="1" flipV="1">
              <a:off x="2375" y="2960"/>
              <a:ext cx="46" cy="74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1" name="Freeform 420"/>
            <p:cNvSpPr>
              <a:spLocks/>
            </p:cNvSpPr>
            <p:nvPr/>
          </p:nvSpPr>
          <p:spPr bwMode="auto">
            <a:xfrm>
              <a:off x="2274" y="3034"/>
              <a:ext cx="215" cy="25"/>
            </a:xfrm>
            <a:custGeom>
              <a:avLst/>
              <a:gdLst>
                <a:gd name="T0" fmla="*/ 1 w 430"/>
                <a:gd name="T1" fmla="*/ 1 h 50"/>
                <a:gd name="T2" fmla="*/ 0 w 430"/>
                <a:gd name="T3" fmla="*/ 1 h 50"/>
                <a:gd name="T4" fmla="*/ 0 w 430"/>
                <a:gd name="T5" fmla="*/ 1 h 50"/>
                <a:gd name="T6" fmla="*/ 7 w 430"/>
                <a:gd name="T7" fmla="*/ 1 h 50"/>
                <a:gd name="T8" fmla="*/ 7 w 430"/>
                <a:gd name="T9" fmla="*/ 1 h 50"/>
                <a:gd name="T10" fmla="*/ 6 w 430"/>
                <a:gd name="T11" fmla="*/ 1 h 50"/>
                <a:gd name="T12" fmla="*/ 6 w 430"/>
                <a:gd name="T13" fmla="*/ 0 h 50"/>
                <a:gd name="T14" fmla="*/ 1 w 430"/>
                <a:gd name="T15" fmla="*/ 0 h 50"/>
                <a:gd name="T16" fmla="*/ 1 w 430"/>
                <a:gd name="T17" fmla="*/ 1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30" h="50">
                  <a:moveTo>
                    <a:pt x="26" y="18"/>
                  </a:moveTo>
                  <a:lnTo>
                    <a:pt x="0" y="18"/>
                  </a:lnTo>
                  <a:lnTo>
                    <a:pt x="0" y="50"/>
                  </a:lnTo>
                  <a:lnTo>
                    <a:pt x="430" y="50"/>
                  </a:lnTo>
                  <a:lnTo>
                    <a:pt x="430" y="18"/>
                  </a:lnTo>
                  <a:lnTo>
                    <a:pt x="376" y="18"/>
                  </a:lnTo>
                  <a:lnTo>
                    <a:pt x="376" y="0"/>
                  </a:lnTo>
                  <a:lnTo>
                    <a:pt x="26" y="0"/>
                  </a:lnTo>
                  <a:lnTo>
                    <a:pt x="26" y="18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2" name="Freeform 421"/>
            <p:cNvSpPr>
              <a:spLocks/>
            </p:cNvSpPr>
            <p:nvPr/>
          </p:nvSpPr>
          <p:spPr bwMode="auto">
            <a:xfrm>
              <a:off x="2290" y="3043"/>
              <a:ext cx="171" cy="1"/>
            </a:xfrm>
            <a:custGeom>
              <a:avLst/>
              <a:gdLst>
                <a:gd name="T0" fmla="*/ 5 w 343"/>
                <a:gd name="T1" fmla="*/ 0 h 1"/>
                <a:gd name="T2" fmla="*/ 0 w 343"/>
                <a:gd name="T3" fmla="*/ 0 h 1"/>
                <a:gd name="T4" fmla="*/ 5 w 343"/>
                <a:gd name="T5" fmla="*/ 0 h 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43" h="1">
                  <a:moveTo>
                    <a:pt x="343" y="0"/>
                  </a:moveTo>
                  <a:lnTo>
                    <a:pt x="0" y="0"/>
                  </a:lnTo>
                  <a:lnTo>
                    <a:pt x="343" y="0"/>
                  </a:lnTo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3" name="Rectangle 422"/>
            <p:cNvSpPr>
              <a:spLocks noChangeArrowheads="1"/>
            </p:cNvSpPr>
            <p:nvPr/>
          </p:nvSpPr>
          <p:spPr bwMode="auto">
            <a:xfrm>
              <a:off x="2347" y="2951"/>
              <a:ext cx="27" cy="83"/>
            </a:xfrm>
            <a:prstGeom prst="rect">
              <a:avLst/>
            </a:prstGeom>
            <a:solidFill>
              <a:srgbClr val="3333FF"/>
            </a:solidFill>
            <a:ln w="635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4" name="Freeform 423"/>
            <p:cNvSpPr>
              <a:spLocks noEditPoints="1"/>
            </p:cNvSpPr>
            <p:nvPr/>
          </p:nvSpPr>
          <p:spPr bwMode="auto">
            <a:xfrm>
              <a:off x="2281" y="2821"/>
              <a:ext cx="208" cy="175"/>
            </a:xfrm>
            <a:custGeom>
              <a:avLst/>
              <a:gdLst>
                <a:gd name="T0" fmla="*/ 1 w 415"/>
                <a:gd name="T1" fmla="*/ 1 h 350"/>
                <a:gd name="T2" fmla="*/ 1 w 415"/>
                <a:gd name="T3" fmla="*/ 2 h 350"/>
                <a:gd name="T4" fmla="*/ 1 w 415"/>
                <a:gd name="T5" fmla="*/ 3 h 350"/>
                <a:gd name="T6" fmla="*/ 1 w 415"/>
                <a:gd name="T7" fmla="*/ 3 h 350"/>
                <a:gd name="T8" fmla="*/ 2 w 415"/>
                <a:gd name="T9" fmla="*/ 4 h 350"/>
                <a:gd name="T10" fmla="*/ 3 w 415"/>
                <a:gd name="T11" fmla="*/ 5 h 350"/>
                <a:gd name="T12" fmla="*/ 4 w 415"/>
                <a:gd name="T13" fmla="*/ 5 h 350"/>
                <a:gd name="T14" fmla="*/ 5 w 415"/>
                <a:gd name="T15" fmla="*/ 6 h 350"/>
                <a:gd name="T16" fmla="*/ 6 w 415"/>
                <a:gd name="T17" fmla="*/ 6 h 350"/>
                <a:gd name="T18" fmla="*/ 6 w 415"/>
                <a:gd name="T19" fmla="*/ 6 h 350"/>
                <a:gd name="T20" fmla="*/ 7 w 415"/>
                <a:gd name="T21" fmla="*/ 5 h 350"/>
                <a:gd name="T22" fmla="*/ 7 w 415"/>
                <a:gd name="T23" fmla="*/ 5 h 350"/>
                <a:gd name="T24" fmla="*/ 6 w 415"/>
                <a:gd name="T25" fmla="*/ 5 h 350"/>
                <a:gd name="T26" fmla="*/ 6 w 415"/>
                <a:gd name="T27" fmla="*/ 5 h 350"/>
                <a:gd name="T28" fmla="*/ 5 w 415"/>
                <a:gd name="T29" fmla="*/ 5 h 350"/>
                <a:gd name="T30" fmla="*/ 4 w 415"/>
                <a:gd name="T31" fmla="*/ 5 h 350"/>
                <a:gd name="T32" fmla="*/ 3 w 415"/>
                <a:gd name="T33" fmla="*/ 4 h 350"/>
                <a:gd name="T34" fmla="*/ 2 w 415"/>
                <a:gd name="T35" fmla="*/ 3 h 350"/>
                <a:gd name="T36" fmla="*/ 2 w 415"/>
                <a:gd name="T37" fmla="*/ 3 h 350"/>
                <a:gd name="T38" fmla="*/ 1 w 415"/>
                <a:gd name="T39" fmla="*/ 2 h 350"/>
                <a:gd name="T40" fmla="*/ 1 w 415"/>
                <a:gd name="T41" fmla="*/ 1 h 350"/>
                <a:gd name="T42" fmla="*/ 1 w 415"/>
                <a:gd name="T43" fmla="*/ 1 h 350"/>
                <a:gd name="T44" fmla="*/ 1 w 415"/>
                <a:gd name="T45" fmla="*/ 1 h 350"/>
                <a:gd name="T46" fmla="*/ 1 w 415"/>
                <a:gd name="T47" fmla="*/ 0 h 350"/>
                <a:gd name="T48" fmla="*/ 1 w 415"/>
                <a:gd name="T49" fmla="*/ 1 h 350"/>
                <a:gd name="T50" fmla="*/ 2 w 415"/>
                <a:gd name="T51" fmla="*/ 1 h 350"/>
                <a:gd name="T52" fmla="*/ 3 w 415"/>
                <a:gd name="T53" fmla="*/ 1 h 350"/>
                <a:gd name="T54" fmla="*/ 4 w 415"/>
                <a:gd name="T55" fmla="*/ 2 h 350"/>
                <a:gd name="T56" fmla="*/ 5 w 415"/>
                <a:gd name="T57" fmla="*/ 2 h 350"/>
                <a:gd name="T58" fmla="*/ 6 w 415"/>
                <a:gd name="T59" fmla="*/ 3 h 350"/>
                <a:gd name="T60" fmla="*/ 6 w 415"/>
                <a:gd name="T61" fmla="*/ 4 h 350"/>
                <a:gd name="T62" fmla="*/ 7 w 415"/>
                <a:gd name="T63" fmla="*/ 4 h 350"/>
                <a:gd name="T64" fmla="*/ 7 w 415"/>
                <a:gd name="T65" fmla="*/ 5 h 350"/>
                <a:gd name="T66" fmla="*/ 7 w 415"/>
                <a:gd name="T67" fmla="*/ 5 h 350"/>
                <a:gd name="T68" fmla="*/ 7 w 415"/>
                <a:gd name="T69" fmla="*/ 5 h 350"/>
                <a:gd name="T70" fmla="*/ 6 w 415"/>
                <a:gd name="T71" fmla="*/ 5 h 350"/>
                <a:gd name="T72" fmla="*/ 6 w 415"/>
                <a:gd name="T73" fmla="*/ 5 h 350"/>
                <a:gd name="T74" fmla="*/ 5 w 415"/>
                <a:gd name="T75" fmla="*/ 5 h 350"/>
                <a:gd name="T76" fmla="*/ 4 w 415"/>
                <a:gd name="T77" fmla="*/ 4 h 350"/>
                <a:gd name="T78" fmla="*/ 3 w 415"/>
                <a:gd name="T79" fmla="*/ 4 h 350"/>
                <a:gd name="T80" fmla="*/ 2 w 415"/>
                <a:gd name="T81" fmla="*/ 3 h 350"/>
                <a:gd name="T82" fmla="*/ 1 w 415"/>
                <a:gd name="T83" fmla="*/ 2 h 350"/>
                <a:gd name="T84" fmla="*/ 1 w 415"/>
                <a:gd name="T85" fmla="*/ 2 h 350"/>
                <a:gd name="T86" fmla="*/ 1 w 415"/>
                <a:gd name="T87" fmla="*/ 1 h 350"/>
                <a:gd name="T88" fmla="*/ 1 w 415"/>
                <a:gd name="T89" fmla="*/ 1 h 350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415" h="350">
                  <a:moveTo>
                    <a:pt x="8" y="12"/>
                  </a:moveTo>
                  <a:lnTo>
                    <a:pt x="1" y="32"/>
                  </a:lnTo>
                  <a:lnTo>
                    <a:pt x="0" y="53"/>
                  </a:lnTo>
                  <a:lnTo>
                    <a:pt x="3" y="78"/>
                  </a:lnTo>
                  <a:lnTo>
                    <a:pt x="8" y="103"/>
                  </a:lnTo>
                  <a:lnTo>
                    <a:pt x="18" y="130"/>
                  </a:lnTo>
                  <a:lnTo>
                    <a:pt x="34" y="158"/>
                  </a:lnTo>
                  <a:lnTo>
                    <a:pt x="51" y="185"/>
                  </a:lnTo>
                  <a:lnTo>
                    <a:pt x="73" y="211"/>
                  </a:lnTo>
                  <a:lnTo>
                    <a:pt x="97" y="236"/>
                  </a:lnTo>
                  <a:lnTo>
                    <a:pt x="124" y="261"/>
                  </a:lnTo>
                  <a:lnTo>
                    <a:pt x="151" y="282"/>
                  </a:lnTo>
                  <a:lnTo>
                    <a:pt x="182" y="302"/>
                  </a:lnTo>
                  <a:lnTo>
                    <a:pt x="212" y="318"/>
                  </a:lnTo>
                  <a:lnTo>
                    <a:pt x="242" y="332"/>
                  </a:lnTo>
                  <a:lnTo>
                    <a:pt x="270" y="341"/>
                  </a:lnTo>
                  <a:lnTo>
                    <a:pt x="299" y="346"/>
                  </a:lnTo>
                  <a:lnTo>
                    <a:pt x="325" y="350"/>
                  </a:lnTo>
                  <a:lnTo>
                    <a:pt x="349" y="346"/>
                  </a:lnTo>
                  <a:lnTo>
                    <a:pt x="371" y="341"/>
                  </a:lnTo>
                  <a:lnTo>
                    <a:pt x="388" y="332"/>
                  </a:lnTo>
                  <a:lnTo>
                    <a:pt x="402" y="318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  <a:moveTo>
                    <a:pt x="8" y="12"/>
                  </a:moveTo>
                  <a:lnTo>
                    <a:pt x="14" y="5"/>
                  </a:lnTo>
                  <a:lnTo>
                    <a:pt x="24" y="0"/>
                  </a:lnTo>
                  <a:lnTo>
                    <a:pt x="38" y="0"/>
                  </a:lnTo>
                  <a:lnTo>
                    <a:pt x="56" y="2"/>
                  </a:lnTo>
                  <a:lnTo>
                    <a:pt x="77" y="7"/>
                  </a:lnTo>
                  <a:lnTo>
                    <a:pt x="100" y="16"/>
                  </a:lnTo>
                  <a:lnTo>
                    <a:pt x="126" y="26"/>
                  </a:lnTo>
                  <a:lnTo>
                    <a:pt x="153" y="41"/>
                  </a:lnTo>
                  <a:lnTo>
                    <a:pt x="182" y="57"/>
                  </a:lnTo>
                  <a:lnTo>
                    <a:pt x="210" y="74"/>
                  </a:lnTo>
                  <a:lnTo>
                    <a:pt x="239" y="94"/>
                  </a:lnTo>
                  <a:lnTo>
                    <a:pt x="268" y="115"/>
                  </a:lnTo>
                  <a:lnTo>
                    <a:pt x="295" y="138"/>
                  </a:lnTo>
                  <a:lnTo>
                    <a:pt x="321" y="160"/>
                  </a:lnTo>
                  <a:lnTo>
                    <a:pt x="345" y="183"/>
                  </a:lnTo>
                  <a:lnTo>
                    <a:pt x="365" y="204"/>
                  </a:lnTo>
                  <a:lnTo>
                    <a:pt x="382" y="226"/>
                  </a:lnTo>
                  <a:lnTo>
                    <a:pt x="396" y="245"/>
                  </a:lnTo>
                  <a:lnTo>
                    <a:pt x="406" y="263"/>
                  </a:lnTo>
                  <a:lnTo>
                    <a:pt x="412" y="279"/>
                  </a:lnTo>
                  <a:lnTo>
                    <a:pt x="415" y="291"/>
                  </a:lnTo>
                  <a:lnTo>
                    <a:pt x="412" y="302"/>
                  </a:lnTo>
                  <a:lnTo>
                    <a:pt x="406" y="309"/>
                  </a:lnTo>
                  <a:lnTo>
                    <a:pt x="396" y="314"/>
                  </a:lnTo>
                  <a:lnTo>
                    <a:pt x="382" y="316"/>
                  </a:lnTo>
                  <a:lnTo>
                    <a:pt x="365" y="313"/>
                  </a:lnTo>
                  <a:lnTo>
                    <a:pt x="343" y="307"/>
                  </a:lnTo>
                  <a:lnTo>
                    <a:pt x="321" y="300"/>
                  </a:lnTo>
                  <a:lnTo>
                    <a:pt x="295" y="288"/>
                  </a:lnTo>
                  <a:lnTo>
                    <a:pt x="268" y="275"/>
                  </a:lnTo>
                  <a:lnTo>
                    <a:pt x="239" y="259"/>
                  </a:lnTo>
                  <a:lnTo>
                    <a:pt x="210" y="240"/>
                  </a:lnTo>
                  <a:lnTo>
                    <a:pt x="182" y="220"/>
                  </a:lnTo>
                  <a:lnTo>
                    <a:pt x="153" y="199"/>
                  </a:lnTo>
                  <a:lnTo>
                    <a:pt x="126" y="178"/>
                  </a:lnTo>
                  <a:lnTo>
                    <a:pt x="100" y="154"/>
                  </a:lnTo>
                  <a:lnTo>
                    <a:pt x="76" y="131"/>
                  </a:lnTo>
                  <a:lnTo>
                    <a:pt x="56" y="110"/>
                  </a:lnTo>
                  <a:lnTo>
                    <a:pt x="38" y="89"/>
                  </a:lnTo>
                  <a:lnTo>
                    <a:pt x="24" y="69"/>
                  </a:lnTo>
                  <a:lnTo>
                    <a:pt x="14" y="51"/>
                  </a:lnTo>
                  <a:lnTo>
                    <a:pt x="8" y="35"/>
                  </a:lnTo>
                  <a:lnTo>
                    <a:pt x="5" y="23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5" name="Line 424"/>
            <p:cNvSpPr>
              <a:spLocks noChangeShapeType="1"/>
            </p:cNvSpPr>
            <p:nvPr/>
          </p:nvSpPr>
          <p:spPr bwMode="auto">
            <a:xfrm flipH="1" flipV="1">
              <a:off x="2285" y="2824"/>
              <a:ext cx="136" cy="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6" name="Line 425"/>
            <p:cNvSpPr>
              <a:spLocks noChangeShapeType="1"/>
            </p:cNvSpPr>
            <p:nvPr/>
          </p:nvSpPr>
          <p:spPr bwMode="auto">
            <a:xfrm flipH="1">
              <a:off x="2372" y="2826"/>
              <a:ext cx="49" cy="102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7" name="Line 426"/>
            <p:cNvSpPr>
              <a:spLocks noChangeShapeType="1"/>
            </p:cNvSpPr>
            <p:nvPr/>
          </p:nvSpPr>
          <p:spPr bwMode="auto">
            <a:xfrm>
              <a:off x="2421" y="2826"/>
              <a:ext cx="67" cy="144"/>
            </a:xfrm>
            <a:prstGeom prst="line">
              <a:avLst/>
            </a:prstGeom>
            <a:noFill/>
            <a:ln w="15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88" name="Freeform 427"/>
            <p:cNvSpPr>
              <a:spLocks/>
            </p:cNvSpPr>
            <p:nvPr/>
          </p:nvSpPr>
          <p:spPr bwMode="auto">
            <a:xfrm>
              <a:off x="2349" y="2902"/>
              <a:ext cx="51" cy="40"/>
            </a:xfrm>
            <a:custGeom>
              <a:avLst/>
              <a:gdLst>
                <a:gd name="T0" fmla="*/ 0 w 101"/>
                <a:gd name="T1" fmla="*/ 1 h 80"/>
                <a:gd name="T2" fmla="*/ 1 w 101"/>
                <a:gd name="T3" fmla="*/ 0 h 80"/>
                <a:gd name="T4" fmla="*/ 1 w 101"/>
                <a:gd name="T5" fmla="*/ 1 h 80"/>
                <a:gd name="T6" fmla="*/ 1 w 101"/>
                <a:gd name="T7" fmla="*/ 1 h 80"/>
                <a:gd name="T8" fmla="*/ 1 w 101"/>
                <a:gd name="T9" fmla="*/ 1 h 80"/>
                <a:gd name="T10" fmla="*/ 1 w 101"/>
                <a:gd name="T11" fmla="*/ 1 h 80"/>
                <a:gd name="T12" fmla="*/ 2 w 101"/>
                <a:gd name="T13" fmla="*/ 1 h 80"/>
                <a:gd name="T14" fmla="*/ 2 w 101"/>
                <a:gd name="T15" fmla="*/ 1 h 80"/>
                <a:gd name="T16" fmla="*/ 2 w 101"/>
                <a:gd name="T17" fmla="*/ 1 h 80"/>
                <a:gd name="T18" fmla="*/ 2 w 101"/>
                <a:gd name="T19" fmla="*/ 1 h 80"/>
                <a:gd name="T20" fmla="*/ 2 w 101"/>
                <a:gd name="T21" fmla="*/ 2 h 80"/>
                <a:gd name="T22" fmla="*/ 2 w 101"/>
                <a:gd name="T23" fmla="*/ 2 h 80"/>
                <a:gd name="T24" fmla="*/ 2 w 101"/>
                <a:gd name="T25" fmla="*/ 2 h 80"/>
                <a:gd name="T26" fmla="*/ 2 w 101"/>
                <a:gd name="T27" fmla="*/ 2 h 80"/>
                <a:gd name="T28" fmla="*/ 2 w 101"/>
                <a:gd name="T29" fmla="*/ 2 h 80"/>
                <a:gd name="T30" fmla="*/ 2 w 101"/>
                <a:gd name="T31" fmla="*/ 2 h 80"/>
                <a:gd name="T32" fmla="*/ 1 w 101"/>
                <a:gd name="T33" fmla="*/ 1 h 80"/>
                <a:gd name="T34" fmla="*/ 1 w 101"/>
                <a:gd name="T35" fmla="*/ 1 h 80"/>
                <a:gd name="T36" fmla="*/ 1 w 101"/>
                <a:gd name="T37" fmla="*/ 1 h 80"/>
                <a:gd name="T38" fmla="*/ 1 w 101"/>
                <a:gd name="T39" fmla="*/ 1 h 80"/>
                <a:gd name="T40" fmla="*/ 1 w 101"/>
                <a:gd name="T41" fmla="*/ 1 h 80"/>
                <a:gd name="T42" fmla="*/ 0 w 101"/>
                <a:gd name="T43" fmla="*/ 1 h 80"/>
                <a:gd name="T44" fmla="*/ 0 w 101"/>
                <a:gd name="T45" fmla="*/ 1 h 8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01" h="80">
                  <a:moveTo>
                    <a:pt x="0" y="3"/>
                  </a:moveTo>
                  <a:lnTo>
                    <a:pt x="4" y="0"/>
                  </a:lnTo>
                  <a:lnTo>
                    <a:pt x="13" y="1"/>
                  </a:lnTo>
                  <a:lnTo>
                    <a:pt x="24" y="3"/>
                  </a:lnTo>
                  <a:lnTo>
                    <a:pt x="37" y="10"/>
                  </a:lnTo>
                  <a:lnTo>
                    <a:pt x="51" y="19"/>
                  </a:lnTo>
                  <a:lnTo>
                    <a:pt x="66" y="30"/>
                  </a:lnTo>
                  <a:lnTo>
                    <a:pt x="79" y="40"/>
                  </a:lnTo>
                  <a:lnTo>
                    <a:pt x="90" y="51"/>
                  </a:lnTo>
                  <a:lnTo>
                    <a:pt x="97" y="62"/>
                  </a:lnTo>
                  <a:lnTo>
                    <a:pt x="101" y="71"/>
                  </a:lnTo>
                  <a:lnTo>
                    <a:pt x="101" y="76"/>
                  </a:lnTo>
                  <a:lnTo>
                    <a:pt x="97" y="80"/>
                  </a:lnTo>
                  <a:lnTo>
                    <a:pt x="90" y="78"/>
                  </a:lnTo>
                  <a:lnTo>
                    <a:pt x="79" y="74"/>
                  </a:lnTo>
                  <a:lnTo>
                    <a:pt x="66" y="69"/>
                  </a:lnTo>
                  <a:lnTo>
                    <a:pt x="51" y="60"/>
                  </a:lnTo>
                  <a:lnTo>
                    <a:pt x="37" y="49"/>
                  </a:lnTo>
                  <a:lnTo>
                    <a:pt x="23" y="39"/>
                  </a:lnTo>
                  <a:lnTo>
                    <a:pt x="13" y="28"/>
                  </a:lnTo>
                  <a:lnTo>
                    <a:pt x="4" y="17"/>
                  </a:lnTo>
                  <a:lnTo>
                    <a:pt x="0" y="8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3333FF"/>
            </a:solidFill>
            <a:ln w="635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72721" name="Picture 429" descr="MMj03957750000[1]"/>
          <p:cNvPicPr>
            <a:picLocks noChangeAspect="1" noChangeArrowheads="1" noCrop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588" y="4649788"/>
            <a:ext cx="561975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28" name="Line 434"/>
          <p:cNvSpPr>
            <a:spLocks noChangeShapeType="1"/>
          </p:cNvSpPr>
          <p:nvPr/>
        </p:nvSpPr>
        <p:spPr bwMode="auto">
          <a:xfrm>
            <a:off x="1708150" y="4627563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29" name="Line 435"/>
          <p:cNvSpPr>
            <a:spLocks noChangeShapeType="1"/>
          </p:cNvSpPr>
          <p:nvPr/>
        </p:nvSpPr>
        <p:spPr bwMode="auto">
          <a:xfrm>
            <a:off x="1708150" y="4627563"/>
            <a:ext cx="242888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7430" name="Line 436"/>
          <p:cNvSpPr>
            <a:spLocks noChangeShapeType="1"/>
          </p:cNvSpPr>
          <p:nvPr/>
        </p:nvSpPr>
        <p:spPr bwMode="auto">
          <a:xfrm>
            <a:off x="1639888" y="5264150"/>
            <a:ext cx="190500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2726" name="Group 506"/>
          <p:cNvGrpSpPr>
            <a:grpSpLocks/>
          </p:cNvGrpSpPr>
          <p:nvPr/>
        </p:nvGrpSpPr>
        <p:grpSpPr bwMode="auto">
          <a:xfrm flipH="1">
            <a:off x="977900" y="5140325"/>
            <a:ext cx="501650" cy="512763"/>
            <a:chOff x="2839" y="3501"/>
            <a:chExt cx="755" cy="803"/>
          </a:xfrm>
        </p:grpSpPr>
        <p:pic>
          <p:nvPicPr>
            <p:cNvPr id="72873" name="Picture 507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74" name="Freeform 508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72727" name="Group 621"/>
          <p:cNvGrpSpPr>
            <a:grpSpLocks/>
          </p:cNvGrpSpPr>
          <p:nvPr/>
        </p:nvGrpSpPr>
        <p:grpSpPr bwMode="auto">
          <a:xfrm>
            <a:off x="3038475" y="4186238"/>
            <a:ext cx="635000" cy="485775"/>
            <a:chOff x="3061" y="2530"/>
            <a:chExt cx="400" cy="306"/>
          </a:xfrm>
        </p:grpSpPr>
        <p:grpSp>
          <p:nvGrpSpPr>
            <p:cNvPr id="72842" name="Group 494"/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72867" name="Freeform 495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8" name="Freeform 496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9" name="Freeform 497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70" name="Freeform 498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71" name="Freeform 499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72" name="Freeform 500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843" name="Picture 549" descr="laptop_keyboard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44" name="Freeform 550"/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72845" name="Picture 551" descr="screen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46" name="Freeform 552"/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47" name="Freeform 553"/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48" name="Freeform 554"/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49" name="Freeform 555"/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0" name="Freeform 556"/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1" name="Freeform 557"/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2852" name="Group 558"/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72861" name="Freeform 559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2" name="Freeform 560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3" name="Freeform 561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4" name="Freeform 562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5" name="Freeform 563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66" name="Freeform 564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2853" name="Freeform 565"/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4" name="Freeform 566"/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5" name="Freeform 567"/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6" name="Freeform 568"/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7" name="Freeform 569"/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8" name="Freeform 570"/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59" name="Freeform 589"/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60" name="Freeform 590"/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28" name="Group 632"/>
          <p:cNvGrpSpPr>
            <a:grpSpLocks/>
          </p:cNvGrpSpPr>
          <p:nvPr/>
        </p:nvGrpSpPr>
        <p:grpSpPr bwMode="auto">
          <a:xfrm>
            <a:off x="3925888" y="4354513"/>
            <a:ext cx="536575" cy="401637"/>
            <a:chOff x="3328" y="2543"/>
            <a:chExt cx="338" cy="253"/>
          </a:xfrm>
        </p:grpSpPr>
        <p:grpSp>
          <p:nvGrpSpPr>
            <p:cNvPr id="72815" name="Group 487"/>
            <p:cNvGrpSpPr>
              <a:grpSpLocks/>
            </p:cNvGrpSpPr>
            <p:nvPr/>
          </p:nvGrpSpPr>
          <p:grpSpPr bwMode="auto">
            <a:xfrm>
              <a:off x="3328" y="2543"/>
              <a:ext cx="327" cy="81"/>
              <a:chOff x="2199" y="955"/>
              <a:chExt cx="2547" cy="506"/>
            </a:xfrm>
          </p:grpSpPr>
          <p:sp>
            <p:nvSpPr>
              <p:cNvPr id="72836" name="Freeform 488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7" name="Freeform 489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8" name="Freeform 490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9" name="Freeform 491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40" name="Freeform 492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41" name="Freeform 493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816" name="Picture 571" descr="laptop_keyboard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381" y="269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17" name="Freeform 572"/>
            <p:cNvSpPr>
              <a:spLocks/>
            </p:cNvSpPr>
            <p:nvPr/>
          </p:nvSpPr>
          <p:spPr bwMode="auto">
            <a:xfrm>
              <a:off x="3462" y="259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72818" name="Picture 573" descr="screen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2" y="260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819" name="Freeform 574"/>
            <p:cNvSpPr>
              <a:spLocks/>
            </p:cNvSpPr>
            <p:nvPr/>
          </p:nvSpPr>
          <p:spPr bwMode="auto">
            <a:xfrm>
              <a:off x="3498" y="259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0" name="Freeform 575"/>
            <p:cNvSpPr>
              <a:spLocks/>
            </p:cNvSpPr>
            <p:nvPr/>
          </p:nvSpPr>
          <p:spPr bwMode="auto">
            <a:xfrm>
              <a:off x="3461" y="259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1" name="Freeform 576"/>
            <p:cNvSpPr>
              <a:spLocks/>
            </p:cNvSpPr>
            <p:nvPr/>
          </p:nvSpPr>
          <p:spPr bwMode="auto">
            <a:xfrm>
              <a:off x="3614" y="261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2" name="Freeform 577"/>
            <p:cNvSpPr>
              <a:spLocks/>
            </p:cNvSpPr>
            <p:nvPr/>
          </p:nvSpPr>
          <p:spPr bwMode="auto">
            <a:xfrm>
              <a:off x="3460" y="269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3" name="Freeform 578"/>
            <p:cNvSpPr>
              <a:spLocks/>
            </p:cNvSpPr>
            <p:nvPr/>
          </p:nvSpPr>
          <p:spPr bwMode="auto">
            <a:xfrm>
              <a:off x="3619" y="261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4" name="Freeform 579"/>
            <p:cNvSpPr>
              <a:spLocks/>
            </p:cNvSpPr>
            <p:nvPr/>
          </p:nvSpPr>
          <p:spPr bwMode="auto">
            <a:xfrm>
              <a:off x="3460" y="269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2825" name="Group 580"/>
            <p:cNvGrpSpPr>
              <a:grpSpLocks/>
            </p:cNvGrpSpPr>
            <p:nvPr/>
          </p:nvGrpSpPr>
          <p:grpSpPr bwMode="auto">
            <a:xfrm>
              <a:off x="3458" y="2737"/>
              <a:ext cx="55" cy="24"/>
              <a:chOff x="1740" y="2642"/>
              <a:chExt cx="752" cy="327"/>
            </a:xfrm>
          </p:grpSpPr>
          <p:sp>
            <p:nvSpPr>
              <p:cNvPr id="72830" name="Freeform 58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1" name="Freeform 58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2" name="Freeform 58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3" name="Freeform 58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4" name="Freeform 58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35" name="Freeform 58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2826" name="Freeform 587"/>
            <p:cNvSpPr>
              <a:spLocks/>
            </p:cNvSpPr>
            <p:nvPr/>
          </p:nvSpPr>
          <p:spPr bwMode="auto">
            <a:xfrm>
              <a:off x="3552" y="274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7" name="Freeform 588"/>
            <p:cNvSpPr>
              <a:spLocks/>
            </p:cNvSpPr>
            <p:nvPr/>
          </p:nvSpPr>
          <p:spPr bwMode="auto">
            <a:xfrm>
              <a:off x="3381" y="274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8" name="Freeform 591"/>
            <p:cNvSpPr>
              <a:spLocks/>
            </p:cNvSpPr>
            <p:nvPr/>
          </p:nvSpPr>
          <p:spPr bwMode="auto">
            <a:xfrm>
              <a:off x="3387" y="273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829" name="Freeform 592"/>
            <p:cNvSpPr>
              <a:spLocks/>
            </p:cNvSpPr>
            <p:nvPr/>
          </p:nvSpPr>
          <p:spPr bwMode="auto">
            <a:xfrm flipV="1">
              <a:off x="3549" y="273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29" name="Group 631"/>
          <p:cNvGrpSpPr>
            <a:grpSpLocks/>
          </p:cNvGrpSpPr>
          <p:nvPr/>
        </p:nvGrpSpPr>
        <p:grpSpPr bwMode="auto">
          <a:xfrm>
            <a:off x="3308350" y="4614863"/>
            <a:ext cx="585788" cy="419100"/>
            <a:chOff x="5096" y="2218"/>
            <a:chExt cx="369" cy="264"/>
          </a:xfrm>
        </p:grpSpPr>
        <p:grpSp>
          <p:nvGrpSpPr>
            <p:cNvPr id="72806" name="Group 622"/>
            <p:cNvGrpSpPr>
              <a:grpSpLocks/>
            </p:cNvGrpSpPr>
            <p:nvPr/>
          </p:nvGrpSpPr>
          <p:grpSpPr bwMode="auto">
            <a:xfrm>
              <a:off x="5096" y="2218"/>
              <a:ext cx="327" cy="81"/>
              <a:chOff x="2199" y="955"/>
              <a:chExt cx="2547" cy="506"/>
            </a:xfrm>
          </p:grpSpPr>
          <p:sp>
            <p:nvSpPr>
              <p:cNvPr id="72809" name="Freeform 623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0" name="Freeform 624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1" name="Freeform 625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2" name="Freeform 626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3" name="Freeform 627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14" name="Freeform 628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807" name="Picture 629" descr="access_point_stylized_small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2" y="2250"/>
              <a:ext cx="273" cy="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808" name="Picture 630" descr="access_point_stylized_small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95" y="2251"/>
              <a:ext cx="26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2730" name="Group 633"/>
          <p:cNvGrpSpPr>
            <a:grpSpLocks/>
          </p:cNvGrpSpPr>
          <p:nvPr/>
        </p:nvGrpSpPr>
        <p:grpSpPr bwMode="auto">
          <a:xfrm>
            <a:off x="3009900" y="5040313"/>
            <a:ext cx="635000" cy="485775"/>
            <a:chOff x="3061" y="2530"/>
            <a:chExt cx="400" cy="306"/>
          </a:xfrm>
        </p:grpSpPr>
        <p:grpSp>
          <p:nvGrpSpPr>
            <p:cNvPr id="72775" name="Group 634"/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72800" name="Freeform 635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1" name="Freeform 636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2" name="Freeform 637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3" name="Freeform 638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4" name="Freeform 639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805" name="Freeform 640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776" name="Picture 641" descr="laptop_keyboard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77" name="Freeform 642"/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72778" name="Picture 643" descr="screen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79" name="Freeform 644"/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0" name="Freeform 645"/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1" name="Freeform 646"/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2" name="Freeform 647"/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3" name="Freeform 648"/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4" name="Freeform 649"/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2785" name="Group 650"/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72794" name="Freeform 651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5" name="Freeform 652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6" name="Freeform 653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7" name="Freeform 654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8" name="Freeform 655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99" name="Freeform 656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2786" name="Freeform 657"/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7" name="Freeform 658"/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8" name="Freeform 659"/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89" name="Freeform 660"/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90" name="Freeform 661"/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91" name="Freeform 662"/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92" name="Freeform 663"/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93" name="Freeform 664"/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31" name="Group 665"/>
          <p:cNvGrpSpPr>
            <a:grpSpLocks/>
          </p:cNvGrpSpPr>
          <p:nvPr/>
        </p:nvGrpSpPr>
        <p:grpSpPr bwMode="auto">
          <a:xfrm>
            <a:off x="3492500" y="5095875"/>
            <a:ext cx="635000" cy="485775"/>
            <a:chOff x="3061" y="2530"/>
            <a:chExt cx="400" cy="306"/>
          </a:xfrm>
        </p:grpSpPr>
        <p:grpSp>
          <p:nvGrpSpPr>
            <p:cNvPr id="72744" name="Group 666"/>
            <p:cNvGrpSpPr>
              <a:grpSpLocks/>
            </p:cNvGrpSpPr>
            <p:nvPr/>
          </p:nvGrpSpPr>
          <p:grpSpPr bwMode="auto">
            <a:xfrm>
              <a:off x="3061" y="2530"/>
              <a:ext cx="327" cy="81"/>
              <a:chOff x="2199" y="955"/>
              <a:chExt cx="2547" cy="506"/>
            </a:xfrm>
          </p:grpSpPr>
          <p:sp>
            <p:nvSpPr>
              <p:cNvPr id="72769" name="Freeform 667"/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0" name="Freeform 668"/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1" name="Freeform 669"/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2" name="Freeform 670"/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3" name="Freeform 671"/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390 w 646"/>
                  <a:gd name="T1" fmla="*/ 592 h 300"/>
                  <a:gd name="T2" fmla="*/ 555 w 646"/>
                  <a:gd name="T3" fmla="*/ 501 h 300"/>
                  <a:gd name="T4" fmla="*/ 690 w 646"/>
                  <a:gd name="T5" fmla="*/ 377 h 300"/>
                  <a:gd name="T6" fmla="*/ 713 w 646"/>
                  <a:gd name="T7" fmla="*/ 211 h 300"/>
                  <a:gd name="T8" fmla="*/ 522 w 646"/>
                  <a:gd name="T9" fmla="*/ 119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74" name="Freeform 672"/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pic>
          <p:nvPicPr>
            <p:cNvPr id="72745" name="Picture 673" descr="laptop_keyboard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3109" y="2736"/>
              <a:ext cx="245" cy="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6" name="Freeform 674"/>
            <p:cNvSpPr>
              <a:spLocks/>
            </p:cNvSpPr>
            <p:nvPr/>
          </p:nvSpPr>
          <p:spPr bwMode="auto">
            <a:xfrm>
              <a:off x="3190" y="2638"/>
              <a:ext cx="197" cy="131"/>
            </a:xfrm>
            <a:custGeom>
              <a:avLst/>
              <a:gdLst>
                <a:gd name="T0" fmla="*/ 0 w 2982"/>
                <a:gd name="T1" fmla="*/ 0 h 2442"/>
                <a:gd name="T2" fmla="*/ 0 w 2982"/>
                <a:gd name="T3" fmla="*/ 0 h 2442"/>
                <a:gd name="T4" fmla="*/ 0 w 2982"/>
                <a:gd name="T5" fmla="*/ 0 h 2442"/>
                <a:gd name="T6" fmla="*/ 0 w 2982"/>
                <a:gd name="T7" fmla="*/ 0 h 2442"/>
                <a:gd name="T8" fmla="*/ 0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pic>
          <p:nvPicPr>
            <p:cNvPr id="72747" name="Picture 675" descr="screen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" y="2641"/>
              <a:ext cx="179" cy="1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8" name="Freeform 676"/>
            <p:cNvSpPr>
              <a:spLocks/>
            </p:cNvSpPr>
            <p:nvPr/>
          </p:nvSpPr>
          <p:spPr bwMode="auto">
            <a:xfrm>
              <a:off x="3226" y="2634"/>
              <a:ext cx="167" cy="25"/>
            </a:xfrm>
            <a:custGeom>
              <a:avLst/>
              <a:gdLst>
                <a:gd name="T0" fmla="*/ 0 w 2528"/>
                <a:gd name="T1" fmla="*/ 0 h 455"/>
                <a:gd name="T2" fmla="*/ 0 w 2528"/>
                <a:gd name="T3" fmla="*/ 0 h 455"/>
                <a:gd name="T4" fmla="*/ 0 w 2528"/>
                <a:gd name="T5" fmla="*/ 0 h 455"/>
                <a:gd name="T6" fmla="*/ 0 w 2528"/>
                <a:gd name="T7" fmla="*/ 0 h 455"/>
                <a:gd name="T8" fmla="*/ 0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49" name="Freeform 677"/>
            <p:cNvSpPr>
              <a:spLocks/>
            </p:cNvSpPr>
            <p:nvPr/>
          </p:nvSpPr>
          <p:spPr bwMode="auto">
            <a:xfrm>
              <a:off x="3189" y="2634"/>
              <a:ext cx="46" cy="102"/>
            </a:xfrm>
            <a:custGeom>
              <a:avLst/>
              <a:gdLst>
                <a:gd name="T0" fmla="*/ 0 w 702"/>
                <a:gd name="T1" fmla="*/ 0 h 1893"/>
                <a:gd name="T2" fmla="*/ 0 w 702"/>
                <a:gd name="T3" fmla="*/ 0 h 1893"/>
                <a:gd name="T4" fmla="*/ 0 w 702"/>
                <a:gd name="T5" fmla="*/ 0 h 1893"/>
                <a:gd name="T6" fmla="*/ 0 w 702"/>
                <a:gd name="T7" fmla="*/ 0 h 1893"/>
                <a:gd name="T8" fmla="*/ 0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0" name="Freeform 678"/>
            <p:cNvSpPr>
              <a:spLocks/>
            </p:cNvSpPr>
            <p:nvPr/>
          </p:nvSpPr>
          <p:spPr bwMode="auto">
            <a:xfrm>
              <a:off x="3342" y="2652"/>
              <a:ext cx="50" cy="117"/>
            </a:xfrm>
            <a:custGeom>
              <a:avLst/>
              <a:gdLst>
                <a:gd name="T0" fmla="*/ 0 w 756"/>
                <a:gd name="T1" fmla="*/ 0 h 2184"/>
                <a:gd name="T2" fmla="*/ 0 w 756"/>
                <a:gd name="T3" fmla="*/ 0 h 2184"/>
                <a:gd name="T4" fmla="*/ 0 w 756"/>
                <a:gd name="T5" fmla="*/ 0 h 2184"/>
                <a:gd name="T6" fmla="*/ 0 w 756"/>
                <a:gd name="T7" fmla="*/ 0 h 2184"/>
                <a:gd name="T8" fmla="*/ 0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1" name="Freeform 679"/>
            <p:cNvSpPr>
              <a:spLocks/>
            </p:cNvSpPr>
            <p:nvPr/>
          </p:nvSpPr>
          <p:spPr bwMode="auto">
            <a:xfrm>
              <a:off x="3188" y="2730"/>
              <a:ext cx="183" cy="40"/>
            </a:xfrm>
            <a:custGeom>
              <a:avLst/>
              <a:gdLst>
                <a:gd name="T0" fmla="*/ 0 w 2773"/>
                <a:gd name="T1" fmla="*/ 0 h 738"/>
                <a:gd name="T2" fmla="*/ 0 w 2773"/>
                <a:gd name="T3" fmla="*/ 0 h 738"/>
                <a:gd name="T4" fmla="*/ 0 w 2773"/>
                <a:gd name="T5" fmla="*/ 0 h 738"/>
                <a:gd name="T6" fmla="*/ 0 w 2773"/>
                <a:gd name="T7" fmla="*/ 0 h 738"/>
                <a:gd name="T8" fmla="*/ 0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2" name="Freeform 680"/>
            <p:cNvSpPr>
              <a:spLocks/>
            </p:cNvSpPr>
            <p:nvPr/>
          </p:nvSpPr>
          <p:spPr bwMode="auto">
            <a:xfrm>
              <a:off x="3347" y="2653"/>
              <a:ext cx="47" cy="118"/>
            </a:xfrm>
            <a:custGeom>
              <a:avLst/>
              <a:gdLst>
                <a:gd name="T0" fmla="*/ 0 w 637"/>
                <a:gd name="T1" fmla="*/ 0 h 1659"/>
                <a:gd name="T2" fmla="*/ 0 w 637"/>
                <a:gd name="T3" fmla="*/ 0 h 1659"/>
                <a:gd name="T4" fmla="*/ 0 w 637"/>
                <a:gd name="T5" fmla="*/ 0 h 1659"/>
                <a:gd name="T6" fmla="*/ 0 w 637"/>
                <a:gd name="T7" fmla="*/ 0 h 1659"/>
                <a:gd name="T8" fmla="*/ 0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3" name="Freeform 681"/>
            <p:cNvSpPr>
              <a:spLocks/>
            </p:cNvSpPr>
            <p:nvPr/>
          </p:nvSpPr>
          <p:spPr bwMode="auto">
            <a:xfrm>
              <a:off x="3188" y="2736"/>
              <a:ext cx="163" cy="39"/>
            </a:xfrm>
            <a:custGeom>
              <a:avLst/>
              <a:gdLst>
                <a:gd name="T0" fmla="*/ 0 w 2216"/>
                <a:gd name="T1" fmla="*/ 0 h 550"/>
                <a:gd name="T2" fmla="*/ 0 w 2216"/>
                <a:gd name="T3" fmla="*/ 0 h 550"/>
                <a:gd name="T4" fmla="*/ 0 w 2216"/>
                <a:gd name="T5" fmla="*/ 0 h 550"/>
                <a:gd name="T6" fmla="*/ 0 w 2216"/>
                <a:gd name="T7" fmla="*/ 0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72754" name="Group 682"/>
            <p:cNvGrpSpPr>
              <a:grpSpLocks/>
            </p:cNvGrpSpPr>
            <p:nvPr/>
          </p:nvGrpSpPr>
          <p:grpSpPr bwMode="auto">
            <a:xfrm>
              <a:off x="3186" y="2777"/>
              <a:ext cx="55" cy="24"/>
              <a:chOff x="1740" y="2642"/>
              <a:chExt cx="752" cy="327"/>
            </a:xfrm>
          </p:grpSpPr>
          <p:sp>
            <p:nvSpPr>
              <p:cNvPr id="72763" name="Freeform 683"/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4" name="Freeform 684"/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5" name="Freeform 685"/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6" name="Freeform 686"/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7" name="Freeform 687"/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2768" name="Freeform 688"/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72755" name="Freeform 689"/>
            <p:cNvSpPr>
              <a:spLocks/>
            </p:cNvSpPr>
            <p:nvPr/>
          </p:nvSpPr>
          <p:spPr bwMode="auto">
            <a:xfrm>
              <a:off x="3280" y="2781"/>
              <a:ext cx="67" cy="51"/>
            </a:xfrm>
            <a:custGeom>
              <a:avLst/>
              <a:gdLst>
                <a:gd name="T0" fmla="*/ 0 w 990"/>
                <a:gd name="T1" fmla="*/ 0 h 792"/>
                <a:gd name="T2" fmla="*/ 0 w 990"/>
                <a:gd name="T3" fmla="*/ 0 h 792"/>
                <a:gd name="T4" fmla="*/ 0 w 990"/>
                <a:gd name="T5" fmla="*/ 0 h 792"/>
                <a:gd name="T6" fmla="*/ 0 w 990"/>
                <a:gd name="T7" fmla="*/ 0 h 792"/>
                <a:gd name="T8" fmla="*/ 0 w 990"/>
                <a:gd name="T9" fmla="*/ 0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6" name="Freeform 690"/>
            <p:cNvSpPr>
              <a:spLocks/>
            </p:cNvSpPr>
            <p:nvPr/>
          </p:nvSpPr>
          <p:spPr bwMode="auto">
            <a:xfrm>
              <a:off x="3109" y="2785"/>
              <a:ext cx="171" cy="46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7" name="Freeform 691"/>
            <p:cNvSpPr>
              <a:spLocks/>
            </p:cNvSpPr>
            <p:nvPr/>
          </p:nvSpPr>
          <p:spPr bwMode="auto">
            <a:xfrm>
              <a:off x="3110" y="277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8" name="Freeform 692"/>
            <p:cNvSpPr>
              <a:spLocks/>
            </p:cNvSpPr>
            <p:nvPr/>
          </p:nvSpPr>
          <p:spPr bwMode="auto">
            <a:xfrm>
              <a:off x="3110" y="273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59" name="Freeform 693"/>
            <p:cNvSpPr>
              <a:spLocks/>
            </p:cNvSpPr>
            <p:nvPr/>
          </p:nvSpPr>
          <p:spPr bwMode="auto">
            <a:xfrm>
              <a:off x="3115" y="2778"/>
              <a:ext cx="162" cy="4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60" name="Freeform 694"/>
            <p:cNvSpPr>
              <a:spLocks/>
            </p:cNvSpPr>
            <p:nvPr/>
          </p:nvSpPr>
          <p:spPr bwMode="auto">
            <a:xfrm flipV="1">
              <a:off x="3277" y="2775"/>
              <a:ext cx="66" cy="4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0 h 723"/>
                <a:gd name="T6" fmla="*/ 0 w 2532"/>
                <a:gd name="T7" fmla="*/ 0 h 723"/>
                <a:gd name="T8" fmla="*/ 0 w 2532"/>
                <a:gd name="T9" fmla="*/ 0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61" name="Freeform 695"/>
            <p:cNvSpPr>
              <a:spLocks/>
            </p:cNvSpPr>
            <p:nvPr/>
          </p:nvSpPr>
          <p:spPr bwMode="auto">
            <a:xfrm>
              <a:off x="3382" y="2736"/>
              <a:ext cx="1" cy="10"/>
            </a:xfrm>
            <a:custGeom>
              <a:avLst/>
              <a:gdLst>
                <a:gd name="T0" fmla="*/ 0 w 26"/>
                <a:gd name="T1" fmla="*/ 0 h 147"/>
                <a:gd name="T2" fmla="*/ 0 w 26"/>
                <a:gd name="T3" fmla="*/ 0 h 147"/>
                <a:gd name="T4" fmla="*/ 0 w 26"/>
                <a:gd name="T5" fmla="*/ 0 h 147"/>
                <a:gd name="T6" fmla="*/ 0 w 26"/>
                <a:gd name="T7" fmla="*/ 0 h 147"/>
                <a:gd name="T8" fmla="*/ 0 w 26"/>
                <a:gd name="T9" fmla="*/ 0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762" name="Freeform 696"/>
            <p:cNvSpPr>
              <a:spLocks/>
            </p:cNvSpPr>
            <p:nvPr/>
          </p:nvSpPr>
          <p:spPr bwMode="auto">
            <a:xfrm>
              <a:off x="3382" y="2698"/>
              <a:ext cx="79" cy="39"/>
            </a:xfrm>
            <a:custGeom>
              <a:avLst/>
              <a:gdLst>
                <a:gd name="T0" fmla="*/ 0 w 1176"/>
                <a:gd name="T1" fmla="*/ 0 h 606"/>
                <a:gd name="T2" fmla="*/ 0 w 1176"/>
                <a:gd name="T3" fmla="*/ 0 h 606"/>
                <a:gd name="T4" fmla="*/ 0 w 1176"/>
                <a:gd name="T5" fmla="*/ 0 h 606"/>
                <a:gd name="T6" fmla="*/ 0 w 1176"/>
                <a:gd name="T7" fmla="*/ 0 h 606"/>
                <a:gd name="T8" fmla="*/ 0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2732" name="Group 699"/>
          <p:cNvGrpSpPr>
            <a:grpSpLocks/>
          </p:cNvGrpSpPr>
          <p:nvPr/>
        </p:nvGrpSpPr>
        <p:grpSpPr bwMode="auto">
          <a:xfrm flipH="1">
            <a:off x="1131888" y="4695825"/>
            <a:ext cx="501650" cy="512763"/>
            <a:chOff x="2839" y="3501"/>
            <a:chExt cx="755" cy="803"/>
          </a:xfrm>
        </p:grpSpPr>
        <p:pic>
          <p:nvPicPr>
            <p:cNvPr id="72742" name="Picture 700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3" name="Freeform 701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72733" name="Group 702"/>
          <p:cNvGrpSpPr>
            <a:grpSpLocks/>
          </p:cNvGrpSpPr>
          <p:nvPr/>
        </p:nvGrpSpPr>
        <p:grpSpPr bwMode="auto">
          <a:xfrm flipH="1">
            <a:off x="1282700" y="4268788"/>
            <a:ext cx="501650" cy="512762"/>
            <a:chOff x="2839" y="3501"/>
            <a:chExt cx="755" cy="803"/>
          </a:xfrm>
        </p:grpSpPr>
        <p:pic>
          <p:nvPicPr>
            <p:cNvPr id="72740" name="Picture 703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41" name="Freeform 704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72734" name="Group 705"/>
          <p:cNvGrpSpPr>
            <a:grpSpLocks/>
          </p:cNvGrpSpPr>
          <p:nvPr/>
        </p:nvGrpSpPr>
        <p:grpSpPr bwMode="auto">
          <a:xfrm>
            <a:off x="1955800" y="4656138"/>
            <a:ext cx="501650" cy="512762"/>
            <a:chOff x="2839" y="3501"/>
            <a:chExt cx="755" cy="803"/>
          </a:xfrm>
        </p:grpSpPr>
        <p:pic>
          <p:nvPicPr>
            <p:cNvPr id="72738" name="Picture 706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9" name="Freeform 707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72735" name="Group 708"/>
          <p:cNvGrpSpPr>
            <a:grpSpLocks/>
          </p:cNvGrpSpPr>
          <p:nvPr/>
        </p:nvGrpSpPr>
        <p:grpSpPr bwMode="auto">
          <a:xfrm>
            <a:off x="1757363" y="5095875"/>
            <a:ext cx="501650" cy="512763"/>
            <a:chOff x="2839" y="3501"/>
            <a:chExt cx="755" cy="803"/>
          </a:xfrm>
        </p:grpSpPr>
        <p:pic>
          <p:nvPicPr>
            <p:cNvPr id="72736" name="Picture 709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37" name="Freeform 710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23</a:t>
            </a:fld>
            <a:endParaRPr lang="en-US" sz="1200" dirty="0">
              <a:latin typeface="Tahoma" charset="0"/>
            </a:endParaRPr>
          </a:p>
        </p:txBody>
      </p:sp>
      <p:sp>
        <p:nvSpPr>
          <p:cNvPr id="2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5597460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5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0414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Multiple access protocols</a:t>
            </a:r>
          </a:p>
        </p:txBody>
      </p:sp>
      <p:sp>
        <p:nvSpPr>
          <p:cNvPr id="184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0063" y="1395413"/>
            <a:ext cx="8396287" cy="4648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single shared broadcast channel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two or more simultaneous transmissions by nodes: interference </a:t>
            </a:r>
          </a:p>
          <a:p>
            <a:pPr lvl="1"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collision</a:t>
            </a:r>
            <a:r>
              <a:rPr lang="en-US" dirty="0">
                <a:latin typeface="Gill Sans MT" charset="0"/>
              </a:rPr>
              <a:t> if node receives two or more signals at the same time</a:t>
            </a:r>
          </a:p>
          <a:p>
            <a:pPr>
              <a:buFont typeface="Wingdings" charset="0"/>
              <a:buNone/>
              <a:defRPr/>
            </a:pPr>
            <a:endParaRPr lang="en-US" sz="2400" i="1" u="sng" dirty="0">
              <a:solidFill>
                <a:srgbClr val="FF0000"/>
              </a:solidFill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multiple access protocol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distributed algorithm that determines how nodes share channel, i.e., determine when node can transmit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communication about channel sharing must use channel itself! 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no out-of-band channel for coordination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24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441945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3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03981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An ideal multiple access protocol</a:t>
            </a:r>
          </a:p>
        </p:txBody>
      </p:sp>
      <p:sp>
        <p:nvSpPr>
          <p:cNvPr id="1946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296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given: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broadcast channel of rate R bps</a:t>
            </a:r>
            <a:endParaRPr lang="en-US" i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1. when one node wants to transmit, it can send at rate R.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2. when M nodes want to transmit, each can send at average rate R/M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3. fully decentralized:</a:t>
            </a:r>
          </a:p>
          <a:p>
            <a:pPr lvl="2">
              <a:defRPr/>
            </a:pPr>
            <a:r>
              <a:rPr lang="en-US" sz="2400" dirty="0">
                <a:latin typeface="Gill Sans MT" charset="0"/>
              </a:rPr>
              <a:t>no special node to coordinate transmissions</a:t>
            </a:r>
          </a:p>
          <a:p>
            <a:pPr lvl="2">
              <a:defRPr/>
            </a:pPr>
            <a:r>
              <a:rPr lang="en-US" sz="2400" dirty="0">
                <a:latin typeface="Gill Sans MT" charset="0"/>
              </a:rPr>
              <a:t>no synchronization of clocks, slots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4. simple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25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572844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1" name="Picture 6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94456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61925"/>
            <a:ext cx="8101013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MAC protocols: taxonomy</a:t>
            </a: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82713"/>
            <a:ext cx="777240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three broad classes: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channel partitioning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divide channel into smaller </a:t>
            </a:r>
            <a:r>
              <a:rPr lang="ja-JP" altLang="en-US" sz="2000">
                <a:latin typeface="Gill Sans MT" charset="0"/>
              </a:rPr>
              <a:t>“</a:t>
            </a:r>
            <a:r>
              <a:rPr lang="en-US" sz="2000" dirty="0">
                <a:latin typeface="Gill Sans MT" charset="0"/>
              </a:rPr>
              <a:t>pieces</a:t>
            </a:r>
            <a:r>
              <a:rPr lang="ja-JP" altLang="en-US" sz="2000">
                <a:latin typeface="Gill Sans MT" charset="0"/>
              </a:rPr>
              <a:t>”</a:t>
            </a:r>
            <a:r>
              <a:rPr lang="en-US" sz="2000" dirty="0">
                <a:latin typeface="Gill Sans MT" charset="0"/>
              </a:rPr>
              <a:t> (time slots, frequency, code)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allocate piece to node for exclusive use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random access</a:t>
            </a: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channel not divided, allow collisions</a:t>
            </a:r>
          </a:p>
          <a:p>
            <a:pPr lvl="1">
              <a:defRPr/>
            </a:pPr>
            <a:r>
              <a:rPr lang="ja-JP" altLang="en-US" sz="2000">
                <a:latin typeface="Gill Sans MT" charset="0"/>
              </a:rPr>
              <a:t>“</a:t>
            </a:r>
            <a:r>
              <a:rPr lang="en-US" sz="2000" dirty="0">
                <a:latin typeface="Gill Sans MT" charset="0"/>
              </a:rPr>
              <a:t>recover</a:t>
            </a:r>
            <a:r>
              <a:rPr lang="ja-JP" altLang="en-US" sz="2000">
                <a:latin typeface="Gill Sans MT" charset="0"/>
              </a:rPr>
              <a:t>”</a:t>
            </a:r>
            <a:r>
              <a:rPr lang="en-US" sz="2000" dirty="0">
                <a:latin typeface="Gill Sans MT" charset="0"/>
              </a:rPr>
              <a:t> from collisions</a:t>
            </a:r>
            <a:endParaRPr lang="en-US" dirty="0">
              <a:latin typeface="Gill Sans MT" charset="0"/>
            </a:endParaRPr>
          </a:p>
          <a:p>
            <a:pPr>
              <a:defRPr/>
            </a:pPr>
            <a:r>
              <a:rPr lang="ja-JP" altLang="en-US" i="1">
                <a:solidFill>
                  <a:srgbClr val="CC0000"/>
                </a:solidFill>
                <a:latin typeface="Gill Sans MT" charset="0"/>
                <a:cs typeface="+mn-cs"/>
              </a:rPr>
              <a:t>“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taking turns</a:t>
            </a:r>
            <a:r>
              <a:rPr lang="ja-JP" altLang="en-US" i="1">
                <a:solidFill>
                  <a:srgbClr val="CC0000"/>
                </a:solidFill>
                <a:latin typeface="Gill Sans MT" charset="0"/>
                <a:cs typeface="+mn-cs"/>
              </a:rPr>
              <a:t>”</a:t>
            </a:r>
            <a:endParaRPr lang="en-US" i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lvl="1">
              <a:defRPr/>
            </a:pPr>
            <a:r>
              <a:rPr lang="en-US" sz="2000" dirty="0">
                <a:latin typeface="Gill Sans MT" charset="0"/>
              </a:rPr>
              <a:t>nodes take turns, but nodes with more to send can take longer turns</a:t>
            </a:r>
            <a:endParaRPr lang="en-US" dirty="0">
              <a:latin typeface="Gill Sans MT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26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6570034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9" name="Picture 50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>
          <a:xfrm>
            <a:off x="230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Channel partitioning MAC protocols: TDMA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215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0538" y="1379538"/>
            <a:ext cx="7772400" cy="2930525"/>
          </a:xfrm>
        </p:spPr>
        <p:txBody>
          <a:bodyPr/>
          <a:lstStyle/>
          <a:p>
            <a:pPr>
              <a:lnSpc>
                <a:spcPct val="75000"/>
              </a:lnSpc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  <a:cs typeface="+mn-cs"/>
              </a:rPr>
              <a:t>TDMA: time division multiple access</a:t>
            </a:r>
            <a:r>
              <a:rPr lang="en-US" sz="3200" dirty="0">
                <a:latin typeface="Gill Sans MT" charset="0"/>
                <a:cs typeface="+mn-cs"/>
              </a:rPr>
              <a:t> 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access to channel in "rounds" 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each station gets fixed length slot (length = packet transmission time) in each round 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unused slots go idle 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example: 6-station LAN, 1,3,4 have packets to send, slots 2,5,6 idle </a:t>
            </a:r>
            <a:endParaRPr lang="en-US" sz="3200" dirty="0">
              <a:latin typeface="Gill Sans MT" charset="0"/>
              <a:cs typeface="+mn-cs"/>
            </a:endParaRPr>
          </a:p>
        </p:txBody>
      </p:sp>
      <p:sp>
        <p:nvSpPr>
          <p:cNvPr id="21511" name="Line 7"/>
          <p:cNvSpPr>
            <a:spLocks noChangeShapeType="1"/>
          </p:cNvSpPr>
          <p:nvPr/>
        </p:nvSpPr>
        <p:spPr bwMode="auto">
          <a:xfrm>
            <a:off x="1052513" y="5440363"/>
            <a:ext cx="60848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2" name="Rectangle 8"/>
          <p:cNvSpPr>
            <a:spLocks noChangeArrowheads="1"/>
          </p:cNvSpPr>
          <p:nvPr/>
        </p:nvSpPr>
        <p:spPr bwMode="auto">
          <a:xfrm>
            <a:off x="1274763" y="5213350"/>
            <a:ext cx="479425" cy="230188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3" name="Rectangle 10"/>
          <p:cNvSpPr>
            <a:spLocks noChangeArrowheads="1"/>
          </p:cNvSpPr>
          <p:nvPr/>
        </p:nvSpPr>
        <p:spPr bwMode="auto">
          <a:xfrm>
            <a:off x="2233613" y="5213350"/>
            <a:ext cx="479425" cy="230188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4" name="Rectangle 11"/>
          <p:cNvSpPr>
            <a:spLocks noChangeArrowheads="1"/>
          </p:cNvSpPr>
          <p:nvPr/>
        </p:nvSpPr>
        <p:spPr bwMode="auto">
          <a:xfrm>
            <a:off x="2708275" y="5213350"/>
            <a:ext cx="479425" cy="23018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5" name="Line 13"/>
          <p:cNvSpPr>
            <a:spLocks noChangeShapeType="1"/>
          </p:cNvSpPr>
          <p:nvPr/>
        </p:nvSpPr>
        <p:spPr bwMode="auto">
          <a:xfrm>
            <a:off x="1276350" y="5100638"/>
            <a:ext cx="0" cy="33813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6" name="Line 16"/>
          <p:cNvSpPr>
            <a:spLocks noChangeShapeType="1"/>
          </p:cNvSpPr>
          <p:nvPr/>
        </p:nvSpPr>
        <p:spPr bwMode="auto">
          <a:xfrm>
            <a:off x="4141788" y="5103813"/>
            <a:ext cx="0" cy="3381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17" name="Text Box 23"/>
          <p:cNvSpPr txBox="1">
            <a:spLocks noChangeArrowheads="1"/>
          </p:cNvSpPr>
          <p:nvPr/>
        </p:nvSpPr>
        <p:spPr bwMode="auto">
          <a:xfrm>
            <a:off x="1374775" y="518001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1</a:t>
            </a:r>
          </a:p>
        </p:txBody>
      </p:sp>
      <p:sp>
        <p:nvSpPr>
          <p:cNvPr id="21518" name="Text Box 24"/>
          <p:cNvSpPr txBox="1">
            <a:spLocks noChangeArrowheads="1"/>
          </p:cNvSpPr>
          <p:nvPr/>
        </p:nvSpPr>
        <p:spPr bwMode="auto">
          <a:xfrm>
            <a:off x="2320925" y="5165725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3</a:t>
            </a:r>
          </a:p>
        </p:txBody>
      </p:sp>
      <p:sp>
        <p:nvSpPr>
          <p:cNvPr id="21519" name="Text Box 25"/>
          <p:cNvSpPr txBox="1">
            <a:spLocks noChangeArrowheads="1"/>
          </p:cNvSpPr>
          <p:nvPr/>
        </p:nvSpPr>
        <p:spPr bwMode="auto">
          <a:xfrm>
            <a:off x="2786063" y="51720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4</a:t>
            </a:r>
          </a:p>
        </p:txBody>
      </p:sp>
      <p:sp>
        <p:nvSpPr>
          <p:cNvPr id="21520" name="Rectangle 26"/>
          <p:cNvSpPr>
            <a:spLocks noChangeArrowheads="1"/>
          </p:cNvSpPr>
          <p:nvPr/>
        </p:nvSpPr>
        <p:spPr bwMode="auto">
          <a:xfrm>
            <a:off x="4132263" y="5208588"/>
            <a:ext cx="479425" cy="230187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1" name="Rectangle 27"/>
          <p:cNvSpPr>
            <a:spLocks noChangeArrowheads="1"/>
          </p:cNvSpPr>
          <p:nvPr/>
        </p:nvSpPr>
        <p:spPr bwMode="auto">
          <a:xfrm>
            <a:off x="5091113" y="5208588"/>
            <a:ext cx="479425" cy="230187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2" name="Rectangle 28"/>
          <p:cNvSpPr>
            <a:spLocks noChangeArrowheads="1"/>
          </p:cNvSpPr>
          <p:nvPr/>
        </p:nvSpPr>
        <p:spPr bwMode="auto">
          <a:xfrm>
            <a:off x="5565775" y="5208588"/>
            <a:ext cx="479425" cy="23018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3" name="Line 29"/>
          <p:cNvSpPr>
            <a:spLocks noChangeShapeType="1"/>
          </p:cNvSpPr>
          <p:nvPr/>
        </p:nvSpPr>
        <p:spPr bwMode="auto">
          <a:xfrm>
            <a:off x="4133850" y="5095875"/>
            <a:ext cx="0" cy="3381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4" name="Text Box 30"/>
          <p:cNvSpPr txBox="1">
            <a:spLocks noChangeArrowheads="1"/>
          </p:cNvSpPr>
          <p:nvPr/>
        </p:nvSpPr>
        <p:spPr bwMode="auto">
          <a:xfrm>
            <a:off x="4232275" y="517525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1</a:t>
            </a:r>
          </a:p>
        </p:txBody>
      </p:sp>
      <p:sp>
        <p:nvSpPr>
          <p:cNvPr id="21525" name="Text Box 31"/>
          <p:cNvSpPr txBox="1">
            <a:spLocks noChangeArrowheads="1"/>
          </p:cNvSpPr>
          <p:nvPr/>
        </p:nvSpPr>
        <p:spPr bwMode="auto">
          <a:xfrm>
            <a:off x="5178425" y="5160963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3</a:t>
            </a:r>
          </a:p>
        </p:txBody>
      </p:sp>
      <p:sp>
        <p:nvSpPr>
          <p:cNvPr id="21526" name="Text Box 32"/>
          <p:cNvSpPr txBox="1">
            <a:spLocks noChangeArrowheads="1"/>
          </p:cNvSpPr>
          <p:nvPr/>
        </p:nvSpPr>
        <p:spPr bwMode="auto">
          <a:xfrm>
            <a:off x="5643563" y="5167313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b="1" i="0" dirty="0">
                <a:solidFill>
                  <a:schemeClr val="bg1"/>
                </a:solidFill>
                <a:latin typeface="Arial" charset="0"/>
                <a:cs typeface="+mn-cs"/>
              </a:rPr>
              <a:t>4</a:t>
            </a:r>
          </a:p>
        </p:txBody>
      </p:sp>
      <p:sp>
        <p:nvSpPr>
          <p:cNvPr id="21527" name="Line 34"/>
          <p:cNvSpPr>
            <a:spLocks noChangeShapeType="1"/>
          </p:cNvSpPr>
          <p:nvPr/>
        </p:nvSpPr>
        <p:spPr bwMode="auto">
          <a:xfrm>
            <a:off x="17573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8" name="Line 35"/>
          <p:cNvSpPr>
            <a:spLocks noChangeShapeType="1"/>
          </p:cNvSpPr>
          <p:nvPr/>
        </p:nvSpPr>
        <p:spPr bwMode="auto">
          <a:xfrm>
            <a:off x="22336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29" name="Line 36"/>
          <p:cNvSpPr>
            <a:spLocks noChangeShapeType="1"/>
          </p:cNvSpPr>
          <p:nvPr/>
        </p:nvSpPr>
        <p:spPr bwMode="auto">
          <a:xfrm>
            <a:off x="270986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0" name="Line 37"/>
          <p:cNvSpPr>
            <a:spLocks noChangeShapeType="1"/>
          </p:cNvSpPr>
          <p:nvPr/>
        </p:nvSpPr>
        <p:spPr bwMode="auto">
          <a:xfrm>
            <a:off x="3186113" y="5210175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1" name="Line 38"/>
          <p:cNvSpPr>
            <a:spLocks noChangeShapeType="1"/>
          </p:cNvSpPr>
          <p:nvPr/>
        </p:nvSpPr>
        <p:spPr bwMode="auto">
          <a:xfrm>
            <a:off x="3667125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2" name="Line 39"/>
          <p:cNvSpPr>
            <a:spLocks noChangeShapeType="1"/>
          </p:cNvSpPr>
          <p:nvPr/>
        </p:nvSpPr>
        <p:spPr bwMode="auto">
          <a:xfrm>
            <a:off x="461486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3" name="Line 40"/>
          <p:cNvSpPr>
            <a:spLocks noChangeShapeType="1"/>
          </p:cNvSpPr>
          <p:nvPr/>
        </p:nvSpPr>
        <p:spPr bwMode="auto">
          <a:xfrm>
            <a:off x="5562600" y="5200650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4" name="Line 41"/>
          <p:cNvSpPr>
            <a:spLocks noChangeShapeType="1"/>
          </p:cNvSpPr>
          <p:nvPr/>
        </p:nvSpPr>
        <p:spPr bwMode="auto">
          <a:xfrm>
            <a:off x="6510338" y="5195888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5" name="Line 42"/>
          <p:cNvSpPr>
            <a:spLocks noChangeShapeType="1"/>
          </p:cNvSpPr>
          <p:nvPr/>
        </p:nvSpPr>
        <p:spPr bwMode="auto">
          <a:xfrm>
            <a:off x="60436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6" name="Line 43"/>
          <p:cNvSpPr>
            <a:spLocks noChangeShapeType="1"/>
          </p:cNvSpPr>
          <p:nvPr/>
        </p:nvSpPr>
        <p:spPr bwMode="auto">
          <a:xfrm>
            <a:off x="6991350" y="5110163"/>
            <a:ext cx="0" cy="3381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7" name="Line 44"/>
          <p:cNvSpPr>
            <a:spLocks noChangeShapeType="1"/>
          </p:cNvSpPr>
          <p:nvPr/>
        </p:nvSpPr>
        <p:spPr bwMode="auto">
          <a:xfrm>
            <a:off x="5091113" y="5205413"/>
            <a:ext cx="0" cy="2381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38" name="Text Box 45"/>
          <p:cNvSpPr txBox="1">
            <a:spLocks noChangeArrowheads="1"/>
          </p:cNvSpPr>
          <p:nvPr/>
        </p:nvSpPr>
        <p:spPr bwMode="auto">
          <a:xfrm>
            <a:off x="2320925" y="4581525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  <a:cs typeface="+mn-cs"/>
              </a:rPr>
              <a:t>6-slot</a:t>
            </a:r>
          </a:p>
          <a:p>
            <a:pPr>
              <a:defRPr/>
            </a:pPr>
            <a:r>
              <a:rPr lang="en-US" sz="1600" i="0" dirty="0">
                <a:latin typeface="Arial" charset="0"/>
                <a:cs typeface="+mn-cs"/>
              </a:rPr>
              <a:t>frame</a:t>
            </a:r>
          </a:p>
        </p:txBody>
      </p:sp>
      <p:sp>
        <p:nvSpPr>
          <p:cNvPr id="21539" name="Line 46"/>
          <p:cNvSpPr>
            <a:spLocks noChangeShapeType="1"/>
          </p:cNvSpPr>
          <p:nvPr/>
        </p:nvSpPr>
        <p:spPr bwMode="auto">
          <a:xfrm>
            <a:off x="3132138" y="491807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0" name="Line 47"/>
          <p:cNvSpPr>
            <a:spLocks noChangeShapeType="1"/>
          </p:cNvSpPr>
          <p:nvPr/>
        </p:nvSpPr>
        <p:spPr bwMode="auto">
          <a:xfrm flipH="1">
            <a:off x="1287463" y="491331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1" name="Line 48"/>
          <p:cNvSpPr>
            <a:spLocks noChangeShapeType="1"/>
          </p:cNvSpPr>
          <p:nvPr/>
        </p:nvSpPr>
        <p:spPr bwMode="auto">
          <a:xfrm>
            <a:off x="1266825" y="4826000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2" name="Line 49"/>
          <p:cNvSpPr>
            <a:spLocks noChangeShapeType="1"/>
          </p:cNvSpPr>
          <p:nvPr/>
        </p:nvSpPr>
        <p:spPr bwMode="auto">
          <a:xfrm>
            <a:off x="4125913" y="4816475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3" name="Text Box 51"/>
          <p:cNvSpPr txBox="1">
            <a:spLocks noChangeArrowheads="1"/>
          </p:cNvSpPr>
          <p:nvPr/>
        </p:nvSpPr>
        <p:spPr bwMode="auto">
          <a:xfrm>
            <a:off x="5184775" y="4554538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  <a:cs typeface="+mn-cs"/>
              </a:rPr>
              <a:t>6-slot</a:t>
            </a:r>
          </a:p>
          <a:p>
            <a:pPr>
              <a:defRPr/>
            </a:pPr>
            <a:r>
              <a:rPr lang="en-US" sz="1600" i="0" dirty="0">
                <a:latin typeface="Arial" charset="0"/>
                <a:cs typeface="+mn-cs"/>
              </a:rPr>
              <a:t>frame</a:t>
            </a:r>
          </a:p>
        </p:txBody>
      </p:sp>
      <p:sp>
        <p:nvSpPr>
          <p:cNvPr id="21544" name="Line 52"/>
          <p:cNvSpPr>
            <a:spLocks noChangeShapeType="1"/>
          </p:cNvSpPr>
          <p:nvPr/>
        </p:nvSpPr>
        <p:spPr bwMode="auto">
          <a:xfrm>
            <a:off x="5995988" y="4924425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5" name="Line 53"/>
          <p:cNvSpPr>
            <a:spLocks noChangeShapeType="1"/>
          </p:cNvSpPr>
          <p:nvPr/>
        </p:nvSpPr>
        <p:spPr bwMode="auto">
          <a:xfrm flipH="1">
            <a:off x="4151313" y="4919663"/>
            <a:ext cx="9890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1546" name="Line 55"/>
          <p:cNvSpPr>
            <a:spLocks noChangeShapeType="1"/>
          </p:cNvSpPr>
          <p:nvPr/>
        </p:nvSpPr>
        <p:spPr bwMode="auto">
          <a:xfrm>
            <a:off x="6989763" y="47894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27</a:t>
            </a:fld>
            <a:endParaRPr lang="en-US" sz="1200" dirty="0">
              <a:latin typeface="Tahoma" charset="0"/>
            </a:endParaRPr>
          </a:p>
        </p:txBody>
      </p:sp>
      <p:sp>
        <p:nvSpPr>
          <p:cNvPr id="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77598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1650" y="1370013"/>
            <a:ext cx="8223250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FDMA: frequency division multiple access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channel spectrum divided into frequency bands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each station assigned fixed frequency band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unused transmission time in frequency bands go idle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example: 6-station LAN, 1,3,4 have packet to send, frequency bands 2,5,6 idle </a:t>
            </a: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22533" name="Rectangle 4"/>
          <p:cNvSpPr>
            <a:spLocks noChangeArrowheads="1"/>
          </p:cNvSpPr>
          <p:nvPr/>
        </p:nvSpPr>
        <p:spPr bwMode="auto">
          <a:xfrm>
            <a:off x="4627563" y="4138613"/>
            <a:ext cx="627062" cy="2251075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4" name="Line 5"/>
          <p:cNvSpPr>
            <a:spLocks noChangeShapeType="1"/>
          </p:cNvSpPr>
          <p:nvPr/>
        </p:nvSpPr>
        <p:spPr bwMode="auto">
          <a:xfrm flipV="1">
            <a:off x="4625975" y="5243513"/>
            <a:ext cx="622300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5" name="Line 6"/>
          <p:cNvSpPr>
            <a:spLocks noChangeShapeType="1"/>
          </p:cNvSpPr>
          <p:nvPr/>
        </p:nvSpPr>
        <p:spPr bwMode="auto">
          <a:xfrm flipV="1">
            <a:off x="4621213" y="5635625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6" name="Line 7"/>
          <p:cNvSpPr>
            <a:spLocks noChangeShapeType="1"/>
          </p:cNvSpPr>
          <p:nvPr/>
        </p:nvSpPr>
        <p:spPr bwMode="auto">
          <a:xfrm flipV="1">
            <a:off x="4625975" y="6021388"/>
            <a:ext cx="627063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7" name="Line 8"/>
          <p:cNvSpPr>
            <a:spLocks noChangeShapeType="1"/>
          </p:cNvSpPr>
          <p:nvPr/>
        </p:nvSpPr>
        <p:spPr bwMode="auto">
          <a:xfrm flipV="1">
            <a:off x="4621213" y="4857750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8" name="Line 9"/>
          <p:cNvSpPr>
            <a:spLocks noChangeShapeType="1"/>
          </p:cNvSpPr>
          <p:nvPr/>
        </p:nvSpPr>
        <p:spPr bwMode="auto">
          <a:xfrm flipV="1">
            <a:off x="4625975" y="4471988"/>
            <a:ext cx="631825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39" name="Line 11"/>
          <p:cNvSpPr>
            <a:spLocks noChangeShapeType="1"/>
          </p:cNvSpPr>
          <p:nvPr/>
        </p:nvSpPr>
        <p:spPr bwMode="auto">
          <a:xfrm>
            <a:off x="5346700" y="44116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55" name="Freeform 12"/>
          <p:cNvSpPr>
            <a:spLocks/>
          </p:cNvSpPr>
          <p:nvPr/>
        </p:nvSpPr>
        <p:spPr bwMode="auto">
          <a:xfrm>
            <a:off x="5494338" y="4292600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chemeClr val="accent2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2541" name="Line 13"/>
          <p:cNvSpPr>
            <a:spLocks noChangeShapeType="1"/>
          </p:cNvSpPr>
          <p:nvPr/>
        </p:nvSpPr>
        <p:spPr bwMode="auto">
          <a:xfrm>
            <a:off x="5394325" y="4814888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42" name="Line 15"/>
          <p:cNvSpPr>
            <a:spLocks noChangeShapeType="1"/>
          </p:cNvSpPr>
          <p:nvPr/>
        </p:nvSpPr>
        <p:spPr bwMode="auto">
          <a:xfrm>
            <a:off x="5394325" y="5213350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2958" name="Freeform 16"/>
          <p:cNvSpPr>
            <a:spLocks/>
          </p:cNvSpPr>
          <p:nvPr/>
        </p:nvSpPr>
        <p:spPr bwMode="auto">
          <a:xfrm>
            <a:off x="5541963" y="5094288"/>
            <a:ext cx="1728787" cy="114300"/>
          </a:xfrm>
          <a:custGeom>
            <a:avLst/>
            <a:gdLst>
              <a:gd name="T0" fmla="*/ 0 w 1089"/>
              <a:gd name="T1" fmla="*/ 2147483647 h 72"/>
              <a:gd name="T2" fmla="*/ 0 w 1089"/>
              <a:gd name="T3" fmla="*/ 2147483647 h 72"/>
              <a:gd name="T4" fmla="*/ 2147483647 w 1089"/>
              <a:gd name="T5" fmla="*/ 0 h 72"/>
              <a:gd name="T6" fmla="*/ 2147483647 w 1089"/>
              <a:gd name="T7" fmla="*/ 2147483647 h 72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89" h="72">
                <a:moveTo>
                  <a:pt x="0" y="72"/>
                </a:moveTo>
                <a:lnTo>
                  <a:pt x="0" y="3"/>
                </a:lnTo>
                <a:lnTo>
                  <a:pt x="1089" y="0"/>
                </a:lnTo>
                <a:lnTo>
                  <a:pt x="1089" y="72"/>
                </a:lnTo>
              </a:path>
            </a:pathLst>
          </a:custGeom>
          <a:solidFill>
            <a:srgbClr val="FF0000"/>
          </a:solidFill>
          <a:ln w="19050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82959" name="Group 17"/>
          <p:cNvGrpSpPr>
            <a:grpSpLocks/>
          </p:cNvGrpSpPr>
          <p:nvPr/>
        </p:nvGrpSpPr>
        <p:grpSpPr bwMode="auto">
          <a:xfrm>
            <a:off x="5411788" y="5499100"/>
            <a:ext cx="2228850" cy="119063"/>
            <a:chOff x="1884" y="2826"/>
            <a:chExt cx="1404" cy="75"/>
          </a:xfrm>
        </p:grpSpPr>
        <p:sp>
          <p:nvSpPr>
            <p:cNvPr id="22561" name="Line 18"/>
            <p:cNvSpPr>
              <a:spLocks noChangeShapeType="1"/>
            </p:cNvSpPr>
            <p:nvPr/>
          </p:nvSpPr>
          <p:spPr bwMode="auto">
            <a:xfrm>
              <a:off x="1884" y="2901"/>
              <a:ext cx="1404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977" name="Freeform 19"/>
            <p:cNvSpPr>
              <a:spLocks/>
            </p:cNvSpPr>
            <p:nvPr/>
          </p:nvSpPr>
          <p:spPr bwMode="auto">
            <a:xfrm>
              <a:off x="1977" y="2826"/>
              <a:ext cx="1089" cy="72"/>
            </a:xfrm>
            <a:custGeom>
              <a:avLst/>
              <a:gdLst>
                <a:gd name="T0" fmla="*/ 0 w 1089"/>
                <a:gd name="T1" fmla="*/ 72 h 72"/>
                <a:gd name="T2" fmla="*/ 0 w 1089"/>
                <a:gd name="T3" fmla="*/ 3 h 72"/>
                <a:gd name="T4" fmla="*/ 1089 w 1089"/>
                <a:gd name="T5" fmla="*/ 0 h 72"/>
                <a:gd name="T6" fmla="*/ 1089 w 1089"/>
                <a:gd name="T7" fmla="*/ 72 h 7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89" h="72">
                  <a:moveTo>
                    <a:pt x="0" y="72"/>
                  </a:moveTo>
                  <a:lnTo>
                    <a:pt x="0" y="3"/>
                  </a:lnTo>
                  <a:lnTo>
                    <a:pt x="1089" y="0"/>
                  </a:lnTo>
                  <a:lnTo>
                    <a:pt x="1089" y="72"/>
                  </a:lnTo>
                </a:path>
              </a:pathLst>
            </a:custGeom>
            <a:solidFill>
              <a:srgbClr val="00CC66"/>
            </a:solidFill>
            <a:ln w="19050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2545" name="Line 20"/>
          <p:cNvSpPr>
            <a:spLocks noChangeShapeType="1"/>
          </p:cNvSpPr>
          <p:nvPr/>
        </p:nvSpPr>
        <p:spPr bwMode="auto">
          <a:xfrm>
            <a:off x="5441950" y="6024563"/>
            <a:ext cx="22288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2547" name="Text Box 22"/>
          <p:cNvSpPr txBox="1">
            <a:spLocks noChangeArrowheads="1"/>
          </p:cNvSpPr>
          <p:nvPr/>
        </p:nvSpPr>
        <p:spPr bwMode="auto">
          <a:xfrm rot="-5400000">
            <a:off x="3423444" y="5018882"/>
            <a:ext cx="18732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frequency bands</a:t>
            </a:r>
          </a:p>
        </p:txBody>
      </p:sp>
      <p:sp>
        <p:nvSpPr>
          <p:cNvPr id="22548" name="Text Box 23"/>
          <p:cNvSpPr txBox="1">
            <a:spLocks noChangeArrowheads="1"/>
          </p:cNvSpPr>
          <p:nvPr/>
        </p:nvSpPr>
        <p:spPr bwMode="auto">
          <a:xfrm rot="67766">
            <a:off x="7332663" y="3960813"/>
            <a:ext cx="615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time</a:t>
            </a:r>
          </a:p>
        </p:txBody>
      </p:sp>
      <p:sp>
        <p:nvSpPr>
          <p:cNvPr id="82964" name="Freeform 54"/>
          <p:cNvSpPr>
            <a:spLocks/>
          </p:cNvSpPr>
          <p:nvPr/>
        </p:nvSpPr>
        <p:spPr bwMode="auto">
          <a:xfrm>
            <a:off x="2032000" y="4348163"/>
            <a:ext cx="595313" cy="1538287"/>
          </a:xfrm>
          <a:custGeom>
            <a:avLst/>
            <a:gdLst>
              <a:gd name="T0" fmla="*/ 2147483647 w 375"/>
              <a:gd name="T1" fmla="*/ 0 h 969"/>
              <a:gd name="T2" fmla="*/ 0 w 375"/>
              <a:gd name="T3" fmla="*/ 2147483647 h 969"/>
              <a:gd name="T4" fmla="*/ 2147483647 w 375"/>
              <a:gd name="T5" fmla="*/ 2147483647 h 969"/>
              <a:gd name="T6" fmla="*/ 2147483647 w 375"/>
              <a:gd name="T7" fmla="*/ 0 h 969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5" h="969">
                <a:moveTo>
                  <a:pt x="375" y="0"/>
                </a:moveTo>
                <a:lnTo>
                  <a:pt x="0" y="485"/>
                </a:lnTo>
                <a:lnTo>
                  <a:pt x="375" y="969"/>
                </a:lnTo>
                <a:lnTo>
                  <a:pt x="375" y="0"/>
                </a:lnTo>
                <a:close/>
              </a:path>
            </a:pathLst>
          </a:cu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3175" cmpd="sng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82965" name="Group 56"/>
          <p:cNvGrpSpPr>
            <a:grpSpLocks/>
          </p:cNvGrpSpPr>
          <p:nvPr/>
        </p:nvGrpSpPr>
        <p:grpSpPr bwMode="auto">
          <a:xfrm>
            <a:off x="293688" y="4986338"/>
            <a:ext cx="1666875" cy="314325"/>
            <a:chOff x="1614" y="1494"/>
            <a:chExt cx="1050" cy="198"/>
          </a:xfrm>
        </p:grpSpPr>
        <p:sp>
          <p:nvSpPr>
            <p:cNvPr id="22557" name="Rectangle 57"/>
            <p:cNvSpPr>
              <a:spLocks noChangeArrowheads="1"/>
            </p:cNvSpPr>
            <p:nvPr/>
          </p:nvSpPr>
          <p:spPr bwMode="auto">
            <a:xfrm>
              <a:off x="2358" y="1500"/>
              <a:ext cx="168" cy="17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35610" name="Freeform 58"/>
            <p:cNvSpPr>
              <a:spLocks/>
            </p:cNvSpPr>
            <p:nvPr/>
          </p:nvSpPr>
          <p:spPr bwMode="auto">
            <a:xfrm>
              <a:off x="1614" y="1494"/>
              <a:ext cx="896" cy="198"/>
            </a:xfrm>
            <a:custGeom>
              <a:avLst/>
              <a:gdLst>
                <a:gd name="T0" fmla="*/ 18 w 896"/>
                <a:gd name="T1" fmla="*/ 0 h 198"/>
                <a:gd name="T2" fmla="*/ 0 w 896"/>
                <a:gd name="T3" fmla="*/ 96 h 198"/>
                <a:gd name="T4" fmla="*/ 18 w 896"/>
                <a:gd name="T5" fmla="*/ 198 h 198"/>
                <a:gd name="T6" fmla="*/ 774 w 896"/>
                <a:gd name="T7" fmla="*/ 198 h 198"/>
                <a:gd name="T8" fmla="*/ 750 w 896"/>
                <a:gd name="T9" fmla="*/ 90 h 198"/>
                <a:gd name="T10" fmla="*/ 774 w 896"/>
                <a:gd name="T11" fmla="*/ 0 h 198"/>
                <a:gd name="T12" fmla="*/ 18 w 896"/>
                <a:gd name="T13" fmla="*/ 0 h 19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896" h="198">
                  <a:moveTo>
                    <a:pt x="18" y="0"/>
                  </a:moveTo>
                  <a:lnTo>
                    <a:pt x="0" y="96"/>
                  </a:lnTo>
                  <a:lnTo>
                    <a:pt x="18" y="198"/>
                  </a:lnTo>
                  <a:lnTo>
                    <a:pt x="774" y="198"/>
                  </a:lnTo>
                  <a:cubicBezTo>
                    <a:pt x="896" y="180"/>
                    <a:pt x="750" y="123"/>
                    <a:pt x="750" y="90"/>
                  </a:cubicBezTo>
                  <a:cubicBezTo>
                    <a:pt x="750" y="57"/>
                    <a:pt x="896" y="15"/>
                    <a:pt x="774" y="0"/>
                  </a:cubicBezTo>
                  <a:lnTo>
                    <a:pt x="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5000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2559" name="Oval 59"/>
            <p:cNvSpPr>
              <a:spLocks noChangeArrowheads="1"/>
            </p:cNvSpPr>
            <p:nvPr/>
          </p:nvSpPr>
          <p:spPr bwMode="auto">
            <a:xfrm>
              <a:off x="2502" y="1506"/>
              <a:ext cx="62" cy="16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2560" name="Line 60"/>
            <p:cNvSpPr>
              <a:spLocks noChangeShapeType="1"/>
            </p:cNvSpPr>
            <p:nvPr/>
          </p:nvSpPr>
          <p:spPr bwMode="auto">
            <a:xfrm>
              <a:off x="2526" y="1584"/>
              <a:ext cx="13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82966" name="Freeform 65"/>
          <p:cNvSpPr>
            <a:spLocks/>
          </p:cNvSpPr>
          <p:nvPr/>
        </p:nvSpPr>
        <p:spPr bwMode="auto">
          <a:xfrm>
            <a:off x="2803525" y="5040313"/>
            <a:ext cx="892175" cy="173037"/>
          </a:xfrm>
          <a:custGeom>
            <a:avLst/>
            <a:gdLst>
              <a:gd name="T0" fmla="*/ 2147483647 w 562"/>
              <a:gd name="T1" fmla="*/ 2147483647 h 266"/>
              <a:gd name="T2" fmla="*/ 2147483647 w 562"/>
              <a:gd name="T3" fmla="*/ 2147483647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2147483647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967" name="Freeform 66"/>
          <p:cNvSpPr>
            <a:spLocks/>
          </p:cNvSpPr>
          <p:nvPr/>
        </p:nvSpPr>
        <p:spPr bwMode="auto">
          <a:xfrm>
            <a:off x="2846388" y="4270375"/>
            <a:ext cx="427037" cy="219075"/>
          </a:xfrm>
          <a:custGeom>
            <a:avLst/>
            <a:gdLst>
              <a:gd name="T0" fmla="*/ 2147483647 w 562"/>
              <a:gd name="T1" fmla="*/ 2147483647 h 266"/>
              <a:gd name="T2" fmla="*/ 2147483647 w 562"/>
              <a:gd name="T3" fmla="*/ 2147483647 h 266"/>
              <a:gd name="T4" fmla="*/ 2147483647 w 562"/>
              <a:gd name="T5" fmla="*/ 2147483647 h 266"/>
              <a:gd name="T6" fmla="*/ 2147483647 w 562"/>
              <a:gd name="T7" fmla="*/ 0 h 266"/>
              <a:gd name="T8" fmla="*/ 2147483647 w 562"/>
              <a:gd name="T9" fmla="*/ 2147483647 h 266"/>
              <a:gd name="T10" fmla="*/ 2147483647 w 562"/>
              <a:gd name="T11" fmla="*/ 2147483647 h 266"/>
              <a:gd name="T12" fmla="*/ 2147483647 w 562"/>
              <a:gd name="T13" fmla="*/ 2147483647 h 266"/>
              <a:gd name="T14" fmla="*/ 2147483647 w 562"/>
              <a:gd name="T15" fmla="*/ 2147483647 h 266"/>
              <a:gd name="T16" fmla="*/ 2147483647 w 562"/>
              <a:gd name="T17" fmla="*/ 2147483647 h 266"/>
              <a:gd name="T18" fmla="*/ 2147483647 w 562"/>
              <a:gd name="T19" fmla="*/ 2147483647 h 266"/>
              <a:gd name="T20" fmla="*/ 2147483647 w 562"/>
              <a:gd name="T21" fmla="*/ 2147483647 h 26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562" h="266">
                <a:moveTo>
                  <a:pt x="4" y="264"/>
                </a:moveTo>
                <a:cubicBezTo>
                  <a:pt x="4" y="212"/>
                  <a:pt x="0" y="4"/>
                  <a:pt x="52" y="6"/>
                </a:cubicBezTo>
                <a:cubicBezTo>
                  <a:pt x="106" y="4"/>
                  <a:pt x="58" y="266"/>
                  <a:pt x="108" y="266"/>
                </a:cubicBezTo>
                <a:cubicBezTo>
                  <a:pt x="158" y="266"/>
                  <a:pt x="126" y="0"/>
                  <a:pt x="174" y="0"/>
                </a:cubicBezTo>
                <a:cubicBezTo>
                  <a:pt x="222" y="0"/>
                  <a:pt x="184" y="266"/>
                  <a:pt x="228" y="264"/>
                </a:cubicBezTo>
                <a:cubicBezTo>
                  <a:pt x="272" y="262"/>
                  <a:pt x="244" y="8"/>
                  <a:pt x="288" y="8"/>
                </a:cubicBezTo>
                <a:cubicBezTo>
                  <a:pt x="332" y="8"/>
                  <a:pt x="304" y="266"/>
                  <a:pt x="354" y="266"/>
                </a:cubicBezTo>
                <a:cubicBezTo>
                  <a:pt x="404" y="266"/>
                  <a:pt x="336" y="8"/>
                  <a:pt x="402" y="8"/>
                </a:cubicBezTo>
                <a:cubicBezTo>
                  <a:pt x="468" y="8"/>
                  <a:pt x="416" y="266"/>
                  <a:pt x="464" y="264"/>
                </a:cubicBezTo>
                <a:cubicBezTo>
                  <a:pt x="512" y="262"/>
                  <a:pt x="450" y="4"/>
                  <a:pt x="506" y="6"/>
                </a:cubicBezTo>
                <a:cubicBezTo>
                  <a:pt x="562" y="8"/>
                  <a:pt x="546" y="192"/>
                  <a:pt x="556" y="26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82968" name="Freeform 68"/>
          <p:cNvSpPr>
            <a:spLocks/>
          </p:cNvSpPr>
          <p:nvPr/>
        </p:nvSpPr>
        <p:spPr bwMode="auto">
          <a:xfrm>
            <a:off x="2755900" y="6069013"/>
            <a:ext cx="989013" cy="185737"/>
          </a:xfrm>
          <a:custGeom>
            <a:avLst/>
            <a:gdLst>
              <a:gd name="T0" fmla="*/ 2147483647 w 623"/>
              <a:gd name="T1" fmla="*/ 2147483647 h 117"/>
              <a:gd name="T2" fmla="*/ 2147483647 w 623"/>
              <a:gd name="T3" fmla="*/ 2147483647 h 117"/>
              <a:gd name="T4" fmla="*/ 2147483647 w 623"/>
              <a:gd name="T5" fmla="*/ 2147483647 h 117"/>
              <a:gd name="T6" fmla="*/ 2147483647 w 623"/>
              <a:gd name="T7" fmla="*/ 0 h 117"/>
              <a:gd name="T8" fmla="*/ 2147483647 w 623"/>
              <a:gd name="T9" fmla="*/ 2147483647 h 117"/>
              <a:gd name="T10" fmla="*/ 2147483647 w 623"/>
              <a:gd name="T11" fmla="*/ 2147483647 h 117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23" h="117">
                <a:moveTo>
                  <a:pt x="20" y="113"/>
                </a:moveTo>
                <a:cubicBezTo>
                  <a:pt x="44" y="68"/>
                  <a:pt x="0" y="1"/>
                  <a:pt x="114" y="2"/>
                </a:cubicBezTo>
                <a:cubicBezTo>
                  <a:pt x="233" y="1"/>
                  <a:pt x="144" y="114"/>
                  <a:pt x="256" y="114"/>
                </a:cubicBezTo>
                <a:cubicBezTo>
                  <a:pt x="368" y="114"/>
                  <a:pt x="288" y="0"/>
                  <a:pt x="394" y="0"/>
                </a:cubicBezTo>
                <a:cubicBezTo>
                  <a:pt x="500" y="0"/>
                  <a:pt x="421" y="117"/>
                  <a:pt x="522" y="116"/>
                </a:cubicBezTo>
                <a:cubicBezTo>
                  <a:pt x="623" y="115"/>
                  <a:pt x="570" y="64"/>
                  <a:pt x="616" y="1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2554" name="Text Box 69"/>
          <p:cNvSpPr txBox="1">
            <a:spLocks noChangeArrowheads="1"/>
          </p:cNvSpPr>
          <p:nvPr/>
        </p:nvSpPr>
        <p:spPr bwMode="auto">
          <a:xfrm>
            <a:off x="442913" y="5699125"/>
            <a:ext cx="12890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FDM cable</a:t>
            </a:r>
          </a:p>
        </p:txBody>
      </p:sp>
      <p:pic>
        <p:nvPicPr>
          <p:cNvPr id="82970" name="Picture 73" descr="underline_ba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003300"/>
            <a:ext cx="8228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56" name="Rectangle 74"/>
          <p:cNvSpPr>
            <a:spLocks noGrp="1" noChangeArrowheads="1"/>
          </p:cNvSpPr>
          <p:nvPr>
            <p:ph type="title"/>
          </p:nvPr>
        </p:nvSpPr>
        <p:spPr>
          <a:xfrm>
            <a:off x="230188" y="206375"/>
            <a:ext cx="8629650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Channel partitioning MAC protocols: FDMA</a:t>
            </a:r>
          </a:p>
        </p:txBody>
      </p:sp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28</a:t>
            </a:fld>
            <a:endParaRPr lang="en-US" sz="1200" dirty="0">
              <a:latin typeface="Tahoma" charset="0"/>
            </a:endParaRP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0370580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-14605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Random access protocols</a:t>
            </a:r>
          </a:p>
        </p:txBody>
      </p:sp>
      <p:sp>
        <p:nvSpPr>
          <p:cNvPr id="2355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96950"/>
            <a:ext cx="7922754" cy="4648200"/>
          </a:xfrm>
        </p:spPr>
        <p:txBody>
          <a:bodyPr/>
          <a:lstStyle/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when node has packet to send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transmit at full channel data rate R.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no </a:t>
            </a:r>
            <a:r>
              <a:rPr lang="en-US" i="1" dirty="0">
                <a:latin typeface="Gill Sans MT" charset="0"/>
              </a:rPr>
              <a:t>a priori</a:t>
            </a:r>
            <a:r>
              <a:rPr lang="en-US" dirty="0">
                <a:latin typeface="Gill Sans MT" charset="0"/>
              </a:rPr>
              <a:t> coordination among nodes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two or more transmitting nodes </a:t>
            </a:r>
            <a:r>
              <a:rPr lang="en-US" dirty="0"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 dirty="0">
                <a:latin typeface="Gill Sans MT" charset="0"/>
                <a:cs typeface="+mn-cs"/>
              </a:rPr>
              <a:t> </a:t>
            </a:r>
            <a:r>
              <a:rPr lang="ja-JP" altLang="en-US" dirty="0">
                <a:latin typeface="Gill Sans MT" charset="0"/>
                <a:cs typeface="+mn-cs"/>
              </a:rPr>
              <a:t>“</a:t>
            </a:r>
            <a:r>
              <a:rPr lang="en-US" dirty="0">
                <a:latin typeface="Gill Sans MT" charset="0"/>
                <a:cs typeface="+mn-cs"/>
              </a:rPr>
              <a:t>collision</a:t>
            </a:r>
            <a:r>
              <a:rPr lang="ja-JP" altLang="en-US" dirty="0">
                <a:latin typeface="Gill Sans MT" charset="0"/>
                <a:cs typeface="+mn-cs"/>
              </a:rPr>
              <a:t>”</a:t>
            </a:r>
            <a:r>
              <a:rPr lang="en-US" dirty="0">
                <a:latin typeface="Gill Sans MT" charset="0"/>
                <a:cs typeface="+mn-cs"/>
              </a:rPr>
              <a:t>,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random access MAC protocol</a:t>
            </a:r>
            <a:r>
              <a:rPr lang="en-US" dirty="0">
                <a:latin typeface="Gill Sans MT" charset="0"/>
                <a:cs typeface="+mn-cs"/>
              </a:rPr>
              <a:t> specifies: 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how to detect collisions (e.g., no Ack, or bad reception)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how to recover from collisions (e.g., via delayed retransmissions)</a:t>
            </a:r>
          </a:p>
          <a:p>
            <a:pPr>
              <a:lnSpc>
                <a:spcPct val="75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examples of random access MAC protocols: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slotted ALOHA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CSMA: Carrier Sense Multiple Access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CSMA/CD: CSMA with Collision Detection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CSMA/CA: CSMA with Collision Avoidance</a:t>
            </a:r>
          </a:p>
        </p:txBody>
      </p:sp>
      <p:pic>
        <p:nvPicPr>
          <p:cNvPr id="84997" name="Picture 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665163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29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391436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2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34338" cy="1143000"/>
          </a:xfrm>
        </p:spPr>
        <p:txBody>
          <a:bodyPr/>
          <a:lstStyle/>
          <a:p>
            <a:pPr>
              <a:defRPr/>
            </a:pPr>
            <a:r>
              <a:rPr lang="en-US" sz="3200" i="1" dirty="0">
                <a:solidFill>
                  <a:srgbClr val="C00000"/>
                </a:solidFill>
                <a:latin typeface="Gill Sans MT" charset="0"/>
                <a:cs typeface="+mj-cs"/>
              </a:rPr>
              <a:t>Synthesis: </a:t>
            </a:r>
            <a:r>
              <a:rPr lang="en-US" sz="3200" dirty="0">
                <a:latin typeface="Gill Sans MT" charset="0"/>
                <a:cs typeface="+mj-cs"/>
              </a:rPr>
              <a:t>a day in the life of a web request</a:t>
            </a:r>
          </a:p>
        </p:txBody>
      </p:sp>
      <p:sp>
        <p:nvSpPr>
          <p:cNvPr id="860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38263"/>
            <a:ext cx="7772400" cy="464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journey down protocol stack!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application, transport, network, link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putting-it-all-together: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</a:rPr>
              <a:t>goal:</a:t>
            </a:r>
            <a:r>
              <a:rPr lang="en-US" dirty="0">
                <a:solidFill>
                  <a:srgbClr val="C0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identify, review, understand protocols (at all layers) involved in seemingly simple scenario: requesting www page</a:t>
            </a:r>
          </a:p>
          <a:p>
            <a:pPr lvl="1"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</a:rPr>
              <a:t>scenario:</a:t>
            </a:r>
            <a:r>
              <a:rPr lang="en-US" dirty="0">
                <a:solidFill>
                  <a:srgbClr val="C0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student attaches laptop to campus network, requests/receives www.google.com </a:t>
            </a: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pic>
        <p:nvPicPr>
          <p:cNvPr id="208901" name="Picture 16" descr="underline_base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" y="971550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6229106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Footer Placeholder 4">
            <a:extLst>
              <a:ext uri="{FF2B5EF4-FFF2-40B4-BE49-F238E27FC236}">
                <a16:creationId xmlns:a16="http://schemas.microsoft.com/office/drawing/2014/main" id="{616109CB-4E5E-4190-AA24-1CF8245D4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56323" name="Slide Number Placeholder 5">
            <a:extLst>
              <a:ext uri="{FF2B5EF4-FFF2-40B4-BE49-F238E27FC236}">
                <a16:creationId xmlns:a16="http://schemas.microsoft.com/office/drawing/2014/main" id="{A798096D-A74D-4E7D-A40E-957AAF4A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1E1FC910-2FFC-45C2-A3C5-BABB65EA373A}" type="slidenum">
              <a:rPr lang="en-US" altLang="en-US" sz="1200" b="0" i="0">
                <a:latin typeface="Arial" panose="020B0604020202020204" pitchFamily="34" charset="0"/>
              </a:rPr>
              <a:pPr/>
              <a:t>30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56324" name="Rectangle 2">
            <a:extLst>
              <a:ext uri="{FF2B5EF4-FFF2-40B4-BE49-F238E27FC236}">
                <a16:creationId xmlns:a16="http://schemas.microsoft.com/office/drawing/2014/main" id="{DF13ADDE-17D3-4F7B-A8A5-D479ADD4B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en-US" sz="3000">
                <a:ea typeface="ＭＳ Ｐゴシック" panose="020B0600070205080204" pitchFamily="34" charset="-128"/>
              </a:rPr>
              <a:t>Random MAC (Medium Access Control) Techniques</a:t>
            </a:r>
          </a:p>
        </p:txBody>
      </p:sp>
      <p:sp>
        <p:nvSpPr>
          <p:cNvPr id="56325" name="Rectangle 3">
            <a:extLst>
              <a:ext uri="{FF2B5EF4-FFF2-40B4-BE49-F238E27FC236}">
                <a16:creationId xmlns:a16="http://schemas.microsoft.com/office/drawing/2014/main" id="{DCD987EA-D796-470E-9577-609CFB4E0C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09600" y="1219200"/>
            <a:ext cx="7772400" cy="54102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ALOHA (‘70) [packet radio network]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 station sends whenever it has a packet/frame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Listens for round-trip-time delay for Ack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If no Ack then re-send packet/frame after random delay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</a:rPr>
              <a:t>too short </a:t>
            </a:r>
            <a:r>
              <a:rPr lang="en-US" altLang="en-US">
                <a:ea typeface="ＭＳ Ｐゴシック" panose="020B0600070205080204" pitchFamily="34" charset="-128"/>
                <a:sym typeface="Symbol" panose="05050102010706020507" pitchFamily="18" charset="2"/>
              </a:rPr>
              <a:t> more collisions</a:t>
            </a:r>
          </a:p>
          <a:p>
            <a:pPr lvl="2"/>
            <a:r>
              <a:rPr lang="en-US" altLang="en-US">
                <a:ea typeface="ＭＳ Ｐゴシック" panose="020B0600070205080204" pitchFamily="34" charset="-128"/>
                <a:sym typeface="Symbol" panose="05050102010706020507" pitchFamily="18" charset="2"/>
              </a:rPr>
              <a:t>too long  under utilization</a:t>
            </a:r>
            <a:endParaRPr lang="en-US" altLang="en-US">
              <a:ea typeface="ＭＳ Ｐゴシック" panose="020B0600070205080204" pitchFamily="34" charset="-128"/>
            </a:endParaRP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 carrier sense is used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If two stations transmit about the same time frames collide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Utilization of ALOHA is low ~18%</a:t>
            </a:r>
          </a:p>
        </p:txBody>
      </p:sp>
      <p:pic>
        <p:nvPicPr>
          <p:cNvPr id="6" name="Picture 4" descr="underline_base">
            <a:extLst>
              <a:ext uri="{FF2B5EF4-FFF2-40B4-BE49-F238E27FC236}">
                <a16:creationId xmlns:a16="http://schemas.microsoft.com/office/drawing/2014/main" id="{38220FA0-F178-4E8D-93A6-C982163F78E2}"/>
              </a:ext>
            </a:extLst>
          </p:cNvPr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40" y="731838"/>
            <a:ext cx="7904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7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950913"/>
            <a:ext cx="59420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081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Pure (unslotted) </a:t>
            </a:r>
            <a:r>
              <a:rPr lang="en-US" sz="4000" dirty="0">
                <a:latin typeface="Gill Sans MT" charset="0"/>
                <a:cs typeface="+mj-cs"/>
              </a:rPr>
              <a:t>ALOHA</a:t>
            </a:r>
          </a:p>
        </p:txBody>
      </p:sp>
      <p:sp>
        <p:nvSpPr>
          <p:cNvPr id="276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422400"/>
            <a:ext cx="8343900" cy="4648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unslotted Aloha: simple, no synchronization needed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when frame first arrives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 transmit immediately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collision probability increases: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frame sent at 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 collides with other frames sent in [t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-1,t</a:t>
            </a:r>
            <a:r>
              <a:rPr lang="en-US" baseline="-25000" dirty="0">
                <a:latin typeface="Gill Sans MT" charset="0"/>
              </a:rPr>
              <a:t>0</a:t>
            </a:r>
            <a:r>
              <a:rPr lang="en-US" dirty="0">
                <a:latin typeface="Gill Sans MT" charset="0"/>
              </a:rPr>
              <a:t>+1]</a:t>
            </a:r>
          </a:p>
        </p:txBody>
      </p:sp>
      <p:pic>
        <p:nvPicPr>
          <p:cNvPr id="93190" name="Picture 4" descr="5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3871913"/>
            <a:ext cx="62801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31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5510078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5" name="Picture 6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8" y="85725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Rectangle 2"/>
          <p:cNvSpPr>
            <a:spLocks noGrp="1" noChangeArrowheads="1"/>
          </p:cNvSpPr>
          <p:nvPr>
            <p:ph type="title"/>
          </p:nvPr>
        </p:nvSpPr>
        <p:spPr>
          <a:xfrm>
            <a:off x="500063" y="153988"/>
            <a:ext cx="7772400" cy="96202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Pure </a:t>
            </a:r>
            <a:r>
              <a:rPr lang="en-US" sz="4000" dirty="0">
                <a:latin typeface="Gill Sans MT" charset="0"/>
                <a:cs typeface="+mj-cs"/>
              </a:rPr>
              <a:t>ALOHA</a:t>
            </a:r>
            <a:r>
              <a:rPr lang="en-US" dirty="0">
                <a:latin typeface="Gill Sans MT" charset="0"/>
                <a:cs typeface="+mj-cs"/>
              </a:rPr>
              <a:t> efficiency</a:t>
            </a:r>
          </a:p>
        </p:txBody>
      </p:sp>
      <p:sp>
        <p:nvSpPr>
          <p:cNvPr id="286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28738"/>
            <a:ext cx="826452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  <a:cs typeface="+mn-cs"/>
              </a:rPr>
              <a:t>P(success by given node) = P(node transmits) </a:t>
            </a:r>
            <a:r>
              <a:rPr lang="en-US" sz="2000" baseline="16000" dirty="0">
                <a:latin typeface="Gill Sans MT" charset="0"/>
                <a:cs typeface="+mn-cs"/>
              </a:rPr>
              <a:t>.</a:t>
            </a:r>
            <a:endParaRPr lang="en-US" sz="2000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  <a:cs typeface="+mn-cs"/>
              </a:rPr>
              <a:t>                                              P(no other node transmits in [t</a:t>
            </a:r>
            <a:r>
              <a:rPr lang="en-US" sz="2000" baseline="-25000" dirty="0">
                <a:latin typeface="Gill Sans MT" charset="0"/>
                <a:cs typeface="+mn-cs"/>
              </a:rPr>
              <a:t>0</a:t>
            </a:r>
            <a:r>
              <a:rPr lang="en-US" sz="2000" dirty="0">
                <a:latin typeface="Gill Sans MT" charset="0"/>
                <a:cs typeface="+mn-cs"/>
              </a:rPr>
              <a:t>-1,t</a:t>
            </a:r>
            <a:r>
              <a:rPr lang="en-US" sz="2000" baseline="-25000" dirty="0">
                <a:latin typeface="Gill Sans MT" charset="0"/>
                <a:cs typeface="+mn-cs"/>
              </a:rPr>
              <a:t>0</a:t>
            </a:r>
            <a:r>
              <a:rPr lang="en-US" sz="2000" dirty="0">
                <a:latin typeface="Gill Sans MT" charset="0"/>
                <a:cs typeface="+mn-cs"/>
              </a:rPr>
              <a:t>] </a:t>
            </a:r>
            <a:r>
              <a:rPr lang="en-US" sz="2000" baseline="16000" dirty="0">
                <a:latin typeface="Gill Sans MT" charset="0"/>
                <a:cs typeface="+mn-cs"/>
              </a:rPr>
              <a:t>.</a:t>
            </a:r>
            <a:endParaRPr lang="en-US" sz="2000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  <a:cs typeface="+mn-cs"/>
              </a:rPr>
              <a:t>                                              P(no other node transmits in [t</a:t>
            </a:r>
            <a:r>
              <a:rPr lang="en-US" sz="2000" baseline="-25000" dirty="0">
                <a:latin typeface="Gill Sans MT" charset="0"/>
                <a:cs typeface="+mn-cs"/>
              </a:rPr>
              <a:t>0</a:t>
            </a:r>
            <a:r>
              <a:rPr lang="en-US" sz="2000" dirty="0">
                <a:latin typeface="Gill Sans MT" charset="0"/>
                <a:cs typeface="+mn-cs"/>
              </a:rPr>
              <a:t>-1,t</a:t>
            </a:r>
            <a:r>
              <a:rPr lang="en-US" sz="2000" baseline="-25000" dirty="0">
                <a:latin typeface="Gill Sans MT" charset="0"/>
                <a:cs typeface="+mn-cs"/>
              </a:rPr>
              <a:t>0</a:t>
            </a:r>
            <a:r>
              <a:rPr lang="en-US" sz="2000" dirty="0">
                <a:latin typeface="Gill Sans MT" charset="0"/>
                <a:cs typeface="+mn-cs"/>
              </a:rPr>
              <a:t>] </a:t>
            </a:r>
          </a:p>
          <a:p>
            <a:pPr>
              <a:buFont typeface="Wingdings" charset="0"/>
              <a:buNone/>
              <a:defRPr/>
            </a:pPr>
            <a:r>
              <a:rPr lang="en-US" sz="2000" dirty="0">
                <a:latin typeface="Gill Sans MT" charset="0"/>
                <a:cs typeface="+mn-cs"/>
              </a:rPr>
              <a:t>                                      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  <a:cs typeface="+mn-cs"/>
              </a:rPr>
              <a:t>                                    </a:t>
            </a:r>
            <a:r>
              <a:rPr lang="en-US" sz="2400" i="1" dirty="0">
                <a:latin typeface="Gill Sans MT" charset="0"/>
                <a:cs typeface="+mn-cs"/>
              </a:rPr>
              <a:t>  = p </a:t>
            </a:r>
            <a:r>
              <a:rPr lang="en-US" sz="2400" i="1" baseline="16000" dirty="0">
                <a:latin typeface="Gill Sans MT" charset="0"/>
                <a:cs typeface="+mn-cs"/>
              </a:rPr>
              <a:t>. </a:t>
            </a:r>
            <a:r>
              <a:rPr lang="en-US" sz="2400" i="1" dirty="0">
                <a:latin typeface="Gill Sans MT" charset="0"/>
                <a:cs typeface="+mn-cs"/>
              </a:rPr>
              <a:t>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</a:t>
            </a:r>
            <a:r>
              <a:rPr lang="en-US" sz="2400" i="1" baseline="16000" dirty="0">
                <a:latin typeface="Gill Sans MT" charset="0"/>
                <a:cs typeface="+mn-cs"/>
              </a:rPr>
              <a:t> . </a:t>
            </a:r>
            <a:r>
              <a:rPr lang="en-US" sz="2400" i="1" dirty="0">
                <a:latin typeface="Gill Sans MT" charset="0"/>
                <a:cs typeface="+mn-cs"/>
              </a:rPr>
              <a:t>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  </a:t>
            </a:r>
          </a:p>
          <a:p>
            <a:pPr>
              <a:buFont typeface="Wingdings" charset="0"/>
              <a:buNone/>
              <a:defRPr/>
            </a:pPr>
            <a:r>
              <a:rPr lang="en-US" sz="2400" b="1" baseline="30000" dirty="0">
                <a:latin typeface="Gill Sans MT" charset="0"/>
                <a:cs typeface="+mn-cs"/>
              </a:rPr>
              <a:t>                                                    </a:t>
            </a:r>
            <a:r>
              <a:rPr lang="en-US" sz="2400" b="1" i="1" baseline="30000" dirty="0">
                <a:latin typeface="Gill Sans MT" charset="0"/>
                <a:cs typeface="+mn-cs"/>
              </a:rPr>
              <a:t>     </a:t>
            </a:r>
            <a:r>
              <a:rPr lang="en-US" sz="2400" i="1" dirty="0">
                <a:latin typeface="Gill Sans MT" charset="0"/>
                <a:cs typeface="+mn-cs"/>
              </a:rPr>
              <a:t>=</a:t>
            </a:r>
            <a:r>
              <a:rPr lang="en-US" sz="2400" b="1" i="1" dirty="0">
                <a:latin typeface="Gill Sans MT" charset="0"/>
                <a:cs typeface="+mn-cs"/>
              </a:rPr>
              <a:t> </a:t>
            </a:r>
            <a:r>
              <a:rPr lang="en-US" sz="2400" i="1" dirty="0">
                <a:latin typeface="Gill Sans MT" charset="0"/>
                <a:cs typeface="+mn-cs"/>
              </a:rPr>
              <a:t>p </a:t>
            </a:r>
            <a:r>
              <a:rPr lang="en-US" sz="2400" i="1" baseline="16000" dirty="0">
                <a:latin typeface="Gill Sans MT" charset="0"/>
                <a:cs typeface="+mn-cs"/>
              </a:rPr>
              <a:t>. </a:t>
            </a:r>
            <a:r>
              <a:rPr lang="en-US" sz="2400" i="1" dirty="0">
                <a:latin typeface="Gill Sans MT" charset="0"/>
                <a:cs typeface="+mn-cs"/>
              </a:rPr>
              <a:t>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2(N-1)</a:t>
            </a:r>
            <a:r>
              <a:rPr lang="en-US" i="1" baseline="16000" dirty="0">
                <a:latin typeface="Gill Sans MT" charset="0"/>
                <a:cs typeface="+mn-cs"/>
              </a:rPr>
              <a:t> </a:t>
            </a:r>
            <a:endParaRPr lang="en-US" sz="2000" i="1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endParaRPr lang="en-US" baseline="16000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baseline="16000" dirty="0">
                <a:latin typeface="Gill Sans MT" charset="0"/>
                <a:cs typeface="+mn-cs"/>
              </a:rPr>
              <a:t>                              … choosing optimum p and then letting </a:t>
            </a:r>
            <a:r>
              <a:rPr lang="en-US" i="1" baseline="16000" dirty="0">
                <a:latin typeface="Gill Sans MT" charset="0"/>
                <a:cs typeface="+mn-cs"/>
              </a:rPr>
              <a:t>n</a:t>
            </a:r>
            <a:r>
              <a:rPr lang="en-US" baseline="16000" dirty="0">
                <a:latin typeface="Gill Sans MT" charset="0"/>
                <a:cs typeface="+mn-cs"/>
              </a:rPr>
              <a:t> </a:t>
            </a:r>
          </a:p>
          <a:p>
            <a:pPr>
              <a:buFont typeface="Wingdings" charset="0"/>
              <a:buNone/>
              <a:defRPr/>
            </a:pPr>
            <a:r>
              <a:rPr lang="en-US" baseline="16000" dirty="0">
                <a:latin typeface="Gill Sans MT" charset="0"/>
                <a:cs typeface="+mn-cs"/>
              </a:rPr>
              <a:t>                                        </a:t>
            </a:r>
            <a:r>
              <a:rPr lang="en-US" i="1" baseline="16000" dirty="0">
                <a:latin typeface="Gill Sans MT" charset="0"/>
                <a:cs typeface="+mn-cs"/>
              </a:rPr>
              <a:t>         </a:t>
            </a:r>
            <a:r>
              <a:rPr lang="en-US" sz="2400" i="1" dirty="0">
                <a:latin typeface="Gill Sans MT" charset="0"/>
                <a:cs typeface="+mn-cs"/>
              </a:rPr>
              <a:t>= 1/(2e) = .18</a:t>
            </a:r>
            <a:r>
              <a:rPr lang="en-US" i="1" baseline="16000" dirty="0"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	</a:t>
            </a:r>
            <a:endParaRPr lang="en-US" b="1" i="1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sp>
        <p:nvSpPr>
          <p:cNvPr id="28679" name="Text Box 4"/>
          <p:cNvSpPr txBox="1">
            <a:spLocks noChangeArrowheads="1"/>
          </p:cNvSpPr>
          <p:nvPr/>
        </p:nvSpPr>
        <p:spPr bwMode="auto">
          <a:xfrm>
            <a:off x="2222500" y="5175250"/>
            <a:ext cx="41701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solidFill>
                  <a:srgbClr val="CC0000"/>
                </a:solidFill>
                <a:latin typeface="Gill Sans MT" charset="0"/>
                <a:cs typeface="+mn-cs"/>
              </a:rPr>
              <a:t>very bad, can we do better!</a:t>
            </a:r>
          </a:p>
        </p:txBody>
      </p:sp>
      <p:grpSp>
        <p:nvGrpSpPr>
          <p:cNvPr id="95239" name="Group 10"/>
          <p:cNvGrpSpPr>
            <a:grpSpLocks/>
          </p:cNvGrpSpPr>
          <p:nvPr/>
        </p:nvGrpSpPr>
        <p:grpSpPr bwMode="auto">
          <a:xfrm>
            <a:off x="6664312" y="3739362"/>
            <a:ext cx="736600" cy="90487"/>
            <a:chOff x="3242" y="3679"/>
            <a:chExt cx="464" cy="57"/>
          </a:xfrm>
        </p:grpSpPr>
        <p:sp>
          <p:nvSpPr>
            <p:cNvPr id="28681" name="Line 7"/>
            <p:cNvSpPr>
              <a:spLocks noChangeShapeType="1"/>
            </p:cNvSpPr>
            <p:nvPr/>
          </p:nvSpPr>
          <p:spPr bwMode="auto">
            <a:xfrm>
              <a:off x="3242" y="3711"/>
              <a:ext cx="20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8682" name="Oval 8"/>
            <p:cNvSpPr>
              <a:spLocks noChangeArrowheads="1"/>
            </p:cNvSpPr>
            <p:nvPr/>
          </p:nvSpPr>
          <p:spPr bwMode="auto">
            <a:xfrm>
              <a:off x="3494" y="3680"/>
              <a:ext cx="107" cy="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8683" name="Oval 9"/>
            <p:cNvSpPr>
              <a:spLocks noChangeArrowheads="1"/>
            </p:cNvSpPr>
            <p:nvPr/>
          </p:nvSpPr>
          <p:spPr bwMode="auto">
            <a:xfrm>
              <a:off x="3599" y="3679"/>
              <a:ext cx="107" cy="56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32</a:t>
            </a:fld>
            <a:endParaRPr lang="en-US" sz="1200" dirty="0">
              <a:latin typeface="Tahoma" charset="0"/>
            </a:endParaRP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4042523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sz="4000" dirty="0">
                <a:latin typeface="Gill Sans MT" charset="0"/>
                <a:cs typeface="+mj-cs"/>
              </a:rPr>
              <a:t>ALOHA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54038" y="1522413"/>
            <a:ext cx="3989387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assumptions: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all frames same size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time divided into equal size slots (time to transmit 1 frame)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nodes start to transmit only slot beginning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nodes are synchronized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if 2 or more nodes transmit in slot, all nodes detect collision</a:t>
            </a:r>
          </a:p>
        </p:txBody>
      </p:sp>
      <p:sp>
        <p:nvSpPr>
          <p:cNvPr id="31130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500188"/>
            <a:ext cx="4332288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operation: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when node obtains fresh frame, transmits in next slot</a:t>
            </a:r>
          </a:p>
          <a:p>
            <a:pPr lvl="1">
              <a:lnSpc>
                <a:spcPct val="90000"/>
              </a:lnSpc>
              <a:defRPr/>
            </a:pPr>
            <a:r>
              <a:rPr lang="en-US" i="1" dirty="0">
                <a:latin typeface="Gill Sans MT" charset="0"/>
              </a:rPr>
              <a:t>if no collision:</a:t>
            </a:r>
            <a:r>
              <a:rPr lang="en-US" dirty="0">
                <a:latin typeface="Gill Sans MT" charset="0"/>
              </a:rPr>
              <a:t> node can send new frame in next slot</a:t>
            </a:r>
          </a:p>
          <a:p>
            <a:pPr lvl="1">
              <a:lnSpc>
                <a:spcPct val="90000"/>
              </a:lnSpc>
              <a:defRPr/>
            </a:pPr>
            <a:r>
              <a:rPr lang="en-US" i="1" dirty="0">
                <a:latin typeface="Gill Sans MT" charset="0"/>
              </a:rPr>
              <a:t>if collision:</a:t>
            </a:r>
            <a:r>
              <a:rPr lang="en-US" dirty="0">
                <a:latin typeface="Gill Sans MT" charset="0"/>
              </a:rPr>
              <a:t> node retransmits frame in each subsequent slot with prob. p until success</a:t>
            </a:r>
          </a:p>
        </p:txBody>
      </p:sp>
      <p:pic>
        <p:nvPicPr>
          <p:cNvPr id="87046" name="Picture 7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20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33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21930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130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3335338"/>
            <a:ext cx="3810000" cy="3203575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Pros: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single active node can continuously transmit at full rate of channel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highly decentralized: only slots in nodes need to be in sync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simple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25605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3313113"/>
            <a:ext cx="3810000" cy="3200400"/>
          </a:xfrm>
        </p:spPr>
        <p:txBody>
          <a:bodyPr/>
          <a:lstStyle/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Cons: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collisions, wasting slots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idle slots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nodes may be able to detect collision in less than time to transmit packet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clock synchronization</a:t>
            </a:r>
          </a:p>
        </p:txBody>
      </p:sp>
      <p:sp>
        <p:nvSpPr>
          <p:cNvPr id="25606" name="Rectangle 5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495458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sz="4000" dirty="0">
                <a:latin typeface="Gill Sans MT" charset="0"/>
                <a:cs typeface="+mj-cs"/>
              </a:rPr>
              <a:t>ALOHA</a:t>
            </a:r>
          </a:p>
        </p:txBody>
      </p:sp>
      <p:pic>
        <p:nvPicPr>
          <p:cNvPr id="89094" name="Picture 6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20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9095" name="Group 64"/>
          <p:cNvGrpSpPr>
            <a:grpSpLocks/>
          </p:cNvGrpSpPr>
          <p:nvPr/>
        </p:nvGrpSpPr>
        <p:grpSpPr bwMode="auto">
          <a:xfrm>
            <a:off x="1028700" y="1350963"/>
            <a:ext cx="6053138" cy="1938337"/>
            <a:chOff x="648" y="899"/>
            <a:chExt cx="3813" cy="1221"/>
          </a:xfrm>
        </p:grpSpPr>
        <p:grpSp>
          <p:nvGrpSpPr>
            <p:cNvPr id="89096" name="Group 9"/>
            <p:cNvGrpSpPr>
              <a:grpSpLocks/>
            </p:cNvGrpSpPr>
            <p:nvPr/>
          </p:nvGrpSpPr>
          <p:grpSpPr bwMode="auto">
            <a:xfrm>
              <a:off x="1193" y="899"/>
              <a:ext cx="283" cy="192"/>
              <a:chOff x="1185" y="903"/>
              <a:chExt cx="283" cy="192"/>
            </a:xfrm>
          </p:grpSpPr>
          <p:sp>
            <p:nvSpPr>
              <p:cNvPr id="25660" name="Rectangle 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61" name="Text Box 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89097" name="Group 10"/>
            <p:cNvGrpSpPr>
              <a:grpSpLocks/>
            </p:cNvGrpSpPr>
            <p:nvPr/>
          </p:nvGrpSpPr>
          <p:grpSpPr bwMode="auto">
            <a:xfrm>
              <a:off x="1811" y="901"/>
              <a:ext cx="283" cy="192"/>
              <a:chOff x="1185" y="903"/>
              <a:chExt cx="283" cy="192"/>
            </a:xfrm>
          </p:grpSpPr>
          <p:sp>
            <p:nvSpPr>
              <p:cNvPr id="25658" name="Rectangle 11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9" name="Text Box 12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89098" name="Group 13"/>
            <p:cNvGrpSpPr>
              <a:grpSpLocks/>
            </p:cNvGrpSpPr>
            <p:nvPr/>
          </p:nvGrpSpPr>
          <p:grpSpPr bwMode="auto">
            <a:xfrm>
              <a:off x="2779" y="902"/>
              <a:ext cx="283" cy="192"/>
              <a:chOff x="1185" y="903"/>
              <a:chExt cx="283" cy="192"/>
            </a:xfrm>
          </p:grpSpPr>
          <p:sp>
            <p:nvSpPr>
              <p:cNvPr id="25656" name="Rectangle 14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7" name="Text Box 15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89099" name="Group 16"/>
            <p:cNvGrpSpPr>
              <a:grpSpLocks/>
            </p:cNvGrpSpPr>
            <p:nvPr/>
          </p:nvGrpSpPr>
          <p:grpSpPr bwMode="auto">
            <a:xfrm>
              <a:off x="3419" y="899"/>
              <a:ext cx="283" cy="192"/>
              <a:chOff x="1185" y="903"/>
              <a:chExt cx="283" cy="192"/>
            </a:xfrm>
          </p:grpSpPr>
          <p:sp>
            <p:nvSpPr>
              <p:cNvPr id="25654" name="Rectangle 17"/>
              <p:cNvSpPr>
                <a:spLocks noChangeArrowheads="1"/>
              </p:cNvSpPr>
              <p:nvPr/>
            </p:nvSpPr>
            <p:spPr bwMode="auto">
              <a:xfrm>
                <a:off x="1185" y="924"/>
                <a:ext cx="283" cy="169"/>
              </a:xfrm>
              <a:prstGeom prst="rect">
                <a:avLst/>
              </a:prstGeom>
              <a:solidFill>
                <a:srgbClr val="FFFF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5" name="Text Box 18"/>
              <p:cNvSpPr txBox="1">
                <a:spLocks noChangeArrowheads="1"/>
              </p:cNvSpPr>
              <p:nvPr/>
            </p:nvSpPr>
            <p:spPr bwMode="auto">
              <a:xfrm>
                <a:off x="1236" y="903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89100" name="Group 24"/>
            <p:cNvGrpSpPr>
              <a:grpSpLocks/>
            </p:cNvGrpSpPr>
            <p:nvPr/>
          </p:nvGrpSpPr>
          <p:grpSpPr bwMode="auto">
            <a:xfrm>
              <a:off x="1194" y="1225"/>
              <a:ext cx="283" cy="192"/>
              <a:chOff x="4584" y="1229"/>
              <a:chExt cx="283" cy="192"/>
            </a:xfrm>
          </p:grpSpPr>
          <p:sp>
            <p:nvSpPr>
              <p:cNvPr id="25652" name="Rectangle 20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3" name="Text Box 21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89101" name="Group 31"/>
            <p:cNvGrpSpPr>
              <a:grpSpLocks/>
            </p:cNvGrpSpPr>
            <p:nvPr/>
          </p:nvGrpSpPr>
          <p:grpSpPr bwMode="auto">
            <a:xfrm>
              <a:off x="1195" y="1546"/>
              <a:ext cx="283" cy="192"/>
              <a:chOff x="4827" y="1591"/>
              <a:chExt cx="283" cy="192"/>
            </a:xfrm>
          </p:grpSpPr>
          <p:sp>
            <p:nvSpPr>
              <p:cNvPr id="25650" name="Rectangle 22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51" name="Text Box 23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89102" name="Group 25"/>
            <p:cNvGrpSpPr>
              <a:grpSpLocks/>
            </p:cNvGrpSpPr>
            <p:nvPr/>
          </p:nvGrpSpPr>
          <p:grpSpPr bwMode="auto">
            <a:xfrm>
              <a:off x="1817" y="1226"/>
              <a:ext cx="283" cy="192"/>
              <a:chOff x="4584" y="1229"/>
              <a:chExt cx="283" cy="192"/>
            </a:xfrm>
          </p:grpSpPr>
          <p:sp>
            <p:nvSpPr>
              <p:cNvPr id="25648" name="Rectangle 26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49" name="Text Box 27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89103" name="Group 28"/>
            <p:cNvGrpSpPr>
              <a:grpSpLocks/>
            </p:cNvGrpSpPr>
            <p:nvPr/>
          </p:nvGrpSpPr>
          <p:grpSpPr bwMode="auto">
            <a:xfrm>
              <a:off x="2143" y="1227"/>
              <a:ext cx="283" cy="192"/>
              <a:chOff x="4584" y="1229"/>
              <a:chExt cx="283" cy="192"/>
            </a:xfrm>
          </p:grpSpPr>
          <p:sp>
            <p:nvSpPr>
              <p:cNvPr id="25646" name="Rectangle 29"/>
              <p:cNvSpPr>
                <a:spLocks noChangeArrowheads="1"/>
              </p:cNvSpPr>
              <p:nvPr/>
            </p:nvSpPr>
            <p:spPr bwMode="auto">
              <a:xfrm>
                <a:off x="4584" y="1247"/>
                <a:ext cx="283" cy="169"/>
              </a:xfrm>
              <a:prstGeom prst="rect">
                <a:avLst/>
              </a:prstGeom>
              <a:solidFill>
                <a:srgbClr val="33CC3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47" name="Text Box 30"/>
              <p:cNvSpPr txBox="1">
                <a:spLocks noChangeArrowheads="1"/>
              </p:cNvSpPr>
              <p:nvPr/>
            </p:nvSpPr>
            <p:spPr bwMode="auto">
              <a:xfrm>
                <a:off x="4636" y="1229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89104" name="Group 32"/>
            <p:cNvGrpSpPr>
              <a:grpSpLocks/>
            </p:cNvGrpSpPr>
            <p:nvPr/>
          </p:nvGrpSpPr>
          <p:grpSpPr bwMode="auto">
            <a:xfrm>
              <a:off x="2780" y="1547"/>
              <a:ext cx="283" cy="192"/>
              <a:chOff x="4827" y="1591"/>
              <a:chExt cx="283" cy="192"/>
            </a:xfrm>
          </p:grpSpPr>
          <p:sp>
            <p:nvSpPr>
              <p:cNvPr id="25644" name="Rectangle 33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45" name="Text Box 34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89105" name="Group 35"/>
            <p:cNvGrpSpPr>
              <a:grpSpLocks/>
            </p:cNvGrpSpPr>
            <p:nvPr/>
          </p:nvGrpSpPr>
          <p:grpSpPr bwMode="auto">
            <a:xfrm>
              <a:off x="3732" y="1548"/>
              <a:ext cx="283" cy="192"/>
              <a:chOff x="4827" y="1591"/>
              <a:chExt cx="283" cy="192"/>
            </a:xfrm>
          </p:grpSpPr>
          <p:sp>
            <p:nvSpPr>
              <p:cNvPr id="25642" name="Rectangle 36"/>
              <p:cNvSpPr>
                <a:spLocks noChangeArrowheads="1"/>
              </p:cNvSpPr>
              <p:nvPr/>
            </p:nvSpPr>
            <p:spPr bwMode="auto">
              <a:xfrm>
                <a:off x="4827" y="1609"/>
                <a:ext cx="283" cy="169"/>
              </a:xfrm>
              <a:prstGeom prst="rect">
                <a:avLst/>
              </a:prstGeom>
              <a:solidFill>
                <a:srgbClr val="D60093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5643" name="Text Box 37"/>
              <p:cNvSpPr txBox="1">
                <a:spLocks noChangeArrowheads="1"/>
              </p:cNvSpPr>
              <p:nvPr/>
            </p:nvSpPr>
            <p:spPr bwMode="auto">
              <a:xfrm>
                <a:off x="4872" y="1591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008000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400" b="1" i="0" dirty="0">
                    <a:latin typeface="Arial" charset="0"/>
                    <a:cs typeface="+mn-cs"/>
                  </a:rPr>
                  <a:t>3</a:t>
                </a:r>
              </a:p>
            </p:txBody>
          </p:sp>
        </p:grpSp>
        <p:sp>
          <p:nvSpPr>
            <p:cNvPr id="25619" name="Text Box 38"/>
            <p:cNvSpPr txBox="1">
              <a:spLocks noChangeArrowheads="1"/>
            </p:cNvSpPr>
            <p:nvPr/>
          </p:nvSpPr>
          <p:spPr bwMode="auto">
            <a:xfrm>
              <a:off x="659" y="921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node 1</a:t>
              </a:r>
            </a:p>
          </p:txBody>
        </p:sp>
        <p:sp>
          <p:nvSpPr>
            <p:cNvPr id="25620" name="Text Box 39"/>
            <p:cNvSpPr txBox="1">
              <a:spLocks noChangeArrowheads="1"/>
            </p:cNvSpPr>
            <p:nvPr/>
          </p:nvSpPr>
          <p:spPr bwMode="auto">
            <a:xfrm>
              <a:off x="648" y="1245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node 2</a:t>
              </a:r>
            </a:p>
          </p:txBody>
        </p:sp>
        <p:sp>
          <p:nvSpPr>
            <p:cNvPr id="25621" name="Text Box 40"/>
            <p:cNvSpPr txBox="1">
              <a:spLocks noChangeArrowheads="1"/>
            </p:cNvSpPr>
            <p:nvPr/>
          </p:nvSpPr>
          <p:spPr bwMode="auto">
            <a:xfrm>
              <a:off x="677" y="1562"/>
              <a:ext cx="457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latin typeface="Arial" charset="0"/>
                  <a:cs typeface="+mn-cs"/>
                </a:rPr>
                <a:t>node 3</a:t>
              </a:r>
            </a:p>
          </p:txBody>
        </p:sp>
        <p:sp>
          <p:nvSpPr>
            <p:cNvPr id="25622" name="Line 41"/>
            <p:cNvSpPr>
              <a:spLocks noChangeShapeType="1"/>
            </p:cNvSpPr>
            <p:nvPr/>
          </p:nvSpPr>
          <p:spPr bwMode="auto">
            <a:xfrm>
              <a:off x="1179" y="1882"/>
              <a:ext cx="328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3" name="Line 42"/>
            <p:cNvSpPr>
              <a:spLocks noChangeShapeType="1"/>
            </p:cNvSpPr>
            <p:nvPr/>
          </p:nvSpPr>
          <p:spPr bwMode="auto">
            <a:xfrm>
              <a:off x="1181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4" name="Line 43"/>
            <p:cNvSpPr>
              <a:spLocks noChangeShapeType="1"/>
            </p:cNvSpPr>
            <p:nvPr/>
          </p:nvSpPr>
          <p:spPr bwMode="auto">
            <a:xfrm>
              <a:off x="1496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5" name="Line 44"/>
            <p:cNvSpPr>
              <a:spLocks noChangeShapeType="1"/>
            </p:cNvSpPr>
            <p:nvPr/>
          </p:nvSpPr>
          <p:spPr bwMode="auto">
            <a:xfrm>
              <a:off x="1813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6" name="Line 45"/>
            <p:cNvSpPr>
              <a:spLocks noChangeShapeType="1"/>
            </p:cNvSpPr>
            <p:nvPr/>
          </p:nvSpPr>
          <p:spPr bwMode="auto">
            <a:xfrm>
              <a:off x="2132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7" name="Line 46"/>
            <p:cNvSpPr>
              <a:spLocks noChangeShapeType="1"/>
            </p:cNvSpPr>
            <p:nvPr/>
          </p:nvSpPr>
          <p:spPr bwMode="auto">
            <a:xfrm>
              <a:off x="2450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8" name="Line 47"/>
            <p:cNvSpPr>
              <a:spLocks noChangeShapeType="1"/>
            </p:cNvSpPr>
            <p:nvPr/>
          </p:nvSpPr>
          <p:spPr bwMode="auto">
            <a:xfrm>
              <a:off x="2770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29" name="Line 48"/>
            <p:cNvSpPr>
              <a:spLocks noChangeShapeType="1"/>
            </p:cNvSpPr>
            <p:nvPr/>
          </p:nvSpPr>
          <p:spPr bwMode="auto">
            <a:xfrm>
              <a:off x="3088" y="1819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30" name="Line 49"/>
            <p:cNvSpPr>
              <a:spLocks noChangeShapeType="1"/>
            </p:cNvSpPr>
            <p:nvPr/>
          </p:nvSpPr>
          <p:spPr bwMode="auto">
            <a:xfrm>
              <a:off x="3406" y="1817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31" name="Line 50"/>
            <p:cNvSpPr>
              <a:spLocks noChangeShapeType="1"/>
            </p:cNvSpPr>
            <p:nvPr/>
          </p:nvSpPr>
          <p:spPr bwMode="auto">
            <a:xfrm>
              <a:off x="3726" y="1815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32" name="Line 51"/>
            <p:cNvSpPr>
              <a:spLocks noChangeShapeType="1"/>
            </p:cNvSpPr>
            <p:nvPr/>
          </p:nvSpPr>
          <p:spPr bwMode="auto">
            <a:xfrm>
              <a:off x="4034" y="1813"/>
              <a:ext cx="0" cy="13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5633" name="Text Box 54"/>
            <p:cNvSpPr txBox="1">
              <a:spLocks noChangeArrowheads="1"/>
            </p:cNvSpPr>
            <p:nvPr/>
          </p:nvSpPr>
          <p:spPr bwMode="auto">
            <a:xfrm>
              <a:off x="1220" y="1883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C</a:t>
              </a:r>
            </a:p>
          </p:txBody>
        </p:sp>
        <p:sp>
          <p:nvSpPr>
            <p:cNvPr id="25634" name="Text Box 55"/>
            <p:cNvSpPr txBox="1">
              <a:spLocks noChangeArrowheads="1"/>
            </p:cNvSpPr>
            <p:nvPr/>
          </p:nvSpPr>
          <p:spPr bwMode="auto">
            <a:xfrm>
              <a:off x="1862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C</a:t>
              </a:r>
            </a:p>
          </p:txBody>
        </p:sp>
        <p:sp>
          <p:nvSpPr>
            <p:cNvPr id="25635" name="Text Box 56"/>
            <p:cNvSpPr txBox="1">
              <a:spLocks noChangeArrowheads="1"/>
            </p:cNvSpPr>
            <p:nvPr/>
          </p:nvSpPr>
          <p:spPr bwMode="auto">
            <a:xfrm>
              <a:off x="2816" y="1889"/>
              <a:ext cx="220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C</a:t>
              </a:r>
            </a:p>
          </p:txBody>
        </p:sp>
        <p:sp>
          <p:nvSpPr>
            <p:cNvPr id="25636" name="Text Box 58"/>
            <p:cNvSpPr txBox="1">
              <a:spLocks noChangeArrowheads="1"/>
            </p:cNvSpPr>
            <p:nvPr/>
          </p:nvSpPr>
          <p:spPr bwMode="auto">
            <a:xfrm>
              <a:off x="218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S</a:t>
              </a:r>
            </a:p>
          </p:txBody>
        </p:sp>
        <p:sp>
          <p:nvSpPr>
            <p:cNvPr id="25637" name="Text Box 59"/>
            <p:cNvSpPr txBox="1">
              <a:spLocks noChangeArrowheads="1"/>
            </p:cNvSpPr>
            <p:nvPr/>
          </p:nvSpPr>
          <p:spPr bwMode="auto">
            <a:xfrm>
              <a:off x="3446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S</a:t>
              </a:r>
            </a:p>
          </p:txBody>
        </p:sp>
        <p:sp>
          <p:nvSpPr>
            <p:cNvPr id="25638" name="Text Box 60"/>
            <p:cNvSpPr txBox="1">
              <a:spLocks noChangeArrowheads="1"/>
            </p:cNvSpPr>
            <p:nvPr/>
          </p:nvSpPr>
          <p:spPr bwMode="auto">
            <a:xfrm>
              <a:off x="3752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S</a:t>
              </a:r>
            </a:p>
          </p:txBody>
        </p:sp>
        <p:sp>
          <p:nvSpPr>
            <p:cNvPr id="25639" name="Text Box 61"/>
            <p:cNvSpPr txBox="1">
              <a:spLocks noChangeArrowheads="1"/>
            </p:cNvSpPr>
            <p:nvPr/>
          </p:nvSpPr>
          <p:spPr bwMode="auto">
            <a:xfrm>
              <a:off x="1544" y="1883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E</a:t>
              </a:r>
            </a:p>
          </p:txBody>
        </p:sp>
        <p:sp>
          <p:nvSpPr>
            <p:cNvPr id="25640" name="Text Box 62"/>
            <p:cNvSpPr txBox="1">
              <a:spLocks noChangeArrowheads="1"/>
            </p:cNvSpPr>
            <p:nvPr/>
          </p:nvSpPr>
          <p:spPr bwMode="auto">
            <a:xfrm>
              <a:off x="250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E</a:t>
              </a:r>
            </a:p>
          </p:txBody>
        </p:sp>
        <p:sp>
          <p:nvSpPr>
            <p:cNvPr id="25641" name="Text Box 63"/>
            <p:cNvSpPr txBox="1">
              <a:spLocks noChangeArrowheads="1"/>
            </p:cNvSpPr>
            <p:nvPr/>
          </p:nvSpPr>
          <p:spPr bwMode="auto">
            <a:xfrm>
              <a:off x="3134" y="1889"/>
              <a:ext cx="21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b="1" i="0" dirty="0">
                  <a:solidFill>
                    <a:srgbClr val="000099"/>
                  </a:solidFill>
                  <a:latin typeface="Arial" charset="0"/>
                  <a:cs typeface="+mn-cs"/>
                </a:rPr>
                <a:t>E</a:t>
              </a:r>
            </a:p>
          </p:txBody>
        </p:sp>
      </p:grpSp>
      <p:sp>
        <p:nvSpPr>
          <p:cNvPr id="6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34</a:t>
            </a:fld>
            <a:endParaRPr lang="en-US" sz="1200" dirty="0">
              <a:latin typeface="Tahoma" charset="0"/>
            </a:endParaRPr>
          </a:p>
        </p:txBody>
      </p:sp>
      <p:sp>
        <p:nvSpPr>
          <p:cNvPr id="6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788122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84188" y="3297238"/>
            <a:ext cx="3810000" cy="3128962"/>
          </a:xfrm>
        </p:spPr>
        <p:txBody>
          <a:bodyPr/>
          <a:lstStyle/>
          <a:p>
            <a:pPr>
              <a:defRPr/>
            </a:pPr>
            <a:r>
              <a:rPr lang="en-US" sz="2400" i="1" dirty="0">
                <a:latin typeface="Gill Sans MT" charset="0"/>
                <a:cs typeface="+mn-cs"/>
              </a:rPr>
              <a:t>suppose:</a:t>
            </a:r>
            <a:r>
              <a:rPr lang="en-US" sz="2400" dirty="0">
                <a:latin typeface="Gill Sans MT" charset="0"/>
                <a:cs typeface="+mn-cs"/>
              </a:rPr>
              <a:t> </a:t>
            </a:r>
            <a:r>
              <a:rPr lang="en-US" sz="2400" i="1" dirty="0">
                <a:latin typeface="Gill Sans MT" charset="0"/>
                <a:cs typeface="+mn-cs"/>
              </a:rPr>
              <a:t>N</a:t>
            </a:r>
            <a:r>
              <a:rPr lang="en-US" sz="2400" dirty="0">
                <a:latin typeface="Gill Sans MT" charset="0"/>
                <a:cs typeface="+mn-cs"/>
              </a:rPr>
              <a:t> nodes with many frames to send, each transmits in slot with probability </a:t>
            </a:r>
            <a:r>
              <a:rPr lang="en-US" sz="2400" i="1" dirty="0">
                <a:latin typeface="Gill Sans MT" charset="0"/>
                <a:cs typeface="+mn-cs"/>
              </a:rPr>
              <a:t>p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prob that given node has success in a slot  = </a:t>
            </a:r>
            <a:r>
              <a:rPr lang="en-US" sz="2400" i="1" dirty="0">
                <a:latin typeface="Gill Sans MT" charset="0"/>
                <a:cs typeface="+mn-cs"/>
              </a:rPr>
              <a:t>p(1-p)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prob that </a:t>
            </a:r>
            <a:r>
              <a:rPr lang="en-US" sz="2400" i="1" dirty="0">
                <a:latin typeface="Gill Sans MT" charset="0"/>
                <a:cs typeface="+mn-cs"/>
              </a:rPr>
              <a:t>any</a:t>
            </a:r>
            <a:r>
              <a:rPr lang="en-US" sz="2400" dirty="0">
                <a:latin typeface="Gill Sans MT" charset="0"/>
                <a:cs typeface="+mn-cs"/>
              </a:rPr>
              <a:t> node has a success = </a:t>
            </a:r>
            <a:r>
              <a:rPr lang="en-US" sz="2400" i="1" dirty="0">
                <a:latin typeface="Gill Sans MT" charset="0"/>
                <a:cs typeface="+mn-cs"/>
              </a:rPr>
              <a:t>Np(1-p)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</a:t>
            </a:r>
            <a:endParaRPr lang="en-US" sz="2400" i="1" dirty="0">
              <a:latin typeface="Gill Sans MT" charset="0"/>
              <a:cs typeface="+mn-cs"/>
            </a:endParaRPr>
          </a:p>
        </p:txBody>
      </p:sp>
      <p:sp>
        <p:nvSpPr>
          <p:cNvPr id="26629" name="Rectangle 7"/>
          <p:cNvSpPr>
            <a:spLocks noGrp="1" noChangeArrowheads="1"/>
          </p:cNvSpPr>
          <p:nvPr>
            <p:ph type="body" sz="half" idx="2"/>
          </p:nvPr>
        </p:nvSpPr>
        <p:spPr>
          <a:xfrm>
            <a:off x="4978400" y="1647825"/>
            <a:ext cx="3810000" cy="32385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max efficiency: find </a:t>
            </a:r>
            <a:r>
              <a:rPr lang="en-US" sz="2400" i="1" dirty="0">
                <a:latin typeface="Gill Sans MT" charset="0"/>
                <a:cs typeface="+mn-cs"/>
              </a:rPr>
              <a:t>p* </a:t>
            </a:r>
            <a:r>
              <a:rPr lang="en-US" sz="2400" dirty="0">
                <a:latin typeface="Gill Sans MT" charset="0"/>
                <a:cs typeface="+mn-cs"/>
              </a:rPr>
              <a:t>that maximizes </a:t>
            </a:r>
            <a:br>
              <a:rPr lang="en-US" sz="2400" dirty="0">
                <a:latin typeface="Gill Sans MT" charset="0"/>
                <a:cs typeface="+mn-cs"/>
              </a:rPr>
            </a:br>
            <a:r>
              <a:rPr lang="en-US" sz="2400" i="1" dirty="0">
                <a:latin typeface="Gill Sans MT" charset="0"/>
                <a:cs typeface="+mn-cs"/>
              </a:rPr>
              <a:t>Np(1-p)</a:t>
            </a:r>
            <a:r>
              <a:rPr lang="en-US" sz="2400" b="1" i="1" baseline="30000" dirty="0">
                <a:latin typeface="Gill Sans MT" charset="0"/>
                <a:cs typeface="+mn-cs"/>
              </a:rPr>
              <a:t>N-1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for many nodes, take limit of </a:t>
            </a:r>
            <a:r>
              <a:rPr lang="en-US" sz="2400" i="1" dirty="0">
                <a:latin typeface="Gill Sans MT" charset="0"/>
                <a:cs typeface="+mn-cs"/>
              </a:rPr>
              <a:t>Np*(1-p*)</a:t>
            </a:r>
            <a:r>
              <a:rPr lang="en-US" sz="2400" b="1" i="1" baseline="30000" dirty="0">
                <a:latin typeface="Gill Sans MT" charset="0"/>
                <a:cs typeface="+mn-cs"/>
              </a:rPr>
              <a:t>N-1 </a:t>
            </a:r>
            <a:r>
              <a:rPr lang="en-US" sz="2400" dirty="0">
                <a:latin typeface="Gill Sans MT" charset="0"/>
                <a:cs typeface="+mn-cs"/>
              </a:rPr>
              <a:t>as </a:t>
            </a:r>
            <a:r>
              <a:rPr lang="en-US" sz="2400" i="1" dirty="0">
                <a:latin typeface="Gill Sans MT" charset="0"/>
                <a:cs typeface="+mn-cs"/>
              </a:rPr>
              <a:t>N</a:t>
            </a:r>
            <a:r>
              <a:rPr lang="en-US" sz="2400" dirty="0">
                <a:latin typeface="Gill Sans MT" charset="0"/>
                <a:cs typeface="+mn-cs"/>
              </a:rPr>
              <a:t> goes to infinity, gives:</a:t>
            </a:r>
          </a:p>
          <a:p>
            <a:pPr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  <a:cs typeface="+mn-cs"/>
              </a:rPr>
              <a:t>   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max efficiency = 1/e = .37</a:t>
            </a:r>
            <a:endParaRPr lang="en-US" sz="2400" b="1" i="1" baseline="30000" dirty="0">
              <a:solidFill>
                <a:srgbClr val="CC0000"/>
              </a:solidFill>
              <a:latin typeface="Gill Sans MT" charset="0"/>
              <a:cs typeface="+mn-cs"/>
            </a:endParaRPr>
          </a:p>
        </p:txBody>
      </p:sp>
      <p:sp>
        <p:nvSpPr>
          <p:cNvPr id="26630" name="Text Box 9"/>
          <p:cNvSpPr txBox="1">
            <a:spLocks noChangeArrowheads="1"/>
          </p:cNvSpPr>
          <p:nvPr/>
        </p:nvSpPr>
        <p:spPr bwMode="auto">
          <a:xfrm>
            <a:off x="595313" y="1687513"/>
            <a:ext cx="3554412" cy="1414462"/>
          </a:xfrm>
          <a:prstGeom prst="rect">
            <a:avLst/>
          </a:prstGeom>
          <a:noFill/>
          <a:ln w="25400">
            <a:solidFill>
              <a:srgbClr val="CC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efficiency</a:t>
            </a:r>
            <a:r>
              <a:rPr lang="en-US" sz="2400" i="0" dirty="0">
                <a:latin typeface="Gill Sans MT" charset="0"/>
                <a:cs typeface="+mn-cs"/>
              </a:rPr>
              <a:t>: long-run </a:t>
            </a:r>
            <a:br>
              <a:rPr lang="en-US" sz="2400" i="0" dirty="0">
                <a:latin typeface="Gill Sans MT" charset="0"/>
                <a:cs typeface="+mn-cs"/>
              </a:rPr>
            </a:br>
            <a:r>
              <a:rPr lang="en-US" sz="2400" i="0" dirty="0">
                <a:latin typeface="Gill Sans MT" charset="0"/>
                <a:cs typeface="+mn-cs"/>
              </a:rPr>
              <a:t>fraction of successful slots </a:t>
            </a:r>
            <a:br>
              <a:rPr lang="en-US" sz="2400" i="0" dirty="0">
                <a:latin typeface="Gill Sans MT" charset="0"/>
                <a:cs typeface="+mn-cs"/>
              </a:rPr>
            </a:br>
            <a:r>
              <a:rPr lang="en-US" sz="2400" i="0" dirty="0">
                <a:latin typeface="Gill Sans MT" charset="0"/>
                <a:cs typeface="+mn-cs"/>
              </a:rPr>
              <a:t>(many nodes, all with many frames to send)</a:t>
            </a:r>
          </a:p>
        </p:txBody>
      </p:sp>
      <p:sp>
        <p:nvSpPr>
          <p:cNvPr id="26631" name="Text Box 10"/>
          <p:cNvSpPr txBox="1">
            <a:spLocks noChangeArrowheads="1"/>
          </p:cNvSpPr>
          <p:nvPr/>
        </p:nvSpPr>
        <p:spPr bwMode="auto">
          <a:xfrm>
            <a:off x="5407025" y="4529138"/>
            <a:ext cx="2568575" cy="1414462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lnSpc>
                <a:spcPct val="85000"/>
              </a:lnSpc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at best:</a:t>
            </a:r>
            <a:r>
              <a:rPr lang="en-US" sz="2400" i="0" dirty="0">
                <a:latin typeface="Gill Sans MT" charset="0"/>
                <a:cs typeface="+mn-cs"/>
              </a:rPr>
              <a:t> channel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used for useful 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transmissions 37%</a:t>
            </a:r>
          </a:p>
          <a:p>
            <a:pPr>
              <a:lnSpc>
                <a:spcPct val="85000"/>
              </a:lnSpc>
              <a:defRPr/>
            </a:pPr>
            <a:r>
              <a:rPr lang="en-US" sz="2400" i="0" dirty="0">
                <a:latin typeface="Gill Sans MT" charset="0"/>
                <a:cs typeface="+mn-cs"/>
              </a:rPr>
              <a:t>of time!</a:t>
            </a:r>
          </a:p>
        </p:txBody>
      </p:sp>
      <p:sp>
        <p:nvSpPr>
          <p:cNvPr id="26632" name="Text Box 11"/>
          <p:cNvSpPr txBox="1">
            <a:spLocks noChangeArrowheads="1"/>
          </p:cNvSpPr>
          <p:nvPr/>
        </p:nvSpPr>
        <p:spPr bwMode="auto">
          <a:xfrm>
            <a:off x="8048625" y="4402138"/>
            <a:ext cx="488950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9600" dirty="0">
                <a:solidFill>
                  <a:srgbClr val="CC0000"/>
                </a:solidFill>
                <a:latin typeface="Gill Sans MT" charset="0"/>
                <a:cs typeface="+mn-cs"/>
              </a:rPr>
              <a:t>!</a:t>
            </a:r>
          </a:p>
        </p:txBody>
      </p:sp>
      <p:sp>
        <p:nvSpPr>
          <p:cNvPr id="26633" name="Rectangle 17"/>
          <p:cNvSpPr>
            <a:spLocks noGrp="1" noChangeArrowheads="1"/>
          </p:cNvSpPr>
          <p:nvPr>
            <p:ph type="title"/>
          </p:nvPr>
        </p:nvSpPr>
        <p:spPr>
          <a:xfrm>
            <a:off x="533400" y="106363"/>
            <a:ext cx="7602538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Slotted </a:t>
            </a:r>
            <a:r>
              <a:rPr lang="en-US" sz="4000" dirty="0">
                <a:latin typeface="Gill Sans MT" charset="0"/>
                <a:cs typeface="+mj-cs"/>
              </a:rPr>
              <a:t>ALOHA: efficiency</a:t>
            </a:r>
          </a:p>
        </p:txBody>
      </p:sp>
      <p:pic>
        <p:nvPicPr>
          <p:cNvPr id="91145" name="Picture 18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920750"/>
            <a:ext cx="577056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35</a:t>
            </a:fld>
            <a:endParaRPr lang="en-US" sz="1200" dirty="0">
              <a:latin typeface="Tahom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4554920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3" name="Picture 4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8" y="10048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Rectangle 2"/>
          <p:cNvSpPr>
            <a:spLocks noGrp="1" noChangeArrowheads="1"/>
          </p:cNvSpPr>
          <p:nvPr>
            <p:ph type="title"/>
          </p:nvPr>
        </p:nvSpPr>
        <p:spPr>
          <a:xfrm>
            <a:off x="333375" y="228600"/>
            <a:ext cx="846455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CSMA (carrier sense multiple access)</a:t>
            </a:r>
            <a:endParaRPr lang="en-US" dirty="0">
              <a:latin typeface="Gill Sans MT" charset="0"/>
              <a:cs typeface="+mj-cs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06525" y="1662113"/>
            <a:ext cx="6467475" cy="3246437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600" i="1" dirty="0">
                <a:solidFill>
                  <a:srgbClr val="CC0000"/>
                </a:solidFill>
                <a:cs typeface="+mn-cs"/>
              </a:rPr>
              <a:t>CSMA</a:t>
            </a:r>
            <a:r>
              <a:rPr lang="en-US" sz="3600" dirty="0">
                <a:solidFill>
                  <a:srgbClr val="FF0000"/>
                </a:solidFill>
                <a:cs typeface="+mn-cs"/>
              </a:rPr>
              <a:t>:</a:t>
            </a:r>
            <a:r>
              <a:rPr lang="en-US" sz="3200" dirty="0">
                <a:cs typeface="+mn-cs"/>
              </a:rPr>
              <a:t> listen before transmit: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cs typeface="+mn-cs"/>
              </a:rPr>
              <a:t>if channel sensed idle:</a:t>
            </a:r>
            <a:r>
              <a:rPr lang="en-US" dirty="0">
                <a:cs typeface="+mn-cs"/>
              </a:rPr>
              <a:t> transmit entire frame</a:t>
            </a:r>
          </a:p>
          <a:p>
            <a:pPr>
              <a:defRPr/>
            </a:pPr>
            <a:r>
              <a:rPr lang="en-US" dirty="0">
                <a:solidFill>
                  <a:srgbClr val="000099"/>
                </a:solidFill>
                <a:cs typeface="+mn-cs"/>
              </a:rPr>
              <a:t>if channel sensed busy</a:t>
            </a:r>
            <a:r>
              <a:rPr lang="en-US" dirty="0">
                <a:cs typeface="+mn-cs"/>
              </a:rPr>
              <a:t>, defer transmission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36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5621115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 collisions</a:t>
            </a:r>
          </a:p>
        </p:txBody>
      </p:sp>
      <p:sp>
        <p:nvSpPr>
          <p:cNvPr id="30725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597275" cy="4648200"/>
          </a:xfrm>
        </p:spPr>
        <p:txBody>
          <a:bodyPr/>
          <a:lstStyle/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collisions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can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still occur: </a:t>
            </a:r>
            <a:r>
              <a:rPr lang="en-US" sz="2400" dirty="0">
                <a:latin typeface="Gill Sans MT" charset="0"/>
                <a:cs typeface="+mn-cs"/>
              </a:rPr>
              <a:t>propagation delay means  two nodes may not hear each other</a:t>
            </a:r>
            <a:r>
              <a:rPr lang="ja-JP" altLang="en-US" sz="2400" dirty="0">
                <a:latin typeface="Gill Sans MT" charset="0"/>
                <a:cs typeface="+mn-cs"/>
              </a:rPr>
              <a:t>’</a:t>
            </a:r>
            <a:r>
              <a:rPr lang="en-US" sz="2400" dirty="0">
                <a:latin typeface="Gill Sans MT" charset="0"/>
                <a:cs typeface="+mn-cs"/>
              </a:rPr>
              <a:t>s transmission</a:t>
            </a:r>
          </a:p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collision: </a:t>
            </a:r>
            <a:r>
              <a:rPr lang="en-US" sz="2400" dirty="0">
                <a:latin typeface="Gill Sans MT" charset="0"/>
                <a:cs typeface="+mn-cs"/>
              </a:rPr>
              <a:t>entire packet transmission time wasted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distance &amp; propagation delay play role in in determining collision probability</a:t>
            </a:r>
          </a:p>
          <a:p>
            <a:pPr lvl="1">
              <a:defRPr/>
            </a:pPr>
            <a:endParaRPr lang="en-US" sz="2000" dirty="0">
              <a:latin typeface="Gill Sans MT" charset="0"/>
            </a:endParaRPr>
          </a:p>
        </p:txBody>
      </p:sp>
      <p:sp>
        <p:nvSpPr>
          <p:cNvPr id="30726" name="Rectangle 10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pic>
        <p:nvPicPr>
          <p:cNvPr id="99334" name="Picture 3" descr="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413" y="1322388"/>
            <a:ext cx="4287837" cy="504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8" name="Rectangle 6"/>
          <p:cNvSpPr>
            <a:spLocks noChangeArrowheads="1"/>
          </p:cNvSpPr>
          <p:nvPr/>
        </p:nvSpPr>
        <p:spPr bwMode="auto">
          <a:xfrm>
            <a:off x="5521325" y="8842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0" dirty="0">
                <a:latin typeface="Arial" charset="0"/>
                <a:cs typeface="+mn-cs"/>
              </a:rPr>
              <a:t>spatial layout of nodes </a:t>
            </a:r>
            <a:endParaRPr lang="en-US" sz="2000" i="0" dirty="0">
              <a:latin typeface="Arial" charset="0"/>
              <a:cs typeface="+mn-cs"/>
            </a:endParaRPr>
          </a:p>
        </p:txBody>
      </p:sp>
      <p:pic>
        <p:nvPicPr>
          <p:cNvPr id="99336" name="Picture 8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3" y="1012825"/>
            <a:ext cx="3943350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0311" name="Rectangle 87"/>
          <p:cNvSpPr>
            <a:spLocks noChangeArrowheads="1"/>
          </p:cNvSpPr>
          <p:nvPr/>
        </p:nvSpPr>
        <p:spPr bwMode="auto">
          <a:xfrm>
            <a:off x="4827588" y="2552700"/>
            <a:ext cx="3736975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0312" name="Rectangle 88"/>
          <p:cNvSpPr>
            <a:spLocks noChangeArrowheads="1"/>
          </p:cNvSpPr>
          <p:nvPr/>
        </p:nvSpPr>
        <p:spPr bwMode="auto">
          <a:xfrm>
            <a:off x="4835525" y="2809875"/>
            <a:ext cx="3725863" cy="25717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0314" name="Rectangle 90"/>
          <p:cNvSpPr>
            <a:spLocks noChangeArrowheads="1"/>
          </p:cNvSpPr>
          <p:nvPr/>
        </p:nvSpPr>
        <p:spPr bwMode="auto">
          <a:xfrm>
            <a:off x="4797425" y="3062288"/>
            <a:ext cx="3763963" cy="162401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0315" name="Rectangle 91"/>
          <p:cNvSpPr>
            <a:spLocks noChangeArrowheads="1"/>
          </p:cNvSpPr>
          <p:nvPr/>
        </p:nvSpPr>
        <p:spPr bwMode="auto">
          <a:xfrm>
            <a:off x="4770438" y="4670425"/>
            <a:ext cx="3789362" cy="16351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0734" name="Rectangle 92"/>
          <p:cNvSpPr>
            <a:spLocks noChangeArrowheads="1"/>
          </p:cNvSpPr>
          <p:nvPr/>
        </p:nvSpPr>
        <p:spPr bwMode="auto">
          <a:xfrm>
            <a:off x="4764088" y="1254125"/>
            <a:ext cx="4040187" cy="13017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99342" name="Group 98"/>
          <p:cNvGrpSpPr>
            <a:grpSpLocks/>
          </p:cNvGrpSpPr>
          <p:nvPr/>
        </p:nvGrpSpPr>
        <p:grpSpPr bwMode="auto">
          <a:xfrm>
            <a:off x="4948238" y="1252538"/>
            <a:ext cx="3513137" cy="628650"/>
            <a:chOff x="3117" y="180"/>
            <a:chExt cx="2213" cy="396"/>
          </a:xfrm>
        </p:grpSpPr>
        <p:grpSp>
          <p:nvGrpSpPr>
            <p:cNvPr id="99343" name="Group 67"/>
            <p:cNvGrpSpPr>
              <a:grpSpLocks/>
            </p:cNvGrpSpPr>
            <p:nvPr/>
          </p:nvGrpSpPr>
          <p:grpSpPr bwMode="auto">
            <a:xfrm flipH="1">
              <a:off x="3117" y="245"/>
              <a:ext cx="316" cy="323"/>
              <a:chOff x="2839" y="3501"/>
              <a:chExt cx="755" cy="803"/>
            </a:xfrm>
          </p:grpSpPr>
          <p:pic>
            <p:nvPicPr>
              <p:cNvPr id="99358" name="Picture 6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9" name="Freeform 69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4" name="Group 70"/>
            <p:cNvGrpSpPr>
              <a:grpSpLocks/>
            </p:cNvGrpSpPr>
            <p:nvPr/>
          </p:nvGrpSpPr>
          <p:grpSpPr bwMode="auto">
            <a:xfrm flipH="1">
              <a:off x="3747" y="253"/>
              <a:ext cx="316" cy="323"/>
              <a:chOff x="2839" y="3501"/>
              <a:chExt cx="755" cy="803"/>
            </a:xfrm>
          </p:grpSpPr>
          <p:pic>
            <p:nvPicPr>
              <p:cNvPr id="99356" name="Picture 71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7" name="Freeform 72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5" name="Group 73"/>
            <p:cNvGrpSpPr>
              <a:grpSpLocks/>
            </p:cNvGrpSpPr>
            <p:nvPr/>
          </p:nvGrpSpPr>
          <p:grpSpPr bwMode="auto">
            <a:xfrm flipH="1">
              <a:off x="4356" y="247"/>
              <a:ext cx="316" cy="323"/>
              <a:chOff x="2839" y="3501"/>
              <a:chExt cx="755" cy="803"/>
            </a:xfrm>
          </p:grpSpPr>
          <p:pic>
            <p:nvPicPr>
              <p:cNvPr id="99354" name="Picture 74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5" name="Freeform 75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99346" name="Group 76"/>
            <p:cNvGrpSpPr>
              <a:grpSpLocks/>
            </p:cNvGrpSpPr>
            <p:nvPr/>
          </p:nvGrpSpPr>
          <p:grpSpPr bwMode="auto">
            <a:xfrm flipH="1">
              <a:off x="5014" y="249"/>
              <a:ext cx="316" cy="323"/>
              <a:chOff x="2839" y="3501"/>
              <a:chExt cx="755" cy="803"/>
            </a:xfrm>
          </p:grpSpPr>
          <p:pic>
            <p:nvPicPr>
              <p:cNvPr id="99352" name="Picture 77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353" name="Freeform 78"/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30740" name="Line 93"/>
            <p:cNvSpPr>
              <a:spLocks noChangeShapeType="1"/>
            </p:cNvSpPr>
            <p:nvPr/>
          </p:nvSpPr>
          <p:spPr bwMode="auto">
            <a:xfrm>
              <a:off x="3309" y="181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0741" name="Line 94"/>
            <p:cNvSpPr>
              <a:spLocks noChangeShapeType="1"/>
            </p:cNvSpPr>
            <p:nvPr/>
          </p:nvSpPr>
          <p:spPr bwMode="auto">
            <a:xfrm>
              <a:off x="330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0742" name="Line 95"/>
            <p:cNvSpPr>
              <a:spLocks noChangeShapeType="1"/>
            </p:cNvSpPr>
            <p:nvPr/>
          </p:nvSpPr>
          <p:spPr bwMode="auto">
            <a:xfrm>
              <a:off x="3975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0743" name="Line 96"/>
            <p:cNvSpPr>
              <a:spLocks noChangeShapeType="1"/>
            </p:cNvSpPr>
            <p:nvPr/>
          </p:nvSpPr>
          <p:spPr bwMode="auto">
            <a:xfrm>
              <a:off x="4578" y="183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0744" name="Line 97"/>
            <p:cNvSpPr>
              <a:spLocks noChangeShapeType="1"/>
            </p:cNvSpPr>
            <p:nvPr/>
          </p:nvSpPr>
          <p:spPr bwMode="auto">
            <a:xfrm>
              <a:off x="5289" y="180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3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37</a:t>
            </a:fld>
            <a:endParaRPr lang="en-US" sz="1200" dirty="0">
              <a:latin typeface="Tahoma" charset="0"/>
            </a:endParaRPr>
          </a:p>
        </p:txBody>
      </p:sp>
      <p:sp>
        <p:nvSpPr>
          <p:cNvPr id="3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5280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1803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1803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1803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80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311" grpId="0" animBg="1"/>
      <p:bldP spid="180312" grpId="0" animBg="1"/>
      <p:bldP spid="180314" grpId="0" animBg="1"/>
      <p:bldP spid="1803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9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1600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</a:t>
            </a:r>
            <a:r>
              <a:rPr lang="en-US" sz="4000" dirty="0">
                <a:latin typeface="Gill Sans MT" charset="0"/>
                <a:cs typeface="+mj-cs"/>
              </a:rPr>
              <a:t>(collision detection)</a:t>
            </a:r>
          </a:p>
        </p:txBody>
      </p:sp>
      <p:sp>
        <p:nvSpPr>
          <p:cNvPr id="3175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2288" y="1433513"/>
            <a:ext cx="826452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  <a:cs typeface="+mn-cs"/>
              </a:rPr>
              <a:t>CSMA/CD: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carrier sensing, deferral as in CSMA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collisions </a:t>
            </a:r>
            <a:r>
              <a:rPr lang="en-US" i="1" dirty="0">
                <a:latin typeface="Gill Sans MT" charset="0"/>
              </a:rPr>
              <a:t>detected</a:t>
            </a:r>
            <a:r>
              <a:rPr lang="en-US" dirty="0">
                <a:latin typeface="Gill Sans MT" charset="0"/>
              </a:rPr>
              <a:t> within short time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colliding transmissions aborted, reducing channel wastage 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collision detection:</a:t>
            </a:r>
            <a:r>
              <a:rPr lang="en-US" sz="2400" dirty="0"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easy in wired LANs: measure signal strengths, compare transmitted, received signals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difficult in wireless LANs: received signal strength overwhelmed by local transmission strength (use CSMA/CA: more in mobile wireless networks)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human analogy: the polite conversationalist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38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86998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7" name="Picture 3" descr="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788" y="1531938"/>
            <a:ext cx="4433887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7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016000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4" name="Rectangle 8"/>
          <p:cNvSpPr>
            <a:spLocks noGrp="1" noChangeArrowheads="1"/>
          </p:cNvSpPr>
          <p:nvPr>
            <p:ph type="title"/>
          </p:nvPr>
        </p:nvSpPr>
        <p:spPr>
          <a:xfrm>
            <a:off x="533400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</a:t>
            </a:r>
            <a:r>
              <a:rPr lang="en-US" sz="4000" dirty="0">
                <a:latin typeface="Gill Sans MT" charset="0"/>
                <a:cs typeface="+mj-cs"/>
              </a:rPr>
              <a:t>(collision detection)</a:t>
            </a:r>
          </a:p>
        </p:txBody>
      </p:sp>
      <p:sp>
        <p:nvSpPr>
          <p:cNvPr id="32775" name="Rectangle 29"/>
          <p:cNvSpPr>
            <a:spLocks noChangeArrowheads="1"/>
          </p:cNvSpPr>
          <p:nvPr/>
        </p:nvSpPr>
        <p:spPr bwMode="auto">
          <a:xfrm>
            <a:off x="2041525" y="1446213"/>
            <a:ext cx="4135438" cy="12112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2776" name="Rectangle 9"/>
          <p:cNvSpPr>
            <a:spLocks noChangeArrowheads="1"/>
          </p:cNvSpPr>
          <p:nvPr/>
        </p:nvSpPr>
        <p:spPr bwMode="auto">
          <a:xfrm>
            <a:off x="2778125" y="1595438"/>
            <a:ext cx="2568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600" i="0" dirty="0">
                <a:latin typeface="Arial" charset="0"/>
                <a:cs typeface="+mn-cs"/>
              </a:rPr>
              <a:t>spatial layout of nodes </a:t>
            </a:r>
            <a:endParaRPr lang="en-US" sz="2000" i="0" dirty="0">
              <a:latin typeface="Arial" charset="0"/>
              <a:cs typeface="+mn-cs"/>
            </a:endParaRPr>
          </a:p>
        </p:txBody>
      </p:sp>
      <p:grpSp>
        <p:nvGrpSpPr>
          <p:cNvPr id="103432" name="Group 30"/>
          <p:cNvGrpSpPr>
            <a:grpSpLocks/>
          </p:cNvGrpSpPr>
          <p:nvPr/>
        </p:nvGrpSpPr>
        <p:grpSpPr bwMode="auto">
          <a:xfrm>
            <a:off x="2541588" y="1985963"/>
            <a:ext cx="3263900" cy="195262"/>
            <a:chOff x="4220" y="1231"/>
            <a:chExt cx="1989" cy="90"/>
          </a:xfrm>
        </p:grpSpPr>
        <p:sp>
          <p:nvSpPr>
            <p:cNvPr id="32790" name="Line 23"/>
            <p:cNvSpPr>
              <a:spLocks noChangeShapeType="1"/>
            </p:cNvSpPr>
            <p:nvPr/>
          </p:nvSpPr>
          <p:spPr bwMode="auto">
            <a:xfrm>
              <a:off x="4220" y="1232"/>
              <a:ext cx="1989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791" name="Line 24"/>
            <p:cNvSpPr>
              <a:spLocks noChangeShapeType="1"/>
            </p:cNvSpPr>
            <p:nvPr/>
          </p:nvSpPr>
          <p:spPr bwMode="auto">
            <a:xfrm>
              <a:off x="422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792" name="Line 25"/>
            <p:cNvSpPr>
              <a:spLocks noChangeShapeType="1"/>
            </p:cNvSpPr>
            <p:nvPr/>
          </p:nvSpPr>
          <p:spPr bwMode="auto">
            <a:xfrm>
              <a:off x="4886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793" name="Line 26"/>
            <p:cNvSpPr>
              <a:spLocks noChangeShapeType="1"/>
            </p:cNvSpPr>
            <p:nvPr/>
          </p:nvSpPr>
          <p:spPr bwMode="auto">
            <a:xfrm>
              <a:off x="5489" y="1234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2794" name="Line 27"/>
            <p:cNvSpPr>
              <a:spLocks noChangeShapeType="1"/>
            </p:cNvSpPr>
            <p:nvPr/>
          </p:nvSpPr>
          <p:spPr bwMode="auto">
            <a:xfrm>
              <a:off x="6200" y="1231"/>
              <a:ext cx="0" cy="8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03433" name="Group 11"/>
          <p:cNvGrpSpPr>
            <a:grpSpLocks/>
          </p:cNvGrpSpPr>
          <p:nvPr/>
        </p:nvGrpSpPr>
        <p:grpSpPr bwMode="auto">
          <a:xfrm flipH="1">
            <a:off x="2187575" y="2119313"/>
            <a:ext cx="501650" cy="512762"/>
            <a:chOff x="2839" y="3501"/>
            <a:chExt cx="755" cy="803"/>
          </a:xfrm>
        </p:grpSpPr>
        <p:pic>
          <p:nvPicPr>
            <p:cNvPr id="103443" name="Picture 12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4" name="Freeform 13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4" name="Group 14"/>
          <p:cNvGrpSpPr>
            <a:grpSpLocks/>
          </p:cNvGrpSpPr>
          <p:nvPr/>
        </p:nvGrpSpPr>
        <p:grpSpPr bwMode="auto">
          <a:xfrm flipH="1">
            <a:off x="3279775" y="2101850"/>
            <a:ext cx="501650" cy="512763"/>
            <a:chOff x="2839" y="3501"/>
            <a:chExt cx="755" cy="803"/>
          </a:xfrm>
        </p:grpSpPr>
        <p:pic>
          <p:nvPicPr>
            <p:cNvPr id="103441" name="Picture 15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2" name="Freeform 16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5" name="Group 17"/>
          <p:cNvGrpSpPr>
            <a:grpSpLocks/>
          </p:cNvGrpSpPr>
          <p:nvPr/>
        </p:nvGrpSpPr>
        <p:grpSpPr bwMode="auto">
          <a:xfrm flipH="1">
            <a:off x="4278313" y="2092325"/>
            <a:ext cx="501650" cy="512763"/>
            <a:chOff x="2839" y="3501"/>
            <a:chExt cx="755" cy="803"/>
          </a:xfrm>
        </p:grpSpPr>
        <p:pic>
          <p:nvPicPr>
            <p:cNvPr id="103439" name="Picture 18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40" name="Freeform 19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03436" name="Group 20"/>
          <p:cNvGrpSpPr>
            <a:grpSpLocks/>
          </p:cNvGrpSpPr>
          <p:nvPr/>
        </p:nvGrpSpPr>
        <p:grpSpPr bwMode="auto">
          <a:xfrm flipH="1">
            <a:off x="5397500" y="2106613"/>
            <a:ext cx="501650" cy="512762"/>
            <a:chOff x="2839" y="3501"/>
            <a:chExt cx="755" cy="803"/>
          </a:xfrm>
        </p:grpSpPr>
        <p:pic>
          <p:nvPicPr>
            <p:cNvPr id="103437" name="Picture 21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9" y="3501"/>
              <a:ext cx="755" cy="8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438" name="Freeform 22"/>
            <p:cNvSpPr>
              <a:spLocks/>
            </p:cNvSpPr>
            <p:nvPr/>
          </p:nvSpPr>
          <p:spPr bwMode="auto">
            <a:xfrm>
              <a:off x="2916" y="3578"/>
              <a:ext cx="356" cy="368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2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39</a:t>
            </a:fld>
            <a:endParaRPr lang="en-US" sz="1200" dirty="0">
              <a:latin typeface="Tahoma" charset="0"/>
            </a:endParaRPr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607539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Freeform 406"/>
          <p:cNvSpPr>
            <a:spLocks/>
          </p:cNvSpPr>
          <p:nvPr/>
        </p:nvSpPr>
        <p:spPr bwMode="auto">
          <a:xfrm>
            <a:off x="4751388" y="706438"/>
            <a:ext cx="3894137" cy="3192462"/>
          </a:xfrm>
          <a:custGeom>
            <a:avLst/>
            <a:gdLst>
              <a:gd name="T0" fmla="*/ 2147483647 w 2453"/>
              <a:gd name="T1" fmla="*/ 2147483647 h 2011"/>
              <a:gd name="T2" fmla="*/ 2147483647 w 2453"/>
              <a:gd name="T3" fmla="*/ 2147483647 h 2011"/>
              <a:gd name="T4" fmla="*/ 2147483647 w 2453"/>
              <a:gd name="T5" fmla="*/ 2147483647 h 2011"/>
              <a:gd name="T6" fmla="*/ 2147483647 w 2453"/>
              <a:gd name="T7" fmla="*/ 2147483647 h 2011"/>
              <a:gd name="T8" fmla="*/ 2147483647 w 2453"/>
              <a:gd name="T9" fmla="*/ 2147483647 h 2011"/>
              <a:gd name="T10" fmla="*/ 2147483647 w 2453"/>
              <a:gd name="T11" fmla="*/ 2147483647 h 2011"/>
              <a:gd name="T12" fmla="*/ 2147483647 w 2453"/>
              <a:gd name="T13" fmla="*/ 2147483647 h 2011"/>
              <a:gd name="T14" fmla="*/ 2147483647 w 2453"/>
              <a:gd name="T15" fmla="*/ 2147483647 h 2011"/>
              <a:gd name="T16" fmla="*/ 2147483647 w 2453"/>
              <a:gd name="T17" fmla="*/ 2147483647 h 2011"/>
              <a:gd name="T18" fmla="*/ 2147483647 w 2453"/>
              <a:gd name="T19" fmla="*/ 2147483647 h 2011"/>
              <a:gd name="T20" fmla="*/ 2147483647 w 2453"/>
              <a:gd name="T21" fmla="*/ 2147483647 h 2011"/>
              <a:gd name="T22" fmla="*/ 2147483647 w 2453"/>
              <a:gd name="T23" fmla="*/ 2147483647 h 2011"/>
              <a:gd name="T24" fmla="*/ 2147483647 w 2453"/>
              <a:gd name="T25" fmla="*/ 2147483647 h 2011"/>
              <a:gd name="T26" fmla="*/ 2147483647 w 2453"/>
              <a:gd name="T27" fmla="*/ 2147483647 h 2011"/>
              <a:gd name="T28" fmla="*/ 2147483647 w 2453"/>
              <a:gd name="T29" fmla="*/ 2147483647 h 2011"/>
              <a:gd name="T30" fmla="*/ 2147483647 w 2453"/>
              <a:gd name="T31" fmla="*/ 2147483647 h 2011"/>
              <a:gd name="T32" fmla="*/ 2147483647 w 2453"/>
              <a:gd name="T33" fmla="*/ 2147483647 h 2011"/>
              <a:gd name="T34" fmla="*/ 2147483647 w 2453"/>
              <a:gd name="T35" fmla="*/ 2147483647 h 2011"/>
              <a:gd name="T36" fmla="*/ 2147483647 w 2453"/>
              <a:gd name="T37" fmla="*/ 2147483647 h 2011"/>
              <a:gd name="T38" fmla="*/ 2147483647 w 2453"/>
              <a:gd name="T39" fmla="*/ 2147483647 h 2011"/>
              <a:gd name="T40" fmla="*/ 2147483647 w 2453"/>
              <a:gd name="T41" fmla="*/ 2147483647 h 2011"/>
              <a:gd name="T42" fmla="*/ 2147483647 w 2453"/>
              <a:gd name="T43" fmla="*/ 2147483647 h 2011"/>
              <a:gd name="T44" fmla="*/ 2147483647 w 2453"/>
              <a:gd name="T45" fmla="*/ 2147483647 h 2011"/>
              <a:gd name="T46" fmla="*/ 2147483647 w 2453"/>
              <a:gd name="T47" fmla="*/ 2147483647 h 2011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453" h="2011">
                <a:moveTo>
                  <a:pt x="84" y="632"/>
                </a:moveTo>
                <a:cubicBezTo>
                  <a:pt x="51" y="704"/>
                  <a:pt x="28" y="747"/>
                  <a:pt x="16" y="809"/>
                </a:cubicBezTo>
                <a:cubicBezTo>
                  <a:pt x="4" y="871"/>
                  <a:pt x="0" y="949"/>
                  <a:pt x="9" y="1005"/>
                </a:cubicBezTo>
                <a:cubicBezTo>
                  <a:pt x="18" y="1061"/>
                  <a:pt x="44" y="1087"/>
                  <a:pt x="70" y="1147"/>
                </a:cubicBezTo>
                <a:cubicBezTo>
                  <a:pt x="96" y="1207"/>
                  <a:pt x="130" y="1314"/>
                  <a:pt x="165" y="1364"/>
                </a:cubicBezTo>
                <a:cubicBezTo>
                  <a:pt x="200" y="1414"/>
                  <a:pt x="216" y="1402"/>
                  <a:pt x="280" y="1446"/>
                </a:cubicBezTo>
                <a:cubicBezTo>
                  <a:pt x="344" y="1490"/>
                  <a:pt x="404" y="1587"/>
                  <a:pt x="549" y="1627"/>
                </a:cubicBezTo>
                <a:cubicBezTo>
                  <a:pt x="694" y="1667"/>
                  <a:pt x="987" y="1631"/>
                  <a:pt x="1152" y="1687"/>
                </a:cubicBezTo>
                <a:cubicBezTo>
                  <a:pt x="1317" y="1743"/>
                  <a:pt x="1455" y="1919"/>
                  <a:pt x="1542" y="1965"/>
                </a:cubicBezTo>
                <a:cubicBezTo>
                  <a:pt x="1629" y="2011"/>
                  <a:pt x="1610" y="1968"/>
                  <a:pt x="1675" y="1965"/>
                </a:cubicBezTo>
                <a:cubicBezTo>
                  <a:pt x="1740" y="1962"/>
                  <a:pt x="1816" y="1974"/>
                  <a:pt x="1933" y="1945"/>
                </a:cubicBezTo>
                <a:cubicBezTo>
                  <a:pt x="2050" y="1916"/>
                  <a:pt x="2299" y="1866"/>
                  <a:pt x="2376" y="1793"/>
                </a:cubicBezTo>
                <a:cubicBezTo>
                  <a:pt x="2453" y="1720"/>
                  <a:pt x="2410" y="1591"/>
                  <a:pt x="2396" y="1508"/>
                </a:cubicBezTo>
                <a:cubicBezTo>
                  <a:pt x="2382" y="1425"/>
                  <a:pt x="2301" y="1408"/>
                  <a:pt x="2293" y="1297"/>
                </a:cubicBezTo>
                <a:cubicBezTo>
                  <a:pt x="2285" y="1186"/>
                  <a:pt x="2339" y="950"/>
                  <a:pt x="2347" y="843"/>
                </a:cubicBezTo>
                <a:cubicBezTo>
                  <a:pt x="2355" y="736"/>
                  <a:pt x="2368" y="717"/>
                  <a:pt x="2340" y="653"/>
                </a:cubicBezTo>
                <a:cubicBezTo>
                  <a:pt x="2312" y="589"/>
                  <a:pt x="2247" y="537"/>
                  <a:pt x="2177" y="456"/>
                </a:cubicBezTo>
                <a:cubicBezTo>
                  <a:pt x="2107" y="375"/>
                  <a:pt x="2016" y="235"/>
                  <a:pt x="1920" y="165"/>
                </a:cubicBezTo>
                <a:cubicBezTo>
                  <a:pt x="1824" y="95"/>
                  <a:pt x="1716" y="61"/>
                  <a:pt x="1601" y="36"/>
                </a:cubicBezTo>
                <a:cubicBezTo>
                  <a:pt x="1486" y="11"/>
                  <a:pt x="1343" y="0"/>
                  <a:pt x="1229" y="16"/>
                </a:cubicBezTo>
                <a:cubicBezTo>
                  <a:pt x="1115" y="32"/>
                  <a:pt x="1042" y="90"/>
                  <a:pt x="917" y="131"/>
                </a:cubicBezTo>
                <a:cubicBezTo>
                  <a:pt x="792" y="172"/>
                  <a:pt x="595" y="219"/>
                  <a:pt x="477" y="260"/>
                </a:cubicBezTo>
                <a:cubicBezTo>
                  <a:pt x="359" y="301"/>
                  <a:pt x="280" y="311"/>
                  <a:pt x="212" y="375"/>
                </a:cubicBezTo>
                <a:cubicBezTo>
                  <a:pt x="144" y="439"/>
                  <a:pt x="117" y="560"/>
                  <a:pt x="84" y="63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87045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6838"/>
            <a:ext cx="8034338" cy="973137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life: scenario</a:t>
            </a:r>
          </a:p>
        </p:txBody>
      </p:sp>
      <p:sp>
        <p:nvSpPr>
          <p:cNvPr id="209925" name="Freeform 3"/>
          <p:cNvSpPr>
            <a:spLocks/>
          </p:cNvSpPr>
          <p:nvPr/>
        </p:nvSpPr>
        <p:spPr bwMode="auto">
          <a:xfrm>
            <a:off x="611188" y="1273175"/>
            <a:ext cx="3554412" cy="2754313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09926" name="Group 4"/>
          <p:cNvGrpSpPr>
            <a:grpSpLocks/>
          </p:cNvGrpSpPr>
          <p:nvPr/>
        </p:nvGrpSpPr>
        <p:grpSpPr bwMode="auto">
          <a:xfrm>
            <a:off x="5383213" y="2679700"/>
            <a:ext cx="757237" cy="379413"/>
            <a:chOff x="2466" y="2026"/>
            <a:chExt cx="477" cy="282"/>
          </a:xfrm>
        </p:grpSpPr>
        <p:sp>
          <p:nvSpPr>
            <p:cNvPr id="210197" name="Oval 5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98" name="Line 6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99" name="Rectangle 7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200" name="Oval 8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201" name="Group 9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208" name="Line 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209" name="Line 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210" name="Line 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202" name="Group 13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205" name="Line 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206" name="Line 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207" name="Line 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203" name="Line 17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204" name="Line 18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09927" name="Group 19"/>
          <p:cNvGrpSpPr>
            <a:grpSpLocks/>
          </p:cNvGrpSpPr>
          <p:nvPr/>
        </p:nvGrpSpPr>
        <p:grpSpPr bwMode="auto">
          <a:xfrm>
            <a:off x="6748463" y="2425700"/>
            <a:ext cx="757237" cy="379413"/>
            <a:chOff x="2466" y="2026"/>
            <a:chExt cx="477" cy="282"/>
          </a:xfrm>
        </p:grpSpPr>
        <p:sp>
          <p:nvSpPr>
            <p:cNvPr id="210183" name="Oval 20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84" name="Line 21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85" name="Rectangle 22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186" name="Oval 23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87" name="Group 24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194" name="Line 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95" name="Line 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96" name="Line 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188" name="Group 28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191" name="Line 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92" name="Line 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93" name="Line 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189" name="Line 32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90" name="Line 33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09928" name="Text Box 34"/>
          <p:cNvSpPr txBox="1">
            <a:spLocks noChangeArrowheads="1"/>
          </p:cNvSpPr>
          <p:nvPr/>
        </p:nvSpPr>
        <p:spPr bwMode="auto">
          <a:xfrm>
            <a:off x="5364163" y="176212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sp>
        <p:nvSpPr>
          <p:cNvPr id="209929" name="Line 36"/>
          <p:cNvSpPr>
            <a:spLocks noChangeShapeType="1"/>
          </p:cNvSpPr>
          <p:nvPr/>
        </p:nvSpPr>
        <p:spPr bwMode="auto">
          <a:xfrm flipV="1">
            <a:off x="3613150" y="2344738"/>
            <a:ext cx="155575" cy="1428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30" name="Line 43"/>
          <p:cNvSpPr>
            <a:spLocks noChangeShapeType="1"/>
          </p:cNvSpPr>
          <p:nvPr/>
        </p:nvSpPr>
        <p:spPr bwMode="auto">
          <a:xfrm flipV="1">
            <a:off x="2503488" y="2517775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31" name="Line 44"/>
          <p:cNvSpPr>
            <a:spLocks noChangeShapeType="1"/>
          </p:cNvSpPr>
          <p:nvPr/>
        </p:nvSpPr>
        <p:spPr bwMode="auto">
          <a:xfrm flipV="1">
            <a:off x="3762375" y="2201863"/>
            <a:ext cx="138113" cy="1428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32" name="Line 48"/>
          <p:cNvSpPr>
            <a:spLocks noChangeShapeType="1"/>
          </p:cNvSpPr>
          <p:nvPr/>
        </p:nvSpPr>
        <p:spPr bwMode="auto">
          <a:xfrm flipV="1">
            <a:off x="3117850" y="2736850"/>
            <a:ext cx="512763" cy="6127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209933" name="Group 49"/>
          <p:cNvGrpSpPr>
            <a:grpSpLocks/>
          </p:cNvGrpSpPr>
          <p:nvPr/>
        </p:nvGrpSpPr>
        <p:grpSpPr bwMode="auto">
          <a:xfrm>
            <a:off x="2598738" y="3365500"/>
            <a:ext cx="987425" cy="479425"/>
            <a:chOff x="1118" y="1621"/>
            <a:chExt cx="622" cy="302"/>
          </a:xfrm>
        </p:grpSpPr>
        <p:sp>
          <p:nvSpPr>
            <p:cNvPr id="210166" name="Rectangle 50"/>
            <p:cNvSpPr>
              <a:spLocks noChangeArrowheads="1"/>
            </p:cNvSpPr>
            <p:nvPr/>
          </p:nvSpPr>
          <p:spPr bwMode="auto">
            <a:xfrm>
              <a:off x="1578" y="1789"/>
              <a:ext cx="162" cy="4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67" name="Rectangle 51"/>
            <p:cNvSpPr>
              <a:spLocks noChangeArrowheads="1"/>
            </p:cNvSpPr>
            <p:nvPr/>
          </p:nvSpPr>
          <p:spPr bwMode="auto">
            <a:xfrm rot="-2700000">
              <a:off x="1336" y="1621"/>
              <a:ext cx="162" cy="44"/>
            </a:xfrm>
            <a:prstGeom prst="rect">
              <a:avLst/>
            </a:prstGeom>
            <a:solidFill>
              <a:srgbClr val="C0C0C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68" name="Group 52"/>
            <p:cNvGrpSpPr>
              <a:grpSpLocks/>
            </p:cNvGrpSpPr>
            <p:nvPr/>
          </p:nvGrpSpPr>
          <p:grpSpPr bwMode="auto">
            <a:xfrm>
              <a:off x="1118" y="1684"/>
              <a:ext cx="477" cy="239"/>
              <a:chOff x="2466" y="2026"/>
              <a:chExt cx="477" cy="282"/>
            </a:xfrm>
          </p:grpSpPr>
          <p:sp>
            <p:nvSpPr>
              <p:cNvPr id="210169" name="Oval 53"/>
              <p:cNvSpPr>
                <a:spLocks noChangeArrowheads="1"/>
              </p:cNvSpPr>
              <p:nvPr/>
            </p:nvSpPr>
            <p:spPr bwMode="auto">
              <a:xfrm>
                <a:off x="2466" y="2168"/>
                <a:ext cx="476" cy="140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210170" name="Line 54"/>
              <p:cNvSpPr>
                <a:spLocks noChangeShapeType="1"/>
              </p:cNvSpPr>
              <p:nvPr/>
            </p:nvSpPr>
            <p:spPr bwMode="auto">
              <a:xfrm>
                <a:off x="2470" y="2125"/>
                <a:ext cx="1" cy="8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71" name="Rectangle 55"/>
              <p:cNvSpPr>
                <a:spLocks noChangeArrowheads="1"/>
              </p:cNvSpPr>
              <p:nvPr/>
            </p:nvSpPr>
            <p:spPr bwMode="auto">
              <a:xfrm>
                <a:off x="2470" y="2125"/>
                <a:ext cx="472" cy="111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i="0" dirty="0">
                  <a:solidFill>
                    <a:srgbClr val="000000"/>
                  </a:solidFill>
                  <a:latin typeface="Times New Roman" charset="0"/>
                </a:endParaRPr>
              </a:p>
            </p:txBody>
          </p:sp>
          <p:sp>
            <p:nvSpPr>
              <p:cNvPr id="210172" name="Oval 56"/>
              <p:cNvSpPr>
                <a:spLocks noChangeArrowheads="1"/>
              </p:cNvSpPr>
              <p:nvPr/>
            </p:nvSpPr>
            <p:spPr bwMode="auto">
              <a:xfrm>
                <a:off x="2466" y="2026"/>
                <a:ext cx="476" cy="160"/>
              </a:xfrm>
              <a:prstGeom prst="ellipse">
                <a:avLst/>
              </a:prstGeom>
              <a:solidFill>
                <a:srgbClr val="DDDDDD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grpSp>
            <p:nvGrpSpPr>
              <p:cNvPr id="210173" name="Group 57"/>
              <p:cNvGrpSpPr>
                <a:grpSpLocks/>
              </p:cNvGrpSpPr>
              <p:nvPr/>
            </p:nvGrpSpPr>
            <p:grpSpPr bwMode="auto">
              <a:xfrm>
                <a:off x="2581" y="2061"/>
                <a:ext cx="236" cy="94"/>
                <a:chOff x="2848" y="848"/>
                <a:chExt cx="140" cy="98"/>
              </a:xfrm>
            </p:grpSpPr>
            <p:sp>
              <p:nvSpPr>
                <p:cNvPr id="210180" name="Line 58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181" name="Line 59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182" name="Line 60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grpSp>
            <p:nvGrpSpPr>
              <p:cNvPr id="210174" name="Group 61"/>
              <p:cNvGrpSpPr>
                <a:grpSpLocks/>
              </p:cNvGrpSpPr>
              <p:nvPr/>
            </p:nvGrpSpPr>
            <p:grpSpPr bwMode="auto">
              <a:xfrm flipV="1">
                <a:off x="2581" y="2060"/>
                <a:ext cx="236" cy="94"/>
                <a:chOff x="2848" y="848"/>
                <a:chExt cx="140" cy="98"/>
              </a:xfrm>
            </p:grpSpPr>
            <p:sp>
              <p:nvSpPr>
                <p:cNvPr id="210177" name="Line 62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178" name="Line 63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  <p:sp>
              <p:nvSpPr>
                <p:cNvPr id="210179" name="Line 64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 dirty="0"/>
                </a:p>
              </p:txBody>
            </p:sp>
          </p:grpSp>
          <p:sp>
            <p:nvSpPr>
              <p:cNvPr id="210175" name="Line 65"/>
              <p:cNvSpPr>
                <a:spLocks noChangeShapeType="1"/>
              </p:cNvSpPr>
              <p:nvPr/>
            </p:nvSpPr>
            <p:spPr bwMode="auto">
              <a:xfrm flipH="1">
                <a:off x="2942" y="2109"/>
                <a:ext cx="1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76" name="Line 66"/>
              <p:cNvSpPr>
                <a:spLocks noChangeShapeType="1"/>
              </p:cNvSpPr>
              <p:nvPr/>
            </p:nvSpPr>
            <p:spPr bwMode="auto">
              <a:xfrm flipH="1">
                <a:off x="2466" y="2117"/>
                <a:ext cx="1" cy="12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  <p:sp>
        <p:nvSpPr>
          <p:cNvPr id="209934" name="Line 68"/>
          <p:cNvSpPr>
            <a:spLocks noChangeShapeType="1"/>
          </p:cNvSpPr>
          <p:nvPr/>
        </p:nvSpPr>
        <p:spPr bwMode="auto">
          <a:xfrm flipV="1">
            <a:off x="3589338" y="2930525"/>
            <a:ext cx="1819275" cy="7334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209935" name="Group 69"/>
          <p:cNvGrpSpPr>
            <a:grpSpLocks/>
          </p:cNvGrpSpPr>
          <p:nvPr/>
        </p:nvGrpSpPr>
        <p:grpSpPr bwMode="auto">
          <a:xfrm>
            <a:off x="7405688" y="3341688"/>
            <a:ext cx="757237" cy="379412"/>
            <a:chOff x="2466" y="2026"/>
            <a:chExt cx="477" cy="282"/>
          </a:xfrm>
        </p:grpSpPr>
        <p:sp>
          <p:nvSpPr>
            <p:cNvPr id="210152" name="Oval 70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53" name="Line 71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54" name="Rectangle 72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155" name="Oval 73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56" name="Group 74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163" name="Line 7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64" name="Line 7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65" name="Line 7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157" name="Group 78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160" name="Line 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61" name="Line 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62" name="Line 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158" name="Line 82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59" name="Line 83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09936" name="Line 93"/>
          <p:cNvSpPr>
            <a:spLocks noChangeShapeType="1"/>
          </p:cNvSpPr>
          <p:nvPr/>
        </p:nvSpPr>
        <p:spPr bwMode="auto">
          <a:xfrm flipH="1">
            <a:off x="7124700" y="2166938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37" name="Freeform 94"/>
          <p:cNvSpPr>
            <a:spLocks/>
          </p:cNvSpPr>
          <p:nvPr/>
        </p:nvSpPr>
        <p:spPr bwMode="auto">
          <a:xfrm>
            <a:off x="1089025" y="4146550"/>
            <a:ext cx="6419850" cy="1620838"/>
          </a:xfrm>
          <a:custGeom>
            <a:avLst/>
            <a:gdLst>
              <a:gd name="T0" fmla="*/ 2147483647 w 2406"/>
              <a:gd name="T1" fmla="*/ 2147483647 h 958"/>
              <a:gd name="T2" fmla="*/ 2147483647 w 2406"/>
              <a:gd name="T3" fmla="*/ 2147483647 h 958"/>
              <a:gd name="T4" fmla="*/ 2147483647 w 2406"/>
              <a:gd name="T5" fmla="*/ 2147483647 h 958"/>
              <a:gd name="T6" fmla="*/ 2147483647 w 2406"/>
              <a:gd name="T7" fmla="*/ 2147483647 h 958"/>
              <a:gd name="T8" fmla="*/ 2147483647 w 2406"/>
              <a:gd name="T9" fmla="*/ 2147483647 h 958"/>
              <a:gd name="T10" fmla="*/ 2147483647 w 2406"/>
              <a:gd name="T11" fmla="*/ 2147483647 h 958"/>
              <a:gd name="T12" fmla="*/ 2147483647 w 2406"/>
              <a:gd name="T13" fmla="*/ 2147483647 h 958"/>
              <a:gd name="T14" fmla="*/ 2147483647 w 2406"/>
              <a:gd name="T15" fmla="*/ 2147483647 h 958"/>
              <a:gd name="T16" fmla="*/ 2147483647 w 2406"/>
              <a:gd name="T17" fmla="*/ 2147483647 h 958"/>
              <a:gd name="T18" fmla="*/ 2147483647 w 2406"/>
              <a:gd name="T19" fmla="*/ 2147483647 h 958"/>
              <a:gd name="T20" fmla="*/ 2147483647 w 2406"/>
              <a:gd name="T21" fmla="*/ 2147483647 h 958"/>
              <a:gd name="T22" fmla="*/ 2147483647 w 2406"/>
              <a:gd name="T23" fmla="*/ 2147483647 h 958"/>
              <a:gd name="T24" fmla="*/ 2147483647 w 2406"/>
              <a:gd name="T25" fmla="*/ 2147483647 h 95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2406"/>
              <a:gd name="T40" fmla="*/ 0 h 958"/>
              <a:gd name="T41" fmla="*/ 2406 w 2406"/>
              <a:gd name="T42" fmla="*/ 958 h 958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2406" h="958">
                <a:moveTo>
                  <a:pt x="2192" y="274"/>
                </a:moveTo>
                <a:cubicBezTo>
                  <a:pt x="1978" y="94"/>
                  <a:pt x="1990" y="122"/>
                  <a:pt x="1857" y="77"/>
                </a:cubicBezTo>
                <a:cubicBezTo>
                  <a:pt x="1724" y="32"/>
                  <a:pt x="1584" y="0"/>
                  <a:pt x="1393" y="7"/>
                </a:cubicBezTo>
                <a:cubicBezTo>
                  <a:pt x="1202" y="14"/>
                  <a:pt x="898" y="84"/>
                  <a:pt x="713" y="122"/>
                </a:cubicBezTo>
                <a:cubicBezTo>
                  <a:pt x="528" y="160"/>
                  <a:pt x="395" y="168"/>
                  <a:pt x="280" y="234"/>
                </a:cubicBezTo>
                <a:cubicBezTo>
                  <a:pt x="166" y="301"/>
                  <a:pt x="52" y="432"/>
                  <a:pt x="26" y="522"/>
                </a:cubicBezTo>
                <a:cubicBezTo>
                  <a:pt x="0" y="612"/>
                  <a:pt x="81" y="711"/>
                  <a:pt x="122" y="773"/>
                </a:cubicBezTo>
                <a:cubicBezTo>
                  <a:pt x="163" y="835"/>
                  <a:pt x="99" y="877"/>
                  <a:pt x="273" y="894"/>
                </a:cubicBezTo>
                <a:cubicBezTo>
                  <a:pt x="447" y="911"/>
                  <a:pt x="938" y="866"/>
                  <a:pt x="1169" y="876"/>
                </a:cubicBezTo>
                <a:cubicBezTo>
                  <a:pt x="1400" y="886"/>
                  <a:pt x="1499" y="950"/>
                  <a:pt x="1659" y="954"/>
                </a:cubicBezTo>
                <a:cubicBezTo>
                  <a:pt x="1819" y="958"/>
                  <a:pt x="2014" y="958"/>
                  <a:pt x="2129" y="897"/>
                </a:cubicBezTo>
                <a:cubicBezTo>
                  <a:pt x="2244" y="836"/>
                  <a:pt x="2327" y="856"/>
                  <a:pt x="2350" y="591"/>
                </a:cubicBezTo>
                <a:cubicBezTo>
                  <a:pt x="2373" y="326"/>
                  <a:pt x="2406" y="454"/>
                  <a:pt x="2192" y="274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09938" name="Group 110"/>
          <p:cNvGrpSpPr>
            <a:grpSpLocks/>
          </p:cNvGrpSpPr>
          <p:nvPr/>
        </p:nvGrpSpPr>
        <p:grpSpPr bwMode="auto">
          <a:xfrm>
            <a:off x="4025900" y="4724400"/>
            <a:ext cx="757238" cy="379413"/>
            <a:chOff x="2466" y="2026"/>
            <a:chExt cx="477" cy="282"/>
          </a:xfrm>
        </p:grpSpPr>
        <p:sp>
          <p:nvSpPr>
            <p:cNvPr id="210138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39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40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141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42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149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50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51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143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146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47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48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144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45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09939" name="Line 134"/>
          <p:cNvSpPr>
            <a:spLocks noChangeShapeType="1"/>
          </p:cNvSpPr>
          <p:nvPr/>
        </p:nvSpPr>
        <p:spPr bwMode="auto">
          <a:xfrm flipV="1">
            <a:off x="4479925" y="3074988"/>
            <a:ext cx="1174750" cy="16510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40" name="Text Box 135"/>
          <p:cNvSpPr txBox="1">
            <a:spLocks noChangeArrowheads="1"/>
          </p:cNvSpPr>
          <p:nvPr/>
        </p:nvSpPr>
        <p:spPr bwMode="auto">
          <a:xfrm>
            <a:off x="5357813" y="5018088"/>
            <a:ext cx="18097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Google</a:t>
            </a:r>
            <a:r>
              <a:rPr lang="ja-JP" altLang="en-US" sz="1600" i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altLang="ja-JP" sz="1600" i="0" dirty="0">
                <a:solidFill>
                  <a:srgbClr val="000000"/>
                </a:solidFill>
                <a:latin typeface="Arial" charset="0"/>
              </a:rPr>
              <a:t>s network </a:t>
            </a:r>
          </a:p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64.233.160.0/19 </a:t>
            </a:r>
          </a:p>
        </p:txBody>
      </p:sp>
      <p:sp>
        <p:nvSpPr>
          <p:cNvPr id="209941" name="Line 136"/>
          <p:cNvSpPr>
            <a:spLocks noChangeShapeType="1"/>
          </p:cNvSpPr>
          <p:nvPr/>
        </p:nvSpPr>
        <p:spPr bwMode="auto">
          <a:xfrm flipV="1">
            <a:off x="3059113" y="4894263"/>
            <a:ext cx="942975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09942" name="Text Box 137"/>
          <p:cNvSpPr txBox="1">
            <a:spLocks noChangeArrowheads="1"/>
          </p:cNvSpPr>
          <p:nvPr/>
        </p:nvSpPr>
        <p:spPr bwMode="auto">
          <a:xfrm>
            <a:off x="1971675" y="5286375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209943" name="Text Box 138"/>
          <p:cNvSpPr txBox="1">
            <a:spLocks noChangeArrowheads="1"/>
          </p:cNvSpPr>
          <p:nvPr/>
        </p:nvSpPr>
        <p:spPr bwMode="auto">
          <a:xfrm>
            <a:off x="1939925" y="4992688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sp>
        <p:nvSpPr>
          <p:cNvPr id="209944" name="Text Box 139"/>
          <p:cNvSpPr txBox="1">
            <a:spLocks noChangeArrowheads="1"/>
          </p:cNvSpPr>
          <p:nvPr/>
        </p:nvSpPr>
        <p:spPr bwMode="auto">
          <a:xfrm>
            <a:off x="7577138" y="1384300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eaLnBrk="1" hangingPunct="1"/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09945" name="Group 95"/>
          <p:cNvGrpSpPr>
            <a:grpSpLocks/>
          </p:cNvGrpSpPr>
          <p:nvPr/>
        </p:nvGrpSpPr>
        <p:grpSpPr bwMode="auto">
          <a:xfrm>
            <a:off x="5797550" y="4365625"/>
            <a:ext cx="757238" cy="379413"/>
            <a:chOff x="2466" y="2026"/>
            <a:chExt cx="477" cy="282"/>
          </a:xfrm>
        </p:grpSpPr>
        <p:sp>
          <p:nvSpPr>
            <p:cNvPr id="210124" name="Oval 96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0125" name="Line 97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26" name="Rectangle 98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0127" name="Oval 99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0128" name="Group 100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0135" name="Line 10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36" name="Line 10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37" name="Line 10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0129" name="Group 104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0132" name="Line 10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33" name="Line 10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0134" name="Line 10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0130" name="Line 108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0131" name="Line 109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09946" name="Group 166"/>
          <p:cNvGrpSpPr>
            <a:grpSpLocks/>
          </p:cNvGrpSpPr>
          <p:nvPr/>
        </p:nvGrpSpPr>
        <p:grpSpPr bwMode="auto">
          <a:xfrm>
            <a:off x="5181600" y="3048000"/>
            <a:ext cx="400050" cy="152400"/>
            <a:chOff x="3228" y="1776"/>
            <a:chExt cx="252" cy="96"/>
          </a:xfrm>
        </p:grpSpPr>
        <p:sp>
          <p:nvSpPr>
            <p:cNvPr id="210122" name="Line 16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23" name="Line 16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47" name="Group 167"/>
          <p:cNvGrpSpPr>
            <a:grpSpLocks/>
          </p:cNvGrpSpPr>
          <p:nvPr/>
        </p:nvGrpSpPr>
        <p:grpSpPr bwMode="auto">
          <a:xfrm flipH="1">
            <a:off x="5810250" y="3062288"/>
            <a:ext cx="400050" cy="152400"/>
            <a:chOff x="3228" y="1776"/>
            <a:chExt cx="252" cy="96"/>
          </a:xfrm>
        </p:grpSpPr>
        <p:sp>
          <p:nvSpPr>
            <p:cNvPr id="210120" name="Line 16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21" name="Line 16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48" name="Group 170"/>
          <p:cNvGrpSpPr>
            <a:grpSpLocks/>
          </p:cNvGrpSpPr>
          <p:nvPr/>
        </p:nvGrpSpPr>
        <p:grpSpPr bwMode="auto">
          <a:xfrm flipH="1" flipV="1">
            <a:off x="5962650" y="2538413"/>
            <a:ext cx="400050" cy="152400"/>
            <a:chOff x="3228" y="1776"/>
            <a:chExt cx="252" cy="96"/>
          </a:xfrm>
        </p:grpSpPr>
        <p:sp>
          <p:nvSpPr>
            <p:cNvPr id="210118" name="Line 17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9" name="Line 17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49" name="Group 173"/>
          <p:cNvGrpSpPr>
            <a:grpSpLocks/>
          </p:cNvGrpSpPr>
          <p:nvPr/>
        </p:nvGrpSpPr>
        <p:grpSpPr bwMode="auto">
          <a:xfrm flipH="1" flipV="1">
            <a:off x="8062913" y="3228975"/>
            <a:ext cx="400050" cy="152400"/>
            <a:chOff x="3228" y="1776"/>
            <a:chExt cx="252" cy="96"/>
          </a:xfrm>
        </p:grpSpPr>
        <p:sp>
          <p:nvSpPr>
            <p:cNvPr id="210116" name="Line 17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7" name="Line 17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0" name="Group 176"/>
          <p:cNvGrpSpPr>
            <a:grpSpLocks/>
          </p:cNvGrpSpPr>
          <p:nvPr/>
        </p:nvGrpSpPr>
        <p:grpSpPr bwMode="auto">
          <a:xfrm flipV="1">
            <a:off x="7239000" y="3248025"/>
            <a:ext cx="295275" cy="114300"/>
            <a:chOff x="3228" y="1776"/>
            <a:chExt cx="252" cy="96"/>
          </a:xfrm>
        </p:grpSpPr>
        <p:sp>
          <p:nvSpPr>
            <p:cNvPr id="210114" name="Line 177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5" name="Line 178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1" name="Group 179"/>
          <p:cNvGrpSpPr>
            <a:grpSpLocks/>
          </p:cNvGrpSpPr>
          <p:nvPr/>
        </p:nvGrpSpPr>
        <p:grpSpPr bwMode="auto">
          <a:xfrm rot="409689" flipH="1" flipV="1">
            <a:off x="7510463" y="2590800"/>
            <a:ext cx="452437" cy="57150"/>
            <a:chOff x="3228" y="1776"/>
            <a:chExt cx="252" cy="96"/>
          </a:xfrm>
        </p:grpSpPr>
        <p:sp>
          <p:nvSpPr>
            <p:cNvPr id="210112" name="Line 180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3" name="Line 181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2" name="Group 182"/>
          <p:cNvGrpSpPr>
            <a:grpSpLocks/>
          </p:cNvGrpSpPr>
          <p:nvPr/>
        </p:nvGrpSpPr>
        <p:grpSpPr bwMode="auto">
          <a:xfrm>
            <a:off x="6653213" y="2795588"/>
            <a:ext cx="295275" cy="114300"/>
            <a:chOff x="3228" y="1776"/>
            <a:chExt cx="252" cy="96"/>
          </a:xfrm>
        </p:grpSpPr>
        <p:sp>
          <p:nvSpPr>
            <p:cNvPr id="210110" name="Line 183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11" name="Line 184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3" name="Group 185"/>
          <p:cNvGrpSpPr>
            <a:grpSpLocks/>
          </p:cNvGrpSpPr>
          <p:nvPr/>
        </p:nvGrpSpPr>
        <p:grpSpPr bwMode="auto">
          <a:xfrm flipH="1">
            <a:off x="7291388" y="2795588"/>
            <a:ext cx="295275" cy="114300"/>
            <a:chOff x="3228" y="1776"/>
            <a:chExt cx="252" cy="96"/>
          </a:xfrm>
        </p:grpSpPr>
        <p:sp>
          <p:nvSpPr>
            <p:cNvPr id="210108" name="Line 186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9" name="Line 187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4" name="Group 188"/>
          <p:cNvGrpSpPr>
            <a:grpSpLocks/>
          </p:cNvGrpSpPr>
          <p:nvPr/>
        </p:nvGrpSpPr>
        <p:grpSpPr bwMode="auto">
          <a:xfrm>
            <a:off x="5705475" y="4743450"/>
            <a:ext cx="295275" cy="114300"/>
            <a:chOff x="3228" y="1776"/>
            <a:chExt cx="252" cy="96"/>
          </a:xfrm>
        </p:grpSpPr>
        <p:sp>
          <p:nvSpPr>
            <p:cNvPr id="210106" name="Line 189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7" name="Line 190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5" name="Group 191"/>
          <p:cNvGrpSpPr>
            <a:grpSpLocks/>
          </p:cNvGrpSpPr>
          <p:nvPr/>
        </p:nvGrpSpPr>
        <p:grpSpPr bwMode="auto">
          <a:xfrm flipH="1">
            <a:off x="6343650" y="4743450"/>
            <a:ext cx="295275" cy="114300"/>
            <a:chOff x="3228" y="1776"/>
            <a:chExt cx="252" cy="96"/>
          </a:xfrm>
        </p:grpSpPr>
        <p:sp>
          <p:nvSpPr>
            <p:cNvPr id="210104" name="Line 192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5" name="Line 193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6" name="Group 194"/>
          <p:cNvGrpSpPr>
            <a:grpSpLocks/>
          </p:cNvGrpSpPr>
          <p:nvPr/>
        </p:nvGrpSpPr>
        <p:grpSpPr bwMode="auto">
          <a:xfrm>
            <a:off x="3938588" y="5100638"/>
            <a:ext cx="295275" cy="114300"/>
            <a:chOff x="3228" y="1776"/>
            <a:chExt cx="252" cy="96"/>
          </a:xfrm>
        </p:grpSpPr>
        <p:sp>
          <p:nvSpPr>
            <p:cNvPr id="210102" name="Line 195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3" name="Line 196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7" name="Group 197"/>
          <p:cNvGrpSpPr>
            <a:grpSpLocks/>
          </p:cNvGrpSpPr>
          <p:nvPr/>
        </p:nvGrpSpPr>
        <p:grpSpPr bwMode="auto">
          <a:xfrm flipH="1">
            <a:off x="4576763" y="5100638"/>
            <a:ext cx="295275" cy="114300"/>
            <a:chOff x="3228" y="1776"/>
            <a:chExt cx="252" cy="96"/>
          </a:xfrm>
        </p:grpSpPr>
        <p:sp>
          <p:nvSpPr>
            <p:cNvPr id="210100" name="Line 19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101" name="Line 19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9958" name="Group 200"/>
          <p:cNvGrpSpPr>
            <a:grpSpLocks/>
          </p:cNvGrpSpPr>
          <p:nvPr/>
        </p:nvGrpSpPr>
        <p:grpSpPr bwMode="auto">
          <a:xfrm flipH="1" flipV="1">
            <a:off x="4781550" y="4805363"/>
            <a:ext cx="295275" cy="114300"/>
            <a:chOff x="3228" y="1776"/>
            <a:chExt cx="252" cy="96"/>
          </a:xfrm>
        </p:grpSpPr>
        <p:sp>
          <p:nvSpPr>
            <p:cNvPr id="210098" name="Line 20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099" name="Line 20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09959" name="Text Box 34"/>
          <p:cNvSpPr txBox="1">
            <a:spLocks noChangeArrowheads="1"/>
          </p:cNvSpPr>
          <p:nvPr/>
        </p:nvSpPr>
        <p:spPr bwMode="auto">
          <a:xfrm>
            <a:off x="962025" y="3128963"/>
            <a:ext cx="1595438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school network </a:t>
            </a:r>
          </a:p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68.80.2.0/24</a:t>
            </a:r>
          </a:p>
        </p:txBody>
      </p:sp>
      <p:pic>
        <p:nvPicPr>
          <p:cNvPr id="699793" name="Picture 40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713" y="4208463"/>
            <a:ext cx="1243012" cy="76835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99796" name="Text Box 404"/>
          <p:cNvSpPr txBox="1">
            <a:spLocks noChangeArrowheads="1"/>
          </p:cNvSpPr>
          <p:nvPr/>
        </p:nvSpPr>
        <p:spPr bwMode="auto">
          <a:xfrm>
            <a:off x="1563688" y="3940175"/>
            <a:ext cx="9525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solidFill>
                  <a:srgbClr val="FF0000"/>
                </a:solidFill>
                <a:latin typeface="Arial" charset="0"/>
                <a:cs typeface="+mn-cs"/>
              </a:rPr>
              <a:t>web page</a:t>
            </a:r>
          </a:p>
        </p:txBody>
      </p:sp>
      <p:grpSp>
        <p:nvGrpSpPr>
          <p:cNvPr id="699797" name="Group 405"/>
          <p:cNvGrpSpPr>
            <a:grpSpLocks/>
          </p:cNvGrpSpPr>
          <p:nvPr/>
        </p:nvGrpSpPr>
        <p:grpSpPr bwMode="auto">
          <a:xfrm>
            <a:off x="288925" y="1162050"/>
            <a:ext cx="1416050" cy="1265238"/>
            <a:chOff x="146" y="690"/>
            <a:chExt cx="892" cy="797"/>
          </a:xfrm>
        </p:grpSpPr>
        <p:grpSp>
          <p:nvGrpSpPr>
            <p:cNvPr id="210091" name="Group 400"/>
            <p:cNvGrpSpPr>
              <a:grpSpLocks/>
            </p:cNvGrpSpPr>
            <p:nvPr/>
          </p:nvGrpSpPr>
          <p:grpSpPr bwMode="auto">
            <a:xfrm>
              <a:off x="146" y="690"/>
              <a:ext cx="892" cy="797"/>
              <a:chOff x="146" y="690"/>
              <a:chExt cx="892" cy="797"/>
            </a:xfrm>
          </p:grpSpPr>
          <p:sp>
            <p:nvSpPr>
              <p:cNvPr id="210093" name="Freeform 398"/>
              <p:cNvSpPr>
                <a:spLocks/>
              </p:cNvSpPr>
              <p:nvPr/>
            </p:nvSpPr>
            <p:spPr bwMode="auto">
              <a:xfrm>
                <a:off x="177" y="715"/>
                <a:ext cx="861" cy="772"/>
              </a:xfrm>
              <a:custGeom>
                <a:avLst/>
                <a:gdLst>
                  <a:gd name="T0" fmla="*/ 861 w 861"/>
                  <a:gd name="T1" fmla="*/ 772 h 772"/>
                  <a:gd name="T2" fmla="*/ 0 w 861"/>
                  <a:gd name="T3" fmla="*/ 557 h 772"/>
                  <a:gd name="T4" fmla="*/ 532 w 861"/>
                  <a:gd name="T5" fmla="*/ 405 h 772"/>
                  <a:gd name="T6" fmla="*/ 652 w 861"/>
                  <a:gd name="T7" fmla="*/ 0 h 772"/>
                  <a:gd name="T8" fmla="*/ 861 w 861"/>
                  <a:gd name="T9" fmla="*/ 772 h 7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61" h="772">
                    <a:moveTo>
                      <a:pt x="861" y="772"/>
                    </a:moveTo>
                    <a:lnTo>
                      <a:pt x="0" y="557"/>
                    </a:lnTo>
                    <a:lnTo>
                      <a:pt x="532" y="405"/>
                    </a:lnTo>
                    <a:lnTo>
                      <a:pt x="652" y="0"/>
                    </a:lnTo>
                    <a:lnTo>
                      <a:pt x="861" y="772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1"/>
                  </a:gs>
                  <a:gs pos="100000">
                    <a:srgbClr val="FF0000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grpSp>
            <p:nvGrpSpPr>
              <p:cNvPr id="210094" name="Group 392"/>
              <p:cNvGrpSpPr>
                <a:grpSpLocks/>
              </p:cNvGrpSpPr>
              <p:nvPr/>
            </p:nvGrpSpPr>
            <p:grpSpPr bwMode="auto">
              <a:xfrm>
                <a:off x="148" y="697"/>
                <a:ext cx="694" cy="574"/>
                <a:chOff x="2579" y="1366"/>
                <a:chExt cx="1078" cy="674"/>
              </a:xfrm>
            </p:grpSpPr>
            <p:pic>
              <p:nvPicPr>
                <p:cNvPr id="87217" name="Picture 393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579" y="1366"/>
                  <a:ext cx="1078" cy="67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87218" name="Rectangle 394"/>
                <p:cNvSpPr>
                  <a:spLocks noChangeArrowheads="1"/>
                </p:cNvSpPr>
                <p:nvPr/>
              </p:nvSpPr>
              <p:spPr bwMode="auto">
                <a:xfrm>
                  <a:off x="2633" y="1428"/>
                  <a:ext cx="957" cy="5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7216" name="Rectangle 399"/>
              <p:cNvSpPr>
                <a:spLocks noChangeArrowheads="1"/>
              </p:cNvSpPr>
              <p:nvPr/>
            </p:nvSpPr>
            <p:spPr bwMode="auto">
              <a:xfrm>
                <a:off x="146" y="690"/>
                <a:ext cx="696" cy="582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213" name="Text Box 402"/>
            <p:cNvSpPr txBox="1">
              <a:spLocks noChangeArrowheads="1"/>
            </p:cNvSpPr>
            <p:nvPr/>
          </p:nvSpPr>
          <p:spPr bwMode="auto">
            <a:xfrm>
              <a:off x="227" y="850"/>
              <a:ext cx="513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browser</a:t>
              </a:r>
            </a:p>
          </p:txBody>
        </p:sp>
      </p:grpSp>
      <p:grpSp>
        <p:nvGrpSpPr>
          <p:cNvPr id="209963" name="Group 356"/>
          <p:cNvGrpSpPr>
            <a:grpSpLocks/>
          </p:cNvGrpSpPr>
          <p:nvPr/>
        </p:nvGrpSpPr>
        <p:grpSpPr bwMode="auto">
          <a:xfrm>
            <a:off x="1511300" y="1898650"/>
            <a:ext cx="842963" cy="814388"/>
            <a:chOff x="313" y="1497"/>
            <a:chExt cx="1152" cy="1014"/>
          </a:xfrm>
        </p:grpSpPr>
        <p:pic>
          <p:nvPicPr>
            <p:cNvPr id="210089" name="Picture 354" descr="laptop_stylized_small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1727"/>
              <a:ext cx="1152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0090" name="Picture 355" descr="antenna_stylized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" y="1497"/>
              <a:ext cx="1113" cy="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99788" name="AutoShape 396"/>
          <p:cNvSpPr>
            <a:spLocks noChangeArrowheads="1"/>
          </p:cNvSpPr>
          <p:nvPr/>
        </p:nvSpPr>
        <p:spPr bwMode="auto">
          <a:xfrm>
            <a:off x="668338" y="2266950"/>
            <a:ext cx="976312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87086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863" y="2444750"/>
            <a:ext cx="914400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6" name="Rectangle 43"/>
          <p:cNvSpPr>
            <a:spLocks noChangeArrowheads="1"/>
          </p:cNvSpPr>
          <p:nvPr/>
        </p:nvSpPr>
        <p:spPr bwMode="auto">
          <a:xfrm rot="16200000">
            <a:off x="3416300" y="3551238"/>
            <a:ext cx="147638" cy="188912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198" name="Rectangle 43"/>
          <p:cNvSpPr>
            <a:spLocks noChangeArrowheads="1"/>
          </p:cNvSpPr>
          <p:nvPr/>
        </p:nvSpPr>
        <p:spPr bwMode="auto">
          <a:xfrm rot="2460490">
            <a:off x="3074988" y="3208338"/>
            <a:ext cx="136525" cy="306387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09968" name="Oval 407"/>
          <p:cNvSpPr>
            <a:spLocks noChangeArrowheads="1"/>
          </p:cNvSpPr>
          <p:nvPr/>
        </p:nvSpPr>
        <p:spPr bwMode="auto">
          <a:xfrm>
            <a:off x="2552700" y="3619500"/>
            <a:ext cx="850900" cy="250825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209969" name="Rectangle 410"/>
          <p:cNvSpPr>
            <a:spLocks noChangeArrowheads="1"/>
          </p:cNvSpPr>
          <p:nvPr/>
        </p:nvSpPr>
        <p:spPr bwMode="auto">
          <a:xfrm>
            <a:off x="2552700" y="3590925"/>
            <a:ext cx="854075" cy="157163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endParaRPr lang="en-US" sz="2400" i="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</p:txBody>
      </p:sp>
      <p:sp>
        <p:nvSpPr>
          <p:cNvPr id="209970" name="Oval 411"/>
          <p:cNvSpPr>
            <a:spLocks noChangeArrowheads="1"/>
          </p:cNvSpPr>
          <p:nvPr/>
        </p:nvSpPr>
        <p:spPr bwMode="auto">
          <a:xfrm>
            <a:off x="2549525" y="3421063"/>
            <a:ext cx="850900" cy="293687"/>
          </a:xfrm>
          <a:prstGeom prst="ellipse">
            <a:avLst/>
          </a:prstGeom>
          <a:gradFill rotWithShape="1">
            <a:gsLst>
              <a:gs pos="0">
                <a:schemeClr val="hlink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Times New Roman" charset="0"/>
              <a:cs typeface="Arial" charset="0"/>
            </a:endParaRPr>
          </a:p>
        </p:txBody>
      </p:sp>
      <p:grpSp>
        <p:nvGrpSpPr>
          <p:cNvPr id="209971" name="Group 1189"/>
          <p:cNvGrpSpPr>
            <a:grpSpLocks/>
          </p:cNvGrpSpPr>
          <p:nvPr/>
        </p:nvGrpSpPr>
        <p:grpSpPr bwMode="auto">
          <a:xfrm>
            <a:off x="2720975" y="3497263"/>
            <a:ext cx="481013" cy="136525"/>
            <a:chOff x="2468" y="1332"/>
            <a:chExt cx="310" cy="60"/>
          </a:xfrm>
        </p:grpSpPr>
        <p:sp>
          <p:nvSpPr>
            <p:cNvPr id="210087" name="Freeform 1190"/>
            <p:cNvSpPr>
              <a:spLocks/>
            </p:cNvSpPr>
            <p:nvPr/>
          </p:nvSpPr>
          <p:spPr bwMode="auto">
            <a:xfrm>
              <a:off x="2468" y="1332"/>
              <a:ext cx="310" cy="60"/>
            </a:xfrm>
            <a:custGeom>
              <a:avLst/>
              <a:gdLst>
                <a:gd name="T0" fmla="*/ 0 w 310"/>
                <a:gd name="T1" fmla="*/ 60 h 60"/>
                <a:gd name="T2" fmla="*/ 96 w 310"/>
                <a:gd name="T3" fmla="*/ 60 h 60"/>
                <a:gd name="T4" fmla="*/ 192 w 310"/>
                <a:gd name="T5" fmla="*/ 0 h 60"/>
                <a:gd name="T6" fmla="*/ 310 w 310"/>
                <a:gd name="T7" fmla="*/ 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10" h="60">
                  <a:moveTo>
                    <a:pt x="0" y="60"/>
                  </a:moveTo>
                  <a:lnTo>
                    <a:pt x="96" y="60"/>
                  </a:lnTo>
                  <a:lnTo>
                    <a:pt x="192" y="0"/>
                  </a:lnTo>
                  <a:lnTo>
                    <a:pt x="310" y="0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088" name="Freeform 1191"/>
            <p:cNvSpPr>
              <a:spLocks/>
            </p:cNvSpPr>
            <p:nvPr/>
          </p:nvSpPr>
          <p:spPr bwMode="auto">
            <a:xfrm>
              <a:off x="2482" y="1332"/>
              <a:ext cx="282" cy="60"/>
            </a:xfrm>
            <a:custGeom>
              <a:avLst/>
              <a:gdLst>
                <a:gd name="T0" fmla="*/ 0 w 282"/>
                <a:gd name="T1" fmla="*/ 0 h 60"/>
                <a:gd name="T2" fmla="*/ 96 w 282"/>
                <a:gd name="T3" fmla="*/ 0 h 60"/>
                <a:gd name="T4" fmla="*/ 192 w 282"/>
                <a:gd name="T5" fmla="*/ 60 h 60"/>
                <a:gd name="T6" fmla="*/ 282 w 282"/>
                <a:gd name="T7" fmla="*/ 60 h 6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82" h="60">
                  <a:moveTo>
                    <a:pt x="0" y="0"/>
                  </a:moveTo>
                  <a:lnTo>
                    <a:pt x="96" y="0"/>
                  </a:lnTo>
                  <a:lnTo>
                    <a:pt x="192" y="60"/>
                  </a:lnTo>
                  <a:lnTo>
                    <a:pt x="282" y="60"/>
                  </a:lnTo>
                </a:path>
              </a:pathLst>
            </a:custGeom>
            <a:noFill/>
            <a:ln w="12700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87093" name="Line 1192"/>
          <p:cNvSpPr>
            <a:spLocks noChangeShapeType="1"/>
          </p:cNvSpPr>
          <p:nvPr/>
        </p:nvSpPr>
        <p:spPr bwMode="auto">
          <a:xfrm>
            <a:off x="2552700" y="3557588"/>
            <a:ext cx="0" cy="200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7094" name="Line 1193"/>
          <p:cNvSpPr>
            <a:spLocks noChangeShapeType="1"/>
          </p:cNvSpPr>
          <p:nvPr/>
        </p:nvSpPr>
        <p:spPr bwMode="auto">
          <a:xfrm>
            <a:off x="3400425" y="3567113"/>
            <a:ext cx="0" cy="195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207" name="Rectangle 43"/>
          <p:cNvSpPr>
            <a:spLocks noChangeArrowheads="1"/>
          </p:cNvSpPr>
          <p:nvPr/>
        </p:nvSpPr>
        <p:spPr bwMode="auto">
          <a:xfrm rot="16200000">
            <a:off x="2338388" y="2365375"/>
            <a:ext cx="146050" cy="314325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09975" name="Group 1185"/>
          <p:cNvGrpSpPr>
            <a:grpSpLocks/>
          </p:cNvGrpSpPr>
          <p:nvPr/>
        </p:nvGrpSpPr>
        <p:grpSpPr bwMode="auto">
          <a:xfrm>
            <a:off x="5338763" y="2667000"/>
            <a:ext cx="830262" cy="455613"/>
            <a:chOff x="4650" y="1129"/>
            <a:chExt cx="246" cy="95"/>
          </a:xfrm>
        </p:grpSpPr>
        <p:sp>
          <p:nvSpPr>
            <p:cNvPr id="210079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80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81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82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85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86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204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205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76" name="Group 1185"/>
          <p:cNvGrpSpPr>
            <a:grpSpLocks/>
          </p:cNvGrpSpPr>
          <p:nvPr/>
        </p:nvGrpSpPr>
        <p:grpSpPr bwMode="auto">
          <a:xfrm>
            <a:off x="6729413" y="2401888"/>
            <a:ext cx="808037" cy="425450"/>
            <a:chOff x="4650" y="1129"/>
            <a:chExt cx="246" cy="95"/>
          </a:xfrm>
        </p:grpSpPr>
        <p:sp>
          <p:nvSpPr>
            <p:cNvPr id="210071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72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73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74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77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78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196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197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77" name="Group 1185"/>
          <p:cNvGrpSpPr>
            <a:grpSpLocks/>
          </p:cNvGrpSpPr>
          <p:nvPr/>
        </p:nvGrpSpPr>
        <p:grpSpPr bwMode="auto">
          <a:xfrm>
            <a:off x="7343775" y="3338513"/>
            <a:ext cx="892175" cy="390525"/>
            <a:chOff x="4650" y="1129"/>
            <a:chExt cx="246" cy="95"/>
          </a:xfrm>
        </p:grpSpPr>
        <p:sp>
          <p:nvSpPr>
            <p:cNvPr id="210063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64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65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66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69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70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188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189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78" name="Group 1185"/>
          <p:cNvGrpSpPr>
            <a:grpSpLocks/>
          </p:cNvGrpSpPr>
          <p:nvPr/>
        </p:nvGrpSpPr>
        <p:grpSpPr bwMode="auto">
          <a:xfrm>
            <a:off x="5754688" y="4344988"/>
            <a:ext cx="808037" cy="425450"/>
            <a:chOff x="4650" y="1129"/>
            <a:chExt cx="246" cy="95"/>
          </a:xfrm>
        </p:grpSpPr>
        <p:sp>
          <p:nvSpPr>
            <p:cNvPr id="210055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56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57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58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61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62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180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181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79" name="Group 1185"/>
          <p:cNvGrpSpPr>
            <a:grpSpLocks/>
          </p:cNvGrpSpPr>
          <p:nvPr/>
        </p:nvGrpSpPr>
        <p:grpSpPr bwMode="auto">
          <a:xfrm>
            <a:off x="4013200" y="4710113"/>
            <a:ext cx="808038" cy="425450"/>
            <a:chOff x="4650" y="1129"/>
            <a:chExt cx="246" cy="95"/>
          </a:xfrm>
        </p:grpSpPr>
        <p:sp>
          <p:nvSpPr>
            <p:cNvPr id="210047" name="Oval 407"/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48" name="Rectangle 410"/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sp>
          <p:nvSpPr>
            <p:cNvPr id="210049" name="Oval 411"/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Times New Roman" charset="0"/>
                <a:cs typeface="Arial" charset="0"/>
              </a:endParaRPr>
            </a:p>
          </p:txBody>
        </p:sp>
        <p:grpSp>
          <p:nvGrpSpPr>
            <p:cNvPr id="210050" name="Group 1189"/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210053" name="Freeform 1190"/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0054" name="Freeform 1191"/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  <p:sp>
          <p:nvSpPr>
            <p:cNvPr id="87172" name="Line 1192"/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7173" name="Line 1193"/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09980" name="Group 248"/>
          <p:cNvGrpSpPr>
            <a:grpSpLocks/>
          </p:cNvGrpSpPr>
          <p:nvPr/>
        </p:nvGrpSpPr>
        <p:grpSpPr bwMode="auto">
          <a:xfrm>
            <a:off x="7218363" y="1558925"/>
            <a:ext cx="358775" cy="623888"/>
            <a:chOff x="4140" y="429"/>
            <a:chExt cx="1425" cy="2396"/>
          </a:xfrm>
        </p:grpSpPr>
        <p:sp>
          <p:nvSpPr>
            <p:cNvPr id="210015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37" name="Rectangle 149"/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0017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018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40" name="Rectangle 152"/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0020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166" name="AutoShape 15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67" name="AutoShape 155"/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42" name="Rectangle 156"/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0022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164" name="AutoShape 158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65" name="AutoShape 159"/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44" name="Rectangle 160"/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45" name="Rectangle 161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0025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162" name="AutoShape 163"/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63" name="AutoShape 164"/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210026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0027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7160" name="AutoShape 167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61" name="AutoShape 16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49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0029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0030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52" name="Oval 172"/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0032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54" name="AutoShape 174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55" name="AutoShape 175"/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56" name="Oval 176"/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57" name="Oval 177"/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87158" name="Oval 178"/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59" name="Rectangle 179"/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209981" name="Group 248"/>
          <p:cNvGrpSpPr>
            <a:grpSpLocks/>
          </p:cNvGrpSpPr>
          <p:nvPr/>
        </p:nvGrpSpPr>
        <p:grpSpPr bwMode="auto">
          <a:xfrm>
            <a:off x="2876550" y="4454525"/>
            <a:ext cx="358775" cy="623888"/>
            <a:chOff x="4140" y="429"/>
            <a:chExt cx="1425" cy="2396"/>
          </a:xfrm>
        </p:grpSpPr>
        <p:sp>
          <p:nvSpPr>
            <p:cNvPr id="209983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05" name="Rectangle 149"/>
            <p:cNvSpPr>
              <a:spLocks noChangeArrowheads="1"/>
            </p:cNvSpPr>
            <p:nvPr/>
          </p:nvSpPr>
          <p:spPr bwMode="auto">
            <a:xfrm>
              <a:off x="4203" y="429"/>
              <a:ext cx="1053" cy="2286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09985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986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08" name="Rectangle 152"/>
            <p:cNvSpPr>
              <a:spLocks noChangeArrowheads="1"/>
            </p:cNvSpPr>
            <p:nvPr/>
          </p:nvSpPr>
          <p:spPr bwMode="auto">
            <a:xfrm>
              <a:off x="4209" y="691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09988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7134" name="AutoShape 154"/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4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35" name="AutoShape 155"/>
              <p:cNvSpPr>
                <a:spLocks noChangeArrowheads="1"/>
              </p:cNvSpPr>
              <p:nvPr/>
            </p:nvSpPr>
            <p:spPr bwMode="auto">
              <a:xfrm>
                <a:off x="633" y="2584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10" name="Rectangle 156"/>
            <p:cNvSpPr>
              <a:spLocks noChangeArrowheads="1"/>
            </p:cNvSpPr>
            <p:nvPr/>
          </p:nvSpPr>
          <p:spPr bwMode="auto">
            <a:xfrm>
              <a:off x="4222" y="1020"/>
              <a:ext cx="599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09990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7132" name="AutoShape 158"/>
              <p:cNvSpPr>
                <a:spLocks noChangeArrowheads="1"/>
              </p:cNvSpPr>
              <p:nvPr/>
            </p:nvSpPr>
            <p:spPr bwMode="auto">
              <a:xfrm>
                <a:off x="612" y="2570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33" name="AutoShape 159"/>
              <p:cNvSpPr>
                <a:spLocks noChangeArrowheads="1"/>
              </p:cNvSpPr>
              <p:nvPr/>
            </p:nvSpPr>
            <p:spPr bwMode="auto">
              <a:xfrm>
                <a:off x="628" y="2589"/>
                <a:ext cx="692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12" name="Rectangle 160"/>
            <p:cNvSpPr>
              <a:spLocks noChangeArrowheads="1"/>
            </p:cNvSpPr>
            <p:nvPr/>
          </p:nvSpPr>
          <p:spPr bwMode="auto">
            <a:xfrm>
              <a:off x="4216" y="1356"/>
              <a:ext cx="599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13" name="Rectangle 161"/>
            <p:cNvSpPr>
              <a:spLocks noChangeArrowheads="1"/>
            </p:cNvSpPr>
            <p:nvPr/>
          </p:nvSpPr>
          <p:spPr bwMode="auto">
            <a:xfrm>
              <a:off x="4228" y="1654"/>
              <a:ext cx="593" cy="49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09993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87130" name="AutoShape 163"/>
              <p:cNvSpPr>
                <a:spLocks noChangeArrowheads="1"/>
              </p:cNvSpPr>
              <p:nvPr/>
            </p:nvSpPr>
            <p:spPr bwMode="auto">
              <a:xfrm>
                <a:off x="611" y="2576"/>
                <a:ext cx="730" cy="12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31" name="AutoShape 164"/>
              <p:cNvSpPr>
                <a:spLocks noChangeArrowheads="1"/>
              </p:cNvSpPr>
              <p:nvPr/>
            </p:nvSpPr>
            <p:spPr bwMode="auto">
              <a:xfrm>
                <a:off x="627" y="2588"/>
                <a:ext cx="699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209994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09995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87128" name="AutoShape 167"/>
              <p:cNvSpPr>
                <a:spLocks noChangeArrowheads="1"/>
              </p:cNvSpPr>
              <p:nvPr/>
            </p:nvSpPr>
            <p:spPr bwMode="auto">
              <a:xfrm>
                <a:off x="614" y="2566"/>
                <a:ext cx="723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7129" name="AutoShape 168"/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1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7117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69" cy="2286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09997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09998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20" name="Oval 172"/>
            <p:cNvSpPr>
              <a:spLocks noChangeArrowheads="1"/>
            </p:cNvSpPr>
            <p:nvPr/>
          </p:nvSpPr>
          <p:spPr bwMode="auto">
            <a:xfrm>
              <a:off x="5515" y="2612"/>
              <a:ext cx="50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0000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7122" name="AutoShape 174"/>
            <p:cNvSpPr>
              <a:spLocks noChangeArrowheads="1"/>
            </p:cNvSpPr>
            <p:nvPr/>
          </p:nvSpPr>
          <p:spPr bwMode="auto">
            <a:xfrm>
              <a:off x="4140" y="2679"/>
              <a:ext cx="1198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23" name="AutoShape 175"/>
            <p:cNvSpPr>
              <a:spLocks noChangeArrowheads="1"/>
            </p:cNvSpPr>
            <p:nvPr/>
          </p:nvSpPr>
          <p:spPr bwMode="auto">
            <a:xfrm>
              <a:off x="4203" y="2709"/>
              <a:ext cx="1072" cy="85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24" name="Oval 176"/>
            <p:cNvSpPr>
              <a:spLocks noChangeArrowheads="1"/>
            </p:cNvSpPr>
            <p:nvPr/>
          </p:nvSpPr>
          <p:spPr bwMode="auto">
            <a:xfrm>
              <a:off x="4310" y="2386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25" name="Oval 177"/>
            <p:cNvSpPr>
              <a:spLocks noChangeArrowheads="1"/>
            </p:cNvSpPr>
            <p:nvPr/>
          </p:nvSpPr>
          <p:spPr bwMode="auto">
            <a:xfrm>
              <a:off x="4487" y="2386"/>
              <a:ext cx="158" cy="14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87126" name="Oval 178"/>
            <p:cNvSpPr>
              <a:spLocks noChangeArrowheads="1"/>
            </p:cNvSpPr>
            <p:nvPr/>
          </p:nvSpPr>
          <p:spPr bwMode="auto">
            <a:xfrm>
              <a:off x="4663" y="2380"/>
              <a:ext cx="158" cy="140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7127" name="Rectangle 179"/>
            <p:cNvSpPr>
              <a:spLocks noChangeArrowheads="1"/>
            </p:cNvSpPr>
            <p:nvPr/>
          </p:nvSpPr>
          <p:spPr bwMode="auto">
            <a:xfrm>
              <a:off x="5061" y="1837"/>
              <a:ext cx="88" cy="756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09982" name="Picture 22" descr="underline_base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74612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</a:t>
            </a:fld>
            <a:endParaRPr lang="en-US" sz="1200" dirty="0">
              <a:latin typeface="Tahoma" charset="0"/>
            </a:endParaRPr>
          </a:p>
        </p:txBody>
      </p:sp>
      <p:sp>
        <p:nvSpPr>
          <p:cNvPr id="29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81521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9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99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796" grpId="0"/>
      <p:bldP spid="69978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Footer Placeholder 3">
            <a:extLst>
              <a:ext uri="{FF2B5EF4-FFF2-40B4-BE49-F238E27FC236}">
                <a16:creationId xmlns:a16="http://schemas.microsoft.com/office/drawing/2014/main" id="{5A0037F8-FA6D-446F-A383-C434825A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74755" name="Slide Number Placeholder 4">
            <a:extLst>
              <a:ext uri="{FF2B5EF4-FFF2-40B4-BE49-F238E27FC236}">
                <a16:creationId xmlns:a16="http://schemas.microsoft.com/office/drawing/2014/main" id="{AA91A569-C295-47F3-A953-3B7EE0D72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5C35982F-5F39-4415-A87C-7E7D43A472CC}" type="slidenum">
              <a:rPr lang="en-US" altLang="en-US" sz="1200" b="0" i="0">
                <a:latin typeface="Arial" panose="020B0604020202020204" pitchFamily="34" charset="0"/>
              </a:rPr>
              <a:pPr/>
              <a:t>40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74756" name="Rectangle 2">
            <a:extLst>
              <a:ext uri="{FF2B5EF4-FFF2-40B4-BE49-F238E27FC236}">
                <a16:creationId xmlns:a16="http://schemas.microsoft.com/office/drawing/2014/main" id="{9C9A9489-C9AC-4B12-9B1C-DBB7413F99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CSMA/CD collision detection</a:t>
            </a:r>
          </a:p>
        </p:txBody>
      </p:sp>
      <p:pic>
        <p:nvPicPr>
          <p:cNvPr id="74757" name="Picture 3" descr="5">
            <a:extLst>
              <a:ext uri="{FF2B5EF4-FFF2-40B4-BE49-F238E27FC236}">
                <a16:creationId xmlns:a16="http://schemas.microsoft.com/office/drawing/2014/main" id="{7E6FE765-33E1-4836-91AE-B661297075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425" y="1374775"/>
            <a:ext cx="4433888" cy="387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4" descr="5">
            <a:extLst>
              <a:ext uri="{FF2B5EF4-FFF2-40B4-BE49-F238E27FC236}">
                <a16:creationId xmlns:a16="http://schemas.microsoft.com/office/drawing/2014/main" id="{A2679E5B-99FD-472F-B8EE-82FA924F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1184275"/>
            <a:ext cx="4287837" cy="504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9" name="Text Box 5">
            <a:extLst>
              <a:ext uri="{FF2B5EF4-FFF2-40B4-BE49-F238E27FC236}">
                <a16:creationId xmlns:a16="http://schemas.microsoft.com/office/drawing/2014/main" id="{AFD9390E-BDDD-433C-A466-581E5CCB5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4163" y="6018213"/>
            <a:ext cx="84931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CSMA</a:t>
            </a:r>
          </a:p>
        </p:txBody>
      </p:sp>
      <p:sp>
        <p:nvSpPr>
          <p:cNvPr id="74760" name="Text Box 6">
            <a:extLst>
              <a:ext uri="{FF2B5EF4-FFF2-40B4-BE49-F238E27FC236}">
                <a16:creationId xmlns:a16="http://schemas.microsoft.com/office/drawing/2014/main" id="{D8208218-8EA4-4B93-8A2A-89A90BC3B2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5872163"/>
            <a:ext cx="1270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/>
              <a:t>CSMA/CD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4138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 CSMA/CD algorithm</a:t>
            </a:r>
          </a:p>
        </p:txBody>
      </p:sp>
      <p:sp>
        <p:nvSpPr>
          <p:cNvPr id="5734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73075" y="1500188"/>
            <a:ext cx="404177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1. </a:t>
            </a:r>
            <a:r>
              <a:rPr lang="en-US" sz="2600" dirty="0">
                <a:latin typeface="Gill Sans MT" charset="0"/>
                <a:cs typeface="+mn-cs"/>
              </a:rPr>
              <a:t>NIC receives datagram from network layer, creates frame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2. </a:t>
            </a:r>
            <a:r>
              <a:rPr lang="en-US" sz="2600" dirty="0">
                <a:latin typeface="Gill Sans MT" charset="0"/>
                <a:cs typeface="+mn-cs"/>
              </a:rPr>
              <a:t>If NIC senses channel idle, starts frame transmission. If NIC senses channel busy, waits until channel idle, then transmits.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3. </a:t>
            </a:r>
            <a:r>
              <a:rPr lang="en-US" sz="2600" dirty="0">
                <a:latin typeface="Gill Sans MT" charset="0"/>
                <a:cs typeface="+mn-cs"/>
              </a:rPr>
              <a:t>If NIC transmits entire frame without detecting another transmission, NIC is done with frame !</a:t>
            </a:r>
          </a:p>
        </p:txBody>
      </p:sp>
      <p:sp>
        <p:nvSpPr>
          <p:cNvPr id="5735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27563" y="1543050"/>
            <a:ext cx="3965575" cy="46482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4. </a:t>
            </a:r>
            <a:r>
              <a:rPr lang="en-US" sz="2600" dirty="0">
                <a:latin typeface="Gill Sans MT" charset="0"/>
                <a:cs typeface="+mn-cs"/>
              </a:rPr>
              <a:t>If NIC detects another transmission while transmitting,  aborts and sends jam signal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solidFill>
                  <a:srgbClr val="000099"/>
                </a:solidFill>
                <a:latin typeface="Gill Sans MT" charset="0"/>
                <a:cs typeface="+mn-cs"/>
              </a:rPr>
              <a:t>5. </a:t>
            </a:r>
            <a:r>
              <a:rPr lang="en-US" sz="2600" dirty="0">
                <a:latin typeface="Gill Sans MT" charset="0"/>
                <a:cs typeface="+mn-cs"/>
              </a:rPr>
              <a:t>After aborting, NIC enters </a:t>
            </a:r>
            <a:r>
              <a:rPr lang="en-US" sz="2600" i="1" dirty="0">
                <a:solidFill>
                  <a:srgbClr val="CC0000"/>
                </a:solidFill>
                <a:latin typeface="Gill Sans MT" charset="0"/>
                <a:cs typeface="+mn-cs"/>
              </a:rPr>
              <a:t>binary (exponential) backoff: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after </a:t>
            </a:r>
            <a:r>
              <a:rPr lang="en-US" i="1" dirty="0">
                <a:latin typeface="Gill Sans MT" charset="0"/>
              </a:rPr>
              <a:t>m</a:t>
            </a:r>
            <a:r>
              <a:rPr lang="en-US" dirty="0">
                <a:latin typeface="Gill Sans MT" charset="0"/>
              </a:rPr>
              <a:t>th collision, NIC chooses </a:t>
            </a:r>
            <a:r>
              <a:rPr lang="en-US" i="1" dirty="0">
                <a:latin typeface="Gill Sans MT" charset="0"/>
              </a:rPr>
              <a:t>K </a:t>
            </a:r>
            <a:r>
              <a:rPr lang="en-US" dirty="0">
                <a:latin typeface="Gill Sans MT" charset="0"/>
              </a:rPr>
              <a:t>at random from </a:t>
            </a:r>
            <a:r>
              <a:rPr lang="en-US" i="1" dirty="0">
                <a:latin typeface="Gill Sans MT" charset="0"/>
              </a:rPr>
              <a:t>{0,1,2, …, 2</a:t>
            </a:r>
            <a:r>
              <a:rPr lang="en-US" b="1" i="1" baseline="30000" dirty="0">
                <a:latin typeface="Gill Sans MT" charset="0"/>
              </a:rPr>
              <a:t>m</a:t>
            </a:r>
            <a:r>
              <a:rPr lang="en-US" i="1" dirty="0">
                <a:latin typeface="Gill Sans MT" charset="0"/>
              </a:rPr>
              <a:t>-1}</a:t>
            </a:r>
            <a:r>
              <a:rPr lang="en-US" dirty="0">
                <a:latin typeface="Gill Sans MT" charset="0"/>
              </a:rPr>
              <a:t>. NIC waits K</a:t>
            </a:r>
            <a:r>
              <a:rPr lang="el-GR" dirty="0">
                <a:latin typeface="Gill Sans MT" charset="0"/>
              </a:rPr>
              <a:t>·</a:t>
            </a:r>
            <a:r>
              <a:rPr lang="en-US" dirty="0">
                <a:latin typeface="Gill Sans MT" charset="0"/>
              </a:rPr>
              <a:t>512 bit times, returns to Step 2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longer backoff interval with more collisions</a:t>
            </a:r>
          </a:p>
          <a:p>
            <a:pPr>
              <a:buFont typeface="Wingdings" charset="0"/>
              <a:buNone/>
              <a:defRPr/>
            </a:pPr>
            <a:r>
              <a:rPr lang="en-US" sz="2600" dirty="0">
                <a:latin typeface="Gill Sans MT" charset="0"/>
                <a:cs typeface="+mn-cs"/>
              </a:rPr>
              <a:t>  </a:t>
            </a:r>
          </a:p>
        </p:txBody>
      </p:sp>
      <p:pic>
        <p:nvPicPr>
          <p:cNvPr id="105478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906463"/>
            <a:ext cx="7313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41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5640488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Footer Placeholder 4">
            <a:extLst>
              <a:ext uri="{FF2B5EF4-FFF2-40B4-BE49-F238E27FC236}">
                <a16:creationId xmlns:a16="http://schemas.microsoft.com/office/drawing/2014/main" id="{D255B63F-0985-4478-BDF0-710D41F3D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76803" name="Slide Number Placeholder 5">
            <a:extLst>
              <a:ext uri="{FF2B5EF4-FFF2-40B4-BE49-F238E27FC236}">
                <a16:creationId xmlns:a16="http://schemas.microsoft.com/office/drawing/2014/main" id="{C8162BB9-7484-4AC2-82A2-0ACA1F805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846DD2EC-18C4-41A2-B10B-DE9606907DD4}" type="slidenum">
              <a:rPr lang="en-US" altLang="en-US" sz="1200" b="0" i="0">
                <a:latin typeface="Arial" panose="020B0604020202020204" pitchFamily="34" charset="0"/>
              </a:rPr>
              <a:pPr/>
              <a:t>42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76804" name="Rectangle 2">
            <a:extLst>
              <a:ext uri="{FF2B5EF4-FFF2-40B4-BE49-F238E27FC236}">
                <a16:creationId xmlns:a16="http://schemas.microsoft.com/office/drawing/2014/main" id="{ECA98474-0AD6-4055-8563-7AC1BE7A93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Shared meduim bus</a:t>
            </a:r>
          </a:p>
        </p:txBody>
      </p:sp>
      <p:sp>
        <p:nvSpPr>
          <p:cNvPr id="76805" name="Rectangle 3">
            <a:extLst>
              <a:ext uri="{FF2B5EF4-FFF2-40B4-BE49-F238E27FC236}">
                <a16:creationId xmlns:a16="http://schemas.microsoft.com/office/drawing/2014/main" id="{6A12437C-4593-4F54-8822-8126C311BB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76806" name="Picture 4">
            <a:extLst>
              <a:ext uri="{FF2B5EF4-FFF2-40B4-BE49-F238E27FC236}">
                <a16:creationId xmlns:a16="http://schemas.microsoft.com/office/drawing/2014/main" id="{E0BDF5B7-F4A5-4636-B4A3-2A1194C09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6868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Footer Placeholder 4">
            <a:extLst>
              <a:ext uri="{FF2B5EF4-FFF2-40B4-BE49-F238E27FC236}">
                <a16:creationId xmlns:a16="http://schemas.microsoft.com/office/drawing/2014/main" id="{8726CADD-DCBE-4751-9CA2-497EAA2DA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78851" name="Slide Number Placeholder 5">
            <a:extLst>
              <a:ext uri="{FF2B5EF4-FFF2-40B4-BE49-F238E27FC236}">
                <a16:creationId xmlns:a16="http://schemas.microsoft.com/office/drawing/2014/main" id="{88387D63-118F-4759-8D4A-990214717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26A1A4F6-F369-465F-BF8D-7B20C0BB3AB5}" type="slidenum">
              <a:rPr lang="en-US" altLang="en-US" sz="1200" b="0" i="0">
                <a:latin typeface="Arial" panose="020B0604020202020204" pitchFamily="34" charset="0"/>
              </a:rPr>
              <a:pPr/>
              <a:t>43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78852" name="Rectangle 2">
            <a:extLst>
              <a:ext uri="{FF2B5EF4-FFF2-40B4-BE49-F238E27FC236}">
                <a16:creationId xmlns:a16="http://schemas.microsoft.com/office/drawing/2014/main" id="{7B8DC6F0-1CC8-446F-9DA7-96DA429545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More on CSMA/CD and Ethernet</a:t>
            </a:r>
          </a:p>
        </p:txBody>
      </p:sp>
      <p:sp>
        <p:nvSpPr>
          <p:cNvPr id="78853" name="Rectangle 3">
            <a:extLst>
              <a:ext uri="{FF2B5EF4-FFF2-40B4-BE49-F238E27FC236}">
                <a16:creationId xmlns:a16="http://schemas.microsoft.com/office/drawing/2014/main" id="{E63E7D6F-76A3-40CD-BF56-38DB0225DE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altLang="en-US">
                <a:ea typeface="ＭＳ Ｐゴシック" panose="020B0600070205080204" pitchFamily="34" charset="-128"/>
              </a:rPr>
              <a:t>uses broadcast and filtration: all stations on the bus receive the frame, but only the station with the appropriate data link D-L (MAC) destination address picks up the frame. For multicast, filteration may be done at the D-L layer or at the network layer (with more overhead)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Footer Placeholder 4">
            <a:extLst>
              <a:ext uri="{FF2B5EF4-FFF2-40B4-BE49-F238E27FC236}">
                <a16:creationId xmlns:a16="http://schemas.microsoft.com/office/drawing/2014/main" id="{2F6678A5-8E0C-458B-92BC-86EC92D7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80899" name="Slide Number Placeholder 5">
            <a:extLst>
              <a:ext uri="{FF2B5EF4-FFF2-40B4-BE49-F238E27FC236}">
                <a16:creationId xmlns:a16="http://schemas.microsoft.com/office/drawing/2014/main" id="{D9648F5A-498B-4FE4-B6CA-BC06C10EE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5AE691CB-00EB-46E0-B84B-DCE4C0E72A9F}" type="slidenum">
              <a:rPr lang="en-US" altLang="en-US" sz="1200" b="0" i="0">
                <a:latin typeface="Arial" panose="020B0604020202020204" pitchFamily="34" charset="0"/>
              </a:rPr>
              <a:pPr/>
              <a:t>44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80900" name="Rectangle 2">
            <a:extLst>
              <a:ext uri="{FF2B5EF4-FFF2-40B4-BE49-F238E27FC236}">
                <a16:creationId xmlns:a16="http://schemas.microsoft.com/office/drawing/2014/main" id="{0DD538BE-58B1-45B9-A311-56CF65A0C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Analyzing CSMA/CD</a:t>
            </a:r>
          </a:p>
        </p:txBody>
      </p:sp>
      <p:sp>
        <p:nvSpPr>
          <p:cNvPr id="80901" name="Rectangle 3">
            <a:extLst>
              <a:ext uri="{FF2B5EF4-FFF2-40B4-BE49-F238E27FC236}">
                <a16:creationId xmlns:a16="http://schemas.microsoft.com/office/drawing/2014/main" id="{089AD475-C552-4907-9178-8D09F9838E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52487" y="4723069"/>
            <a:ext cx="7772400" cy="1676400"/>
          </a:xfrm>
        </p:spPr>
        <p:txBody>
          <a:bodyPr/>
          <a:lstStyle/>
          <a:p>
            <a:pPr>
              <a:buFontTx/>
              <a:buChar char="-"/>
            </a:pPr>
            <a:r>
              <a:rPr lang="en-US" altLang="en-US" dirty="0">
                <a:ea typeface="ＭＳ Ｐゴシック" panose="020B0600070205080204" pitchFamily="34" charset="-128"/>
              </a:rPr>
              <a:t>Utilization (u) or ‘efficiency’ is fraction of the time used for useful/successful data transmission</a:t>
            </a:r>
          </a:p>
        </p:txBody>
      </p:sp>
      <p:sp>
        <p:nvSpPr>
          <p:cNvPr id="80903" name="Rectangle 5">
            <a:extLst>
              <a:ext uri="{FF2B5EF4-FFF2-40B4-BE49-F238E27FC236}">
                <a16:creationId xmlns:a16="http://schemas.microsoft.com/office/drawing/2014/main" id="{7B4B7C00-0402-406C-81FD-7C14F9EC1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3038" y="2650980"/>
            <a:ext cx="5257800" cy="609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i="0" dirty="0">
                <a:latin typeface="Times New Roman" panose="02020603050405020304" pitchFamily="18" charset="0"/>
              </a:rPr>
              <a:t>av. wasted time ~ 5 </a:t>
            </a:r>
            <a:r>
              <a:rPr lang="en-US" altLang="en-US" b="0" dirty="0">
                <a:latin typeface="Times New Roman" panose="02020603050405020304" pitchFamily="18" charset="0"/>
              </a:rPr>
              <a:t>x</a:t>
            </a:r>
            <a:r>
              <a:rPr lang="en-US" altLang="en-US" b="0" i="0" dirty="0">
                <a:latin typeface="Times New Roman" panose="02020603050405020304" pitchFamily="18" charset="0"/>
              </a:rPr>
              <a:t> </a:t>
            </a:r>
            <a:r>
              <a:rPr lang="en-US" altLang="en-US" b="0" dirty="0" err="1">
                <a:latin typeface="Times New Roman" panose="02020603050405020304" pitchFamily="18" charset="0"/>
              </a:rPr>
              <a:t>t</a:t>
            </a:r>
            <a:r>
              <a:rPr lang="en-US" altLang="en-US" b="0" baseline="-25000" dirty="0" err="1">
                <a:latin typeface="Times New Roman" panose="02020603050405020304" pitchFamily="18" charset="0"/>
              </a:rPr>
              <a:t>prop</a:t>
            </a:r>
            <a:endParaRPr lang="en-US" altLang="en-US" b="0" baseline="-25000" dirty="0">
              <a:latin typeface="Times New Roman" panose="02020603050405020304" pitchFamily="18" charset="0"/>
            </a:endParaRPr>
          </a:p>
        </p:txBody>
      </p:sp>
      <p:sp>
        <p:nvSpPr>
          <p:cNvPr id="80907" name="Rectangle 9">
            <a:extLst>
              <a:ext uri="{FF2B5EF4-FFF2-40B4-BE49-F238E27FC236}">
                <a16:creationId xmlns:a16="http://schemas.microsoft.com/office/drawing/2014/main" id="{B6ECC06C-F8C8-430B-86F2-684950859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613402"/>
            <a:ext cx="1371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 err="1">
                <a:latin typeface="Times New Roman" panose="02020603050405020304" pitchFamily="18" charset="0"/>
              </a:rPr>
              <a:t>t</a:t>
            </a:r>
            <a:r>
              <a:rPr lang="en-US" altLang="en-US" b="0" baseline="-25000" dirty="0" err="1">
                <a:latin typeface="Times New Roman" panose="02020603050405020304" pitchFamily="18" charset="0"/>
              </a:rPr>
              <a:t>trans</a:t>
            </a:r>
            <a:endParaRPr lang="en-US" altLang="en-US" b="0" baseline="-25000" dirty="0">
              <a:latin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59FD20-81D9-4136-A73F-73BD52FB67F8}"/>
              </a:ext>
            </a:extLst>
          </p:cNvPr>
          <p:cNvCxnSpPr>
            <a:cxnSpLocks/>
          </p:cNvCxnSpPr>
          <p:nvPr/>
        </p:nvCxnSpPr>
        <p:spPr bwMode="auto">
          <a:xfrm>
            <a:off x="1085850" y="2500171"/>
            <a:ext cx="7134225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C98EEEBD-E2E8-4226-ACFE-1FBAAC2F196F}"/>
              </a:ext>
            </a:extLst>
          </p:cNvPr>
          <p:cNvSpPr/>
          <p:nvPr/>
        </p:nvSpPr>
        <p:spPr bwMode="auto">
          <a:xfrm>
            <a:off x="1085850" y="2062814"/>
            <a:ext cx="1162050" cy="39528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8C584D9-AC15-4A2B-AF47-4D1E057DA02B}"/>
              </a:ext>
            </a:extLst>
          </p:cNvPr>
          <p:cNvSpPr/>
          <p:nvPr/>
        </p:nvSpPr>
        <p:spPr bwMode="auto">
          <a:xfrm>
            <a:off x="3552825" y="2086647"/>
            <a:ext cx="1162050" cy="38416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9A88DF1-21E8-49B0-96E4-11BDD1E6FE05}"/>
              </a:ext>
            </a:extLst>
          </p:cNvPr>
          <p:cNvSpPr/>
          <p:nvPr/>
        </p:nvSpPr>
        <p:spPr bwMode="auto">
          <a:xfrm>
            <a:off x="7058025" y="2081084"/>
            <a:ext cx="1162050" cy="39528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AE75684-77C9-4FC8-9A84-294F8F0E0D5E}"/>
              </a:ext>
            </a:extLst>
          </p:cNvPr>
          <p:cNvCxnSpPr>
            <a:cxnSpLocks/>
            <a:stCxn id="5" idx="3"/>
          </p:cNvCxnSpPr>
          <p:nvPr/>
        </p:nvCxnSpPr>
        <p:spPr bwMode="auto">
          <a:xfrm>
            <a:off x="2247900" y="2260458"/>
            <a:ext cx="1304925" cy="71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B2CE6B0-CB4B-4EFB-99B8-109C9C4DE8F6}"/>
              </a:ext>
            </a:extLst>
          </p:cNvPr>
          <p:cNvCxnSpPr>
            <a:cxnSpLocks/>
            <a:stCxn id="17" idx="3"/>
            <a:endCxn id="18" idx="1"/>
          </p:cNvCxnSpPr>
          <p:nvPr/>
        </p:nvCxnSpPr>
        <p:spPr bwMode="auto">
          <a:xfrm>
            <a:off x="4714875" y="2278728"/>
            <a:ext cx="23431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62143B7-D04D-471A-B9F8-DACACFA388EF}"/>
              </a:ext>
            </a:extLst>
          </p:cNvPr>
          <p:cNvSpPr txBox="1"/>
          <p:nvPr/>
        </p:nvSpPr>
        <p:spPr>
          <a:xfrm>
            <a:off x="2707086" y="194685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t1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2500BFC-479E-4A35-9162-12900077025C}"/>
              </a:ext>
            </a:extLst>
          </p:cNvPr>
          <p:cNvSpPr txBox="1"/>
          <p:nvPr/>
        </p:nvSpPr>
        <p:spPr>
          <a:xfrm>
            <a:off x="5495708" y="195434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</a:t>
            </a:r>
            <a:r>
              <a:rPr lang="en-US" i="1" dirty="0"/>
              <a:t>x</a:t>
            </a:r>
            <a:r>
              <a:rPr lang="en-US" dirty="0"/>
              <a:t> t1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E7B19F1-3129-4C48-8952-1AD6C09F77BC}"/>
              </a:ext>
            </a:extLst>
          </p:cNvPr>
          <p:cNvSpPr txBox="1"/>
          <p:nvPr/>
        </p:nvSpPr>
        <p:spPr>
          <a:xfrm>
            <a:off x="7096125" y="1723368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Success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C2FB16-4B4B-4A6B-876F-9520FDD0A56E}"/>
              </a:ext>
            </a:extLst>
          </p:cNvPr>
          <p:cNvSpPr txBox="1"/>
          <p:nvPr/>
        </p:nvSpPr>
        <p:spPr>
          <a:xfrm>
            <a:off x="3677225" y="176967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2CEC980-2435-403B-AFB7-64D2B508DE1A}"/>
              </a:ext>
            </a:extLst>
          </p:cNvPr>
          <p:cNvSpPr txBox="1"/>
          <p:nvPr/>
        </p:nvSpPr>
        <p:spPr>
          <a:xfrm>
            <a:off x="1138525" y="175091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Collision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D5AD855-C7B2-4D82-835F-E766BE3C845E}"/>
              </a:ext>
            </a:extLst>
          </p:cNvPr>
          <p:cNvCxnSpPr>
            <a:cxnSpLocks/>
          </p:cNvCxnSpPr>
          <p:nvPr/>
        </p:nvCxnSpPr>
        <p:spPr bwMode="auto">
          <a:xfrm flipV="1">
            <a:off x="1085850" y="2709721"/>
            <a:ext cx="5972175" cy="158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Dot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7933BD-C4A4-442B-9F1C-0F962C064EE0}"/>
              </a:ext>
            </a:extLst>
          </p:cNvPr>
          <p:cNvCxnSpPr>
            <a:cxnSpLocks/>
          </p:cNvCxnSpPr>
          <p:nvPr/>
        </p:nvCxnSpPr>
        <p:spPr bwMode="auto">
          <a:xfrm>
            <a:off x="7086599" y="2717262"/>
            <a:ext cx="113347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lgDashDot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523B1D-40A1-45C0-ACF9-26B4ABA2D750}"/>
              </a:ext>
            </a:extLst>
          </p:cNvPr>
          <p:cNvCxnSpPr/>
          <p:nvPr/>
        </p:nvCxnSpPr>
        <p:spPr bwMode="auto">
          <a:xfrm>
            <a:off x="1085850" y="2500171"/>
            <a:ext cx="0" cy="4857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638F7D-7377-49CA-BE40-53DB57B4877B}"/>
              </a:ext>
            </a:extLst>
          </p:cNvPr>
          <p:cNvCxnSpPr/>
          <p:nvPr/>
        </p:nvCxnSpPr>
        <p:spPr bwMode="auto">
          <a:xfrm>
            <a:off x="7058025" y="2477152"/>
            <a:ext cx="0" cy="4857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B3C6B83-3222-4F18-A559-6EFFB29AC437}"/>
              </a:ext>
            </a:extLst>
          </p:cNvPr>
          <p:cNvCxnSpPr/>
          <p:nvPr/>
        </p:nvCxnSpPr>
        <p:spPr bwMode="auto">
          <a:xfrm>
            <a:off x="8220075" y="2509696"/>
            <a:ext cx="0" cy="48577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C35D36B-23E8-46A2-9524-F974AA07903B}"/>
              </a:ext>
            </a:extLst>
          </p:cNvPr>
          <p:cNvSpPr txBox="1"/>
          <p:nvPr/>
        </p:nvSpPr>
        <p:spPr>
          <a:xfrm>
            <a:off x="1632749" y="3591540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based on simulations of empirical access patterns &amp; models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AEC61E3-F05B-4309-9529-F2D31BF014CD}"/>
              </a:ext>
            </a:extLst>
          </p:cNvPr>
          <p:cNvCxnSpPr>
            <a:cxnSpLocks/>
          </p:cNvCxnSpPr>
          <p:nvPr/>
        </p:nvCxnSpPr>
        <p:spPr bwMode="auto">
          <a:xfrm>
            <a:off x="4572000" y="3056557"/>
            <a:ext cx="161925" cy="5800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903" grpId="0" animBg="1"/>
      <p:bldP spid="80907" grpId="0" animBg="1"/>
      <p:bldP spid="5" grpId="0" animBg="1"/>
      <p:bldP spid="17" grpId="0" animBg="1"/>
      <p:bldP spid="18" grpId="0" animBg="1"/>
      <p:bldP spid="15" grpId="0"/>
      <p:bldP spid="30" grpId="0"/>
      <p:bldP spid="31" grpId="0"/>
      <p:bldP spid="32" grpId="0"/>
      <p:bldP spid="33" grpId="0"/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CSMA/CD efficiency</a:t>
            </a:r>
          </a:p>
        </p:txBody>
      </p:sp>
      <p:sp>
        <p:nvSpPr>
          <p:cNvPr id="5837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9494" y="1334294"/>
            <a:ext cx="8297779" cy="1684338"/>
          </a:xfrm>
        </p:spPr>
        <p:txBody>
          <a:bodyPr/>
          <a:lstStyle/>
          <a:p>
            <a:pPr marL="238125" indent="-238125">
              <a:defRPr/>
            </a:pPr>
            <a:r>
              <a:rPr lang="en-US" sz="2400" i="1" dirty="0" err="1">
                <a:latin typeface="Gill Sans MT" charset="0"/>
                <a:cs typeface="+mn-cs"/>
              </a:rPr>
              <a:t>t</a:t>
            </a:r>
            <a:r>
              <a:rPr lang="en-US" sz="2400" i="1" baseline="-25000" dirty="0" err="1">
                <a:latin typeface="Gill Sans MT" charset="0"/>
                <a:cs typeface="+mn-cs"/>
              </a:rPr>
              <a:t>prop</a:t>
            </a:r>
            <a:r>
              <a:rPr lang="en-US" sz="2400" dirty="0">
                <a:latin typeface="Gill Sans MT" charset="0"/>
                <a:cs typeface="+mn-cs"/>
              </a:rPr>
              <a:t> = max prop delay between 2 nodes in LAN</a:t>
            </a:r>
          </a:p>
          <a:p>
            <a:pPr marL="238125" indent="-238125">
              <a:defRPr/>
            </a:pPr>
            <a:r>
              <a:rPr lang="en-US" sz="2400" i="1" dirty="0">
                <a:latin typeface="Gill Sans MT" charset="0"/>
                <a:cs typeface="+mn-cs"/>
              </a:rPr>
              <a:t>t</a:t>
            </a:r>
            <a:r>
              <a:rPr lang="en-US" sz="2400" i="1" baseline="-25000" dirty="0">
                <a:latin typeface="Gill Sans MT" charset="0"/>
                <a:cs typeface="+mn-cs"/>
              </a:rPr>
              <a:t>trans</a:t>
            </a:r>
            <a:r>
              <a:rPr lang="en-US" sz="2400" dirty="0">
                <a:latin typeface="Gill Sans MT" charset="0"/>
                <a:cs typeface="+mn-cs"/>
              </a:rPr>
              <a:t> = time to transmit max-size frame</a:t>
            </a:r>
          </a:p>
          <a:p>
            <a:pPr marL="238125" indent="-238125">
              <a:defRPr/>
            </a:pPr>
            <a:r>
              <a:rPr lang="en-US" sz="2400" dirty="0">
                <a:latin typeface="Gill Sans MT" charset="0"/>
                <a:cs typeface="+mn-cs"/>
              </a:rPr>
              <a:t>utilization is </a:t>
            </a:r>
            <a:r>
              <a:rPr lang="en-US" sz="2400" i="1" dirty="0" err="1">
                <a:latin typeface="Gill Sans MT" charset="0"/>
                <a:cs typeface="+mn-cs"/>
              </a:rPr>
              <a:t>tx</a:t>
            </a:r>
            <a:r>
              <a:rPr lang="en-US" sz="2400" dirty="0">
                <a:latin typeface="Gill Sans MT" charset="0"/>
                <a:cs typeface="+mn-cs"/>
              </a:rPr>
              <a:t> time as fraction of total time (</a:t>
            </a:r>
            <a:r>
              <a:rPr lang="en-US" sz="2400" i="1" dirty="0" err="1">
                <a:latin typeface="Gill Sans MT" charset="0"/>
                <a:cs typeface="+mn-cs"/>
              </a:rPr>
              <a:t>tx</a:t>
            </a:r>
            <a:r>
              <a:rPr lang="en-US" sz="2400" dirty="0">
                <a:latin typeface="Gill Sans MT" charset="0"/>
                <a:cs typeface="+mn-cs"/>
              </a:rPr>
              <a:t> time + wasted)</a:t>
            </a: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  <a:p>
            <a:pPr marL="0" indent="0">
              <a:buNone/>
              <a:defRPr/>
            </a:pPr>
            <a:endParaRPr lang="en-US" dirty="0">
              <a:latin typeface="Gill Sans MT" charset="0"/>
              <a:cs typeface="+mn-cs"/>
            </a:endParaRPr>
          </a:p>
          <a:p>
            <a:pPr marL="277813" indent="-277813">
              <a:defRPr/>
            </a:pPr>
            <a:r>
              <a:rPr lang="en-US" sz="2400" dirty="0">
                <a:latin typeface="Gill Sans MT" charset="0"/>
                <a:cs typeface="+mn-cs"/>
              </a:rPr>
              <a:t>efficiency goes to 1 when ‘</a:t>
            </a:r>
            <a:r>
              <a:rPr lang="en-US" sz="2400" i="1" dirty="0">
                <a:latin typeface="Gill Sans MT" charset="0"/>
                <a:cs typeface="+mn-cs"/>
              </a:rPr>
              <a:t>a’</a:t>
            </a:r>
            <a:r>
              <a:rPr lang="en-US" sz="2400" dirty="0">
                <a:latin typeface="Gill Sans MT" charset="0"/>
                <a:cs typeface="+mn-cs"/>
              </a:rPr>
              <a:t> is very small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as </a:t>
            </a:r>
            <a:r>
              <a:rPr lang="en-US" i="1" dirty="0">
                <a:latin typeface="Gill Sans MT" charset="0"/>
              </a:rPr>
              <a:t>t</a:t>
            </a:r>
            <a:r>
              <a:rPr lang="en-US" i="1" baseline="-25000" dirty="0">
                <a:latin typeface="Gill Sans MT" charset="0"/>
              </a:rPr>
              <a:t>prop</a:t>
            </a:r>
            <a:r>
              <a:rPr lang="en-US" dirty="0">
                <a:latin typeface="Gill Sans MT" charset="0"/>
              </a:rPr>
              <a:t> goes to 0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as </a:t>
            </a:r>
            <a:r>
              <a:rPr lang="en-US" i="1" dirty="0">
                <a:latin typeface="Gill Sans MT" charset="0"/>
              </a:rPr>
              <a:t>t</a:t>
            </a:r>
            <a:r>
              <a:rPr lang="en-US" i="1" baseline="-25000" dirty="0">
                <a:latin typeface="Gill Sans MT" charset="0"/>
              </a:rPr>
              <a:t>trans</a:t>
            </a:r>
            <a:r>
              <a:rPr lang="en-US" dirty="0">
                <a:latin typeface="Gill Sans MT" charset="0"/>
              </a:rPr>
              <a:t> goes to infinity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when ‘</a:t>
            </a:r>
            <a:r>
              <a:rPr lang="en-US" i="1" dirty="0">
                <a:latin typeface="Gill Sans MT" charset="0"/>
              </a:rPr>
              <a:t>a’</a:t>
            </a:r>
            <a:r>
              <a:rPr lang="en-US" dirty="0">
                <a:latin typeface="Gill Sans MT" charset="0"/>
              </a:rPr>
              <a:t> is small stations learn about collision fast and ‘</a:t>
            </a:r>
            <a:r>
              <a:rPr lang="en-US" i="1" dirty="0">
                <a:latin typeface="Gill Sans MT" charset="0"/>
              </a:rPr>
              <a:t>u’ </a:t>
            </a:r>
            <a:r>
              <a:rPr lang="en-US" dirty="0">
                <a:latin typeface="Gill Sans MT" charset="0"/>
              </a:rPr>
              <a:t>utilization (i.e., efficiency) increases</a:t>
            </a:r>
          </a:p>
          <a:p>
            <a:pPr marL="695325" lvl="1" indent="-238125">
              <a:defRPr/>
            </a:pPr>
            <a:r>
              <a:rPr lang="en-US" dirty="0">
                <a:latin typeface="Gill Sans MT" charset="0"/>
              </a:rPr>
              <a:t>when ‘</a:t>
            </a:r>
            <a:r>
              <a:rPr lang="en-US" i="1" dirty="0">
                <a:latin typeface="Gill Sans MT" charset="0"/>
              </a:rPr>
              <a:t>a’</a:t>
            </a:r>
            <a:r>
              <a:rPr lang="en-US" dirty="0">
                <a:latin typeface="Gill Sans MT" charset="0"/>
              </a:rPr>
              <a:t> is large then </a:t>
            </a:r>
            <a:r>
              <a:rPr lang="en-US" i="1" dirty="0">
                <a:latin typeface="Gill Sans MT" charset="0"/>
              </a:rPr>
              <a:t>u</a:t>
            </a:r>
            <a:r>
              <a:rPr lang="en-US" dirty="0">
                <a:latin typeface="Gill Sans MT" charset="0"/>
              </a:rPr>
              <a:t> decreases</a:t>
            </a:r>
          </a:p>
          <a:p>
            <a:pPr marL="277813" indent="-277813">
              <a:defRPr/>
            </a:pPr>
            <a:r>
              <a:rPr lang="en-US" sz="2400" dirty="0">
                <a:latin typeface="Gill Sans MT" charset="0"/>
                <a:cs typeface="+mn-cs"/>
              </a:rPr>
              <a:t>better performance than ALOHA: and simple, cheap, decentralized</a:t>
            </a:r>
            <a:r>
              <a:rPr lang="en-US" dirty="0">
                <a:latin typeface="Gill Sans MT" charset="0"/>
                <a:cs typeface="+mn-cs"/>
              </a:rPr>
              <a:t>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525" name="Object 4"/>
              <p:cNvSpPr txBox="1"/>
              <p:nvPr/>
            </p:nvSpPr>
            <p:spPr bwMode="auto">
              <a:xfrm>
                <a:off x="1612232" y="2528888"/>
                <a:ext cx="6220327" cy="984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𝑒𝑓𝑓𝑖𝑐𝑖𝑒𝑛𝑐𝑦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𝑢𝑡𝑖𝑙𝑖𝑧𝑎𝑡𝑖𝑜𝑛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5. 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𝑝𝑟𝑜𝑝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𝑡𝑟𝑎𝑛𝑠</m:t>
                                </m:r>
                              </m:sub>
                            </m:sSub>
                          </m:den>
                        </m:f>
                      </m:den>
                    </m:f>
                  </m:oMath>
                </a14:m>
                <a:r>
                  <a:rPr lang="en-US" dirty="0"/>
                  <a:t>=</a:t>
                </a:r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1+5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7525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12232" y="2528888"/>
                <a:ext cx="6220327" cy="984250"/>
              </a:xfrm>
              <a:prstGeom prst="rect">
                <a:avLst/>
              </a:prstGeom>
              <a:blipFill>
                <a:blip r:embed="rId3"/>
                <a:stretch>
                  <a:fillRect l="-2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526" name="Picture 22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" y="1033463"/>
            <a:ext cx="45704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45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ED90ABC-BDB1-412E-97A4-50BC83502B73}"/>
              </a:ext>
            </a:extLst>
          </p:cNvPr>
          <p:cNvSpPr/>
          <p:nvPr/>
        </p:nvSpPr>
        <p:spPr bwMode="auto">
          <a:xfrm>
            <a:off x="1476375" y="2509837"/>
            <a:ext cx="5686425" cy="738187"/>
          </a:xfrm>
          <a:prstGeom prst="rect">
            <a:avLst/>
          </a:prstGeom>
          <a:noFill/>
          <a:ln w="25400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2495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Slide Number Placeholder 5">
            <a:extLst>
              <a:ext uri="{FF2B5EF4-FFF2-40B4-BE49-F238E27FC236}">
                <a16:creationId xmlns:a16="http://schemas.microsoft.com/office/drawing/2014/main" id="{386E27B4-2D51-48C5-9679-A2843DAE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0A2A2ADC-EB44-4CD4-9599-37C63A83941D}" type="slidenum">
              <a:rPr lang="en-US" altLang="en-US" sz="1200" b="0" i="0">
                <a:latin typeface="Arial" panose="020B0604020202020204" pitchFamily="34" charset="0"/>
              </a:rPr>
              <a:pPr/>
              <a:t>46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4AC46B-AE72-41CC-BC8D-4B0062C1A830}"/>
                  </a:ext>
                </a:extLst>
              </p:cNvPr>
              <p:cNvSpPr txBox="1"/>
              <p:nvPr/>
            </p:nvSpPr>
            <p:spPr>
              <a:xfrm>
                <a:off x="548592" y="190669"/>
                <a:ext cx="8456161" cy="2464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𝑇𝑝𝑟𝑜𝑝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𝑇𝑡𝑟𝑎𝑛𝑠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  <a:p>
                <a:endParaRPr lang="en-US" i="1" dirty="0"/>
              </a:p>
              <a:p>
                <a:r>
                  <a:rPr lang="en-US" sz="2200" i="1" dirty="0" err="1"/>
                  <a:t>T</a:t>
                </a:r>
                <a:r>
                  <a:rPr lang="en-US" sz="2200" i="1" baseline="-25000" dirty="0" err="1"/>
                  <a:t>prop</a:t>
                </a:r>
                <a:r>
                  <a:rPr lang="en-US" sz="2200" dirty="0"/>
                  <a:t> ↓ &amp; </a:t>
                </a:r>
                <a:r>
                  <a:rPr lang="en-US" sz="2200" i="1" dirty="0" err="1"/>
                  <a:t>T</a:t>
                </a:r>
                <a:r>
                  <a:rPr lang="en-US" sz="2200" i="1" baseline="-25000" dirty="0" err="1"/>
                  <a:t>trans</a:t>
                </a:r>
                <a:r>
                  <a:rPr lang="en-US" sz="2200" dirty="0"/>
                  <a:t> ↑ → </a:t>
                </a:r>
                <a:r>
                  <a:rPr lang="en-US" sz="2200" i="1" dirty="0"/>
                  <a:t>a</a:t>
                </a:r>
                <a:r>
                  <a:rPr lang="en-US" sz="2200" dirty="0"/>
                  <a:t> ↓ → </a:t>
                </a:r>
                <a:r>
                  <a:rPr lang="en-US" sz="2200" i="1" dirty="0"/>
                  <a:t>u</a:t>
                </a:r>
                <a:r>
                  <a:rPr lang="en-US" sz="2200" dirty="0"/>
                  <a:t> ↑               </a:t>
                </a:r>
                <a:r>
                  <a:rPr lang="en-US" sz="2200" i="1" dirty="0" err="1"/>
                  <a:t>T</a:t>
                </a:r>
                <a:r>
                  <a:rPr lang="en-US" sz="2200" i="1" baseline="-25000" dirty="0" err="1"/>
                  <a:t>prop</a:t>
                </a:r>
                <a:r>
                  <a:rPr lang="en-US" sz="2200" dirty="0"/>
                  <a:t> ↑ &amp; </a:t>
                </a:r>
                <a:r>
                  <a:rPr lang="en-US" sz="2200" i="1" dirty="0" err="1"/>
                  <a:t>T</a:t>
                </a:r>
                <a:r>
                  <a:rPr lang="en-US" sz="2200" i="1" baseline="-25000" dirty="0" err="1"/>
                  <a:t>trans</a:t>
                </a:r>
                <a:r>
                  <a:rPr lang="en-US" sz="2200" dirty="0"/>
                  <a:t>↓ → </a:t>
                </a:r>
                <a:r>
                  <a:rPr lang="en-US" sz="2200" i="1" dirty="0"/>
                  <a:t>a</a:t>
                </a:r>
                <a:r>
                  <a:rPr lang="en-US" sz="2200" dirty="0"/>
                  <a:t>↑ → </a:t>
                </a:r>
                <a:r>
                  <a:rPr lang="en-US" sz="2200" i="1" dirty="0"/>
                  <a:t>u</a:t>
                </a:r>
                <a:r>
                  <a:rPr lang="en-US" sz="2200" dirty="0"/>
                  <a:t>↓</a:t>
                </a:r>
              </a:p>
              <a:p>
                <a:endParaRPr lang="en-US" sz="2200" dirty="0"/>
              </a:p>
              <a:p>
                <a:r>
                  <a:rPr lang="en-US" dirty="0"/>
                  <a:t>       short net (600m)				 long net (2,500m)</a:t>
                </a:r>
              </a:p>
              <a:p>
                <a:r>
                  <a:rPr lang="en-US" dirty="0"/>
                  <a:t>       large frame (12,240bits)		  	 small frame (608bits)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64AC46B-AE72-41CC-BC8D-4B0062C1A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92" y="190669"/>
                <a:ext cx="8456161" cy="2464008"/>
              </a:xfrm>
              <a:prstGeom prst="rect">
                <a:avLst/>
              </a:prstGeom>
              <a:blipFill>
                <a:blip r:embed="rId3"/>
                <a:stretch>
                  <a:fillRect l="-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748A4335-864D-4D9B-AA5E-708813456E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31176190"/>
              </p:ext>
            </p:extLst>
          </p:nvPr>
        </p:nvGraphicFramePr>
        <p:xfrm>
          <a:off x="1476374" y="2465387"/>
          <a:ext cx="6191251" cy="40211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B96E578-1A86-4A3C-9C08-4FC49F3039A6}"/>
              </a:ext>
            </a:extLst>
          </p:cNvPr>
          <p:cNvCxnSpPr>
            <a:cxnSpLocks/>
            <a:stCxn id="28" idx="1"/>
          </p:cNvCxnSpPr>
          <p:nvPr/>
        </p:nvCxnSpPr>
        <p:spPr bwMode="auto">
          <a:xfrm>
            <a:off x="2257425" y="2422921"/>
            <a:ext cx="0" cy="4441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F36A8B-1BA0-4B1C-B3F4-574BEEFFDADC}"/>
              </a:ext>
            </a:extLst>
          </p:cNvPr>
          <p:cNvCxnSpPr>
            <a:cxnSpLocks/>
          </p:cNvCxnSpPr>
          <p:nvPr/>
        </p:nvCxnSpPr>
        <p:spPr bwMode="auto">
          <a:xfrm>
            <a:off x="7239000" y="2370930"/>
            <a:ext cx="0" cy="3239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F6A87-9C74-4205-9DA6-D080204B72CD}"/>
                  </a:ext>
                </a:extLst>
              </p:cNvPr>
              <p:cNvSpPr txBox="1"/>
              <p:nvPr/>
            </p:nvSpPr>
            <p:spPr>
              <a:xfrm>
                <a:off x="3982897" y="3823777"/>
                <a:ext cx="1369542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19F6A87-9C74-4205-9DA6-D080204B72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2897" y="3823777"/>
                <a:ext cx="1369542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7A828BAA-60AA-445B-BDA1-35D77DDC3D0F}"/>
              </a:ext>
            </a:extLst>
          </p:cNvPr>
          <p:cNvSpPr/>
          <p:nvPr/>
        </p:nvSpPr>
        <p:spPr bwMode="auto">
          <a:xfrm>
            <a:off x="3362325" y="190669"/>
            <a:ext cx="2628900" cy="65705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41B23B3-0524-46AB-8724-E0390310B3B4}"/>
              </a:ext>
            </a:extLst>
          </p:cNvPr>
          <p:cNvSpPr/>
          <p:nvPr/>
        </p:nvSpPr>
        <p:spPr bwMode="auto">
          <a:xfrm>
            <a:off x="548591" y="943144"/>
            <a:ext cx="3709077" cy="65705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FEF17C-2315-47C9-AC61-11112251639A}"/>
              </a:ext>
            </a:extLst>
          </p:cNvPr>
          <p:cNvSpPr/>
          <p:nvPr/>
        </p:nvSpPr>
        <p:spPr bwMode="auto">
          <a:xfrm>
            <a:off x="5077668" y="934498"/>
            <a:ext cx="3709077" cy="65705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E5CBBB0-4BE6-463D-BD81-457840F1032E}"/>
              </a:ext>
            </a:extLst>
          </p:cNvPr>
          <p:cNvCxnSpPr/>
          <p:nvPr/>
        </p:nvCxnSpPr>
        <p:spPr bwMode="auto">
          <a:xfrm flipH="1">
            <a:off x="2403129" y="519197"/>
            <a:ext cx="9591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E371BD9-F64C-440F-B3E4-732F794DAFBB}"/>
              </a:ext>
            </a:extLst>
          </p:cNvPr>
          <p:cNvCxnSpPr/>
          <p:nvPr/>
        </p:nvCxnSpPr>
        <p:spPr bwMode="auto">
          <a:xfrm flipH="1">
            <a:off x="5991225" y="519197"/>
            <a:ext cx="9591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C94163-DEC9-4247-A570-A6276FD3374B}"/>
              </a:ext>
            </a:extLst>
          </p:cNvPr>
          <p:cNvCxnSpPr/>
          <p:nvPr/>
        </p:nvCxnSpPr>
        <p:spPr bwMode="auto">
          <a:xfrm>
            <a:off x="2403129" y="519197"/>
            <a:ext cx="0" cy="4153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7061A4C-A9B7-4425-A310-D703FF8EFA57}"/>
              </a:ext>
            </a:extLst>
          </p:cNvPr>
          <p:cNvCxnSpPr/>
          <p:nvPr/>
        </p:nvCxnSpPr>
        <p:spPr bwMode="auto">
          <a:xfrm>
            <a:off x="6944560" y="527843"/>
            <a:ext cx="0" cy="4153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Left Brace 19">
            <a:extLst>
              <a:ext uri="{FF2B5EF4-FFF2-40B4-BE49-F238E27FC236}">
                <a16:creationId xmlns:a16="http://schemas.microsoft.com/office/drawing/2014/main" id="{B1451A04-2B90-4D1F-944D-D024AEEC3927}"/>
              </a:ext>
            </a:extLst>
          </p:cNvPr>
          <p:cNvSpPr/>
          <p:nvPr/>
        </p:nvSpPr>
        <p:spPr bwMode="auto">
          <a:xfrm rot="16200000">
            <a:off x="7117200" y="1106134"/>
            <a:ext cx="234071" cy="231457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Left Brace 27">
            <a:extLst>
              <a:ext uri="{FF2B5EF4-FFF2-40B4-BE49-F238E27FC236}">
                <a16:creationId xmlns:a16="http://schemas.microsoft.com/office/drawing/2014/main" id="{7C3AB747-E6BB-43BC-ABA0-4EA9492FA2C1}"/>
              </a:ext>
            </a:extLst>
          </p:cNvPr>
          <p:cNvSpPr/>
          <p:nvPr/>
        </p:nvSpPr>
        <p:spPr bwMode="auto">
          <a:xfrm rot="16200000">
            <a:off x="2140389" y="1027863"/>
            <a:ext cx="234072" cy="255604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992A67-7F9B-4FB8-9B62-49FF10673DD2}"/>
                  </a:ext>
                </a:extLst>
              </p:cNvPr>
              <p:cNvSpPr txBox="1"/>
              <p:nvPr/>
            </p:nvSpPr>
            <p:spPr>
              <a:xfrm>
                <a:off x="405716" y="2606873"/>
                <a:ext cx="8899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~99%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E992A67-7F9B-4FB8-9B62-49FF10673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6" y="2606873"/>
                <a:ext cx="88998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694AD3-07DF-49E6-A507-3EBA8F6C6F4D}"/>
                  </a:ext>
                </a:extLst>
              </p:cNvPr>
              <p:cNvSpPr txBox="1"/>
              <p:nvPr/>
            </p:nvSpPr>
            <p:spPr>
              <a:xfrm>
                <a:off x="7848296" y="5207958"/>
                <a:ext cx="8899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~60%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47694AD3-07DF-49E6-A507-3EBA8F6C6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296" y="5207958"/>
                <a:ext cx="88998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05525E3-C190-40B2-B60E-B35A0F9F5A0A}"/>
              </a:ext>
            </a:extLst>
          </p:cNvPr>
          <p:cNvCxnSpPr>
            <a:cxnSpLocks/>
          </p:cNvCxnSpPr>
          <p:nvPr/>
        </p:nvCxnSpPr>
        <p:spPr bwMode="auto">
          <a:xfrm>
            <a:off x="1186165" y="2819498"/>
            <a:ext cx="795035" cy="132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81BBFA9-0374-4173-9F9A-EEEA74CCC81B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43" y="5423401"/>
            <a:ext cx="594328" cy="3011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46192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0" grpId="0" animBg="1"/>
      <p:bldP spid="28" grpId="0" animBg="1"/>
      <p:bldP spid="30" grpId="0"/>
      <p:bldP spid="3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Footer Placeholder 4">
            <a:extLst>
              <a:ext uri="{FF2B5EF4-FFF2-40B4-BE49-F238E27FC236}">
                <a16:creationId xmlns:a16="http://schemas.microsoft.com/office/drawing/2014/main" id="{E1858AFE-092A-4DD9-8B3C-AEE35F5BA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87043" name="Slide Number Placeholder 5">
            <a:extLst>
              <a:ext uri="{FF2B5EF4-FFF2-40B4-BE49-F238E27FC236}">
                <a16:creationId xmlns:a16="http://schemas.microsoft.com/office/drawing/2014/main" id="{0A439E2B-6302-4E0D-9E8E-07FFDDBF6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60AC36C4-F80F-455D-A3AF-B93B04E368CF}" type="slidenum">
              <a:rPr lang="en-US" altLang="en-US" sz="1200" b="0" i="0">
                <a:latin typeface="Arial" panose="020B0604020202020204" pitchFamily="34" charset="0"/>
              </a:rPr>
              <a:pPr/>
              <a:t>47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87044" name="Rectangle 2">
            <a:extLst>
              <a:ext uri="{FF2B5EF4-FFF2-40B4-BE49-F238E27FC236}">
                <a16:creationId xmlns:a16="http://schemas.microsoft.com/office/drawing/2014/main" id="{74385C16-896A-4CFA-8823-476FD8F431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Collision detection in Wireless</a:t>
            </a:r>
          </a:p>
        </p:txBody>
      </p:sp>
      <p:sp>
        <p:nvSpPr>
          <p:cNvPr id="87045" name="Rectangle 3">
            <a:extLst>
              <a:ext uri="{FF2B5EF4-FFF2-40B4-BE49-F238E27FC236}">
                <a16:creationId xmlns:a16="http://schemas.microsoft.com/office/drawing/2014/main" id="{42A77DDB-EC3B-4828-82D1-B99F52C603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Need special equipment to detect collision at receiver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We care about the collision at the reciever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1. no-collision detected at sender but collision detected at receiver</a:t>
            </a:r>
          </a:p>
          <a:p>
            <a:pPr lvl="1"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2. collision at sender but no collision at receiver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Neighborhood of sender and receiver are not the same (it’s not a shared wire, but define relatively (locally) to a node [hidden terminal problem]</a:t>
            </a:r>
          </a:p>
          <a:p>
            <a:pPr>
              <a:lnSpc>
                <a:spcPct val="90000"/>
              </a:lnSpc>
            </a:pPr>
            <a:r>
              <a:rPr lang="en-US" altLang="en-US">
                <a:ea typeface="ＭＳ Ｐゴシック" panose="020B0600070205080204" pitchFamily="34" charset="-128"/>
              </a:rPr>
              <a:t>… more later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1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Rectangle 2"/>
          <p:cNvSpPr>
            <a:spLocks noGrp="1" noChangeArrowheads="1"/>
          </p:cNvSpPr>
          <p:nvPr>
            <p:ph type="title"/>
          </p:nvPr>
        </p:nvSpPr>
        <p:spPr>
          <a:xfrm>
            <a:off x="422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</a:t>
            </a:r>
            <a:r>
              <a:rPr lang="en-US" sz="4000" dirty="0">
                <a:latin typeface="Gill Sans MT" charset="0"/>
                <a:cs typeface="+mj-cs"/>
              </a:rPr>
              <a:t>MAC</a:t>
            </a:r>
            <a:r>
              <a:rPr lang="en-US" dirty="0">
                <a:latin typeface="Gill Sans MT" charset="0"/>
                <a:cs typeface="+mj-cs"/>
              </a:rPr>
              <a:t> protocols</a:t>
            </a:r>
          </a:p>
        </p:txBody>
      </p:sp>
      <p:sp>
        <p:nvSpPr>
          <p:cNvPr id="3379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channel partitioning MAC protocols: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</a:rPr>
              <a:t>share channel </a:t>
            </a:r>
            <a:r>
              <a:rPr lang="en-US" i="1" dirty="0">
                <a:latin typeface="Gill Sans MT" charset="0"/>
              </a:rPr>
              <a:t>efficiently</a:t>
            </a:r>
            <a:r>
              <a:rPr lang="en-US" dirty="0">
                <a:latin typeface="Gill Sans MT" charset="0"/>
              </a:rPr>
              <a:t> and </a:t>
            </a:r>
            <a:r>
              <a:rPr lang="en-US" i="1" dirty="0">
                <a:latin typeface="Gill Sans MT" charset="0"/>
              </a:rPr>
              <a:t>fairly</a:t>
            </a:r>
            <a:r>
              <a:rPr lang="en-US" dirty="0">
                <a:latin typeface="Gill Sans MT" charset="0"/>
              </a:rPr>
              <a:t> at high load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</a:rPr>
              <a:t>inefficient at low load: delay in channel access, 1/N bandwidth allocated even if only 1 active node! </a:t>
            </a:r>
          </a:p>
          <a:p>
            <a:pPr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random access MAC protocols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</a:rPr>
              <a:t>efficient at low load: single node can fully utilize channel</a:t>
            </a:r>
          </a:p>
          <a:p>
            <a:pPr lvl="1"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</a:rPr>
              <a:t>high load: collision overhead</a:t>
            </a:r>
          </a:p>
          <a:p>
            <a:pPr>
              <a:buFont typeface="Wingdings" charset="0"/>
              <a:buNone/>
              <a:defRPr/>
            </a:pPr>
            <a:r>
              <a:rPr lang="ja-JP" altLang="en-US" dirty="0">
                <a:solidFill>
                  <a:srgbClr val="CC0000"/>
                </a:solidFill>
                <a:latin typeface="Gill Sans MT" charset="0"/>
                <a:cs typeface="+mn-cs"/>
              </a:rPr>
              <a:t>“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taking turns</a:t>
            </a:r>
            <a:r>
              <a:rPr lang="ja-JP" altLang="en-US" dirty="0">
                <a:solidFill>
                  <a:srgbClr val="CC0000"/>
                </a:solidFill>
                <a:latin typeface="Gill Sans MT" charset="0"/>
                <a:cs typeface="+mn-cs"/>
              </a:rPr>
              <a:t>”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protocols</a:t>
            </a:r>
          </a:p>
          <a:p>
            <a:pPr lvl="1">
              <a:buFont typeface="Wingdings" charset="0"/>
              <a:buNone/>
              <a:defRPr/>
            </a:pPr>
            <a:r>
              <a:rPr lang="en-US" dirty="0">
                <a:latin typeface="Gill Sans MT" charset="0"/>
              </a:rPr>
              <a:t>look for best of both worlds!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48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46896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9" name="Group 55"/>
          <p:cNvGrpSpPr>
            <a:grpSpLocks/>
          </p:cNvGrpSpPr>
          <p:nvPr/>
        </p:nvGrpSpPr>
        <p:grpSpPr bwMode="auto">
          <a:xfrm>
            <a:off x="4398963" y="4154488"/>
            <a:ext cx="781050" cy="681037"/>
            <a:chOff x="-44" y="1473"/>
            <a:chExt cx="981" cy="1105"/>
          </a:xfrm>
        </p:grpSpPr>
        <p:pic>
          <p:nvPicPr>
            <p:cNvPr id="111652" name="Picture 56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3" name="Freeform 57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0" name="Group 58"/>
          <p:cNvGrpSpPr>
            <a:grpSpLocks/>
          </p:cNvGrpSpPr>
          <p:nvPr/>
        </p:nvGrpSpPr>
        <p:grpSpPr bwMode="auto">
          <a:xfrm>
            <a:off x="4691063" y="3549650"/>
            <a:ext cx="781050" cy="681038"/>
            <a:chOff x="-44" y="1473"/>
            <a:chExt cx="981" cy="1105"/>
          </a:xfrm>
        </p:grpSpPr>
        <p:pic>
          <p:nvPicPr>
            <p:cNvPr id="111650" name="Picture 59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1" name="Freeform 60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1" name="Group 61"/>
          <p:cNvGrpSpPr>
            <a:grpSpLocks/>
          </p:cNvGrpSpPr>
          <p:nvPr/>
        </p:nvGrpSpPr>
        <p:grpSpPr bwMode="auto">
          <a:xfrm>
            <a:off x="4972050" y="2935288"/>
            <a:ext cx="781050" cy="681037"/>
            <a:chOff x="-44" y="1473"/>
            <a:chExt cx="981" cy="1105"/>
          </a:xfrm>
        </p:grpSpPr>
        <p:pic>
          <p:nvPicPr>
            <p:cNvPr id="111648" name="Picture 62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9" name="Freeform 6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2" name="Group 64"/>
          <p:cNvGrpSpPr>
            <a:grpSpLocks/>
          </p:cNvGrpSpPr>
          <p:nvPr/>
        </p:nvGrpSpPr>
        <p:grpSpPr bwMode="auto">
          <a:xfrm>
            <a:off x="5273675" y="2354263"/>
            <a:ext cx="781050" cy="681037"/>
            <a:chOff x="-44" y="1473"/>
            <a:chExt cx="981" cy="1105"/>
          </a:xfrm>
        </p:grpSpPr>
        <p:pic>
          <p:nvPicPr>
            <p:cNvPr id="111646" name="Picture 6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7" name="Freeform 6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1623" name="Group 67"/>
          <p:cNvGrpSpPr>
            <a:grpSpLocks/>
          </p:cNvGrpSpPr>
          <p:nvPr/>
        </p:nvGrpSpPr>
        <p:grpSpPr bwMode="auto">
          <a:xfrm flipH="1">
            <a:off x="6810375" y="2600325"/>
            <a:ext cx="781050" cy="681038"/>
            <a:chOff x="-44" y="1473"/>
            <a:chExt cx="981" cy="1105"/>
          </a:xfrm>
        </p:grpSpPr>
        <p:pic>
          <p:nvPicPr>
            <p:cNvPr id="111644" name="Picture 68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45" name="Freeform 6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48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0563" y="1485900"/>
            <a:ext cx="3460750" cy="5062538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3200" i="1" dirty="0">
                <a:solidFill>
                  <a:srgbClr val="CC0000"/>
                </a:solidFill>
                <a:latin typeface="Gill Sans MT" charset="0"/>
                <a:cs typeface="+mn-cs"/>
              </a:rPr>
              <a:t>polling:</a:t>
            </a:r>
            <a:r>
              <a:rPr lang="en-US" sz="3200" b="1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endParaRPr lang="en-US" sz="3200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marL="238125" indent="-238125">
              <a:defRPr/>
            </a:pPr>
            <a:r>
              <a:rPr lang="en-US" sz="2400" dirty="0">
                <a:latin typeface="Gill Sans MT" charset="0"/>
                <a:cs typeface="+mn-cs"/>
              </a:rPr>
              <a:t>master node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invites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 slave nodes to transmit in turn</a:t>
            </a:r>
          </a:p>
          <a:p>
            <a:pPr marL="238125" indent="-238125">
              <a:defRPr/>
            </a:pPr>
            <a:r>
              <a:rPr lang="en-US" sz="2400" dirty="0">
                <a:latin typeface="Gill Sans MT" charset="0"/>
                <a:cs typeface="+mn-cs"/>
              </a:rPr>
              <a:t>typically used with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dumb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 slave devices</a:t>
            </a:r>
          </a:p>
          <a:p>
            <a:pPr marL="238125" indent="-238125">
              <a:defRPr/>
            </a:pPr>
            <a:r>
              <a:rPr lang="en-US" sz="2400" dirty="0">
                <a:latin typeface="Gill Sans MT" charset="0"/>
                <a:cs typeface="+mn-cs"/>
              </a:rPr>
              <a:t>concerns: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polling overhead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latency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single point of failure (master)</a:t>
            </a:r>
          </a:p>
        </p:txBody>
      </p:sp>
      <p:sp>
        <p:nvSpPr>
          <p:cNvPr id="34826" name="Line 24"/>
          <p:cNvSpPr>
            <a:spLocks noChangeShapeType="1"/>
          </p:cNvSpPr>
          <p:nvPr/>
        </p:nvSpPr>
        <p:spPr bwMode="auto">
          <a:xfrm flipH="1">
            <a:off x="5286375" y="2717800"/>
            <a:ext cx="927100" cy="177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27" name="Line 25"/>
          <p:cNvSpPr>
            <a:spLocks noChangeShapeType="1"/>
          </p:cNvSpPr>
          <p:nvPr/>
        </p:nvSpPr>
        <p:spPr bwMode="auto">
          <a:xfrm>
            <a:off x="5927725" y="2768600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28" name="Line 31"/>
          <p:cNvSpPr>
            <a:spLocks noChangeShapeType="1"/>
          </p:cNvSpPr>
          <p:nvPr/>
        </p:nvSpPr>
        <p:spPr bwMode="auto">
          <a:xfrm>
            <a:off x="6076950" y="2982913"/>
            <a:ext cx="858838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29" name="Line 35"/>
          <p:cNvSpPr>
            <a:spLocks noChangeShapeType="1"/>
          </p:cNvSpPr>
          <p:nvPr/>
        </p:nvSpPr>
        <p:spPr bwMode="auto">
          <a:xfrm>
            <a:off x="5656263" y="3297238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30" name="Line 37"/>
          <p:cNvSpPr>
            <a:spLocks noChangeShapeType="1"/>
          </p:cNvSpPr>
          <p:nvPr/>
        </p:nvSpPr>
        <p:spPr bwMode="auto">
          <a:xfrm>
            <a:off x="5384800" y="3825875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31" name="Line 39"/>
          <p:cNvSpPr>
            <a:spLocks noChangeShapeType="1"/>
          </p:cNvSpPr>
          <p:nvPr/>
        </p:nvSpPr>
        <p:spPr bwMode="auto">
          <a:xfrm>
            <a:off x="5113338" y="4354513"/>
            <a:ext cx="25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4832" name="Text Box 40"/>
          <p:cNvSpPr txBox="1">
            <a:spLocks noChangeArrowheads="1"/>
          </p:cNvSpPr>
          <p:nvPr/>
        </p:nvSpPr>
        <p:spPr bwMode="auto">
          <a:xfrm>
            <a:off x="6638925" y="3222625"/>
            <a:ext cx="9588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  <a:cs typeface="+mn-cs"/>
              </a:rPr>
              <a:t>master</a:t>
            </a:r>
          </a:p>
        </p:txBody>
      </p:sp>
      <p:sp>
        <p:nvSpPr>
          <p:cNvPr id="34833" name="Text Box 41"/>
          <p:cNvSpPr txBox="1">
            <a:spLocks noChangeArrowheads="1"/>
          </p:cNvSpPr>
          <p:nvPr/>
        </p:nvSpPr>
        <p:spPr bwMode="auto">
          <a:xfrm>
            <a:off x="4464050" y="4808538"/>
            <a:ext cx="9048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i="0" dirty="0">
                <a:latin typeface="Arial" charset="0"/>
                <a:cs typeface="+mn-cs"/>
              </a:rPr>
              <a:t>slaves</a:t>
            </a:r>
          </a:p>
        </p:txBody>
      </p:sp>
      <p:grpSp>
        <p:nvGrpSpPr>
          <p:cNvPr id="184364" name="Group 44"/>
          <p:cNvGrpSpPr>
            <a:grpSpLocks/>
          </p:cNvGrpSpPr>
          <p:nvPr/>
        </p:nvGrpSpPr>
        <p:grpSpPr bwMode="auto">
          <a:xfrm>
            <a:off x="6823075" y="2636838"/>
            <a:ext cx="560388" cy="336550"/>
            <a:chOff x="4212" y="2864"/>
            <a:chExt cx="353" cy="212"/>
          </a:xfrm>
        </p:grpSpPr>
        <p:sp>
          <p:nvSpPr>
            <p:cNvPr id="34843" name="Rectangle 42"/>
            <p:cNvSpPr>
              <a:spLocks noChangeArrowheads="1"/>
            </p:cNvSpPr>
            <p:nvPr/>
          </p:nvSpPr>
          <p:spPr bwMode="auto">
            <a:xfrm>
              <a:off x="4212" y="2916"/>
              <a:ext cx="353" cy="137"/>
            </a:xfrm>
            <a:prstGeom prst="rect">
              <a:avLst/>
            </a:prstGeom>
            <a:solidFill>
              <a:srgbClr val="00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4844" name="Text Box 43"/>
            <p:cNvSpPr txBox="1">
              <a:spLocks noChangeArrowheads="1"/>
            </p:cNvSpPr>
            <p:nvPr/>
          </p:nvSpPr>
          <p:spPr bwMode="auto">
            <a:xfrm>
              <a:off x="4227" y="2864"/>
              <a:ext cx="31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  <a:cs typeface="+mn-cs"/>
                </a:rPr>
                <a:t>poll</a:t>
              </a:r>
            </a:p>
          </p:txBody>
        </p:sp>
      </p:grpSp>
      <p:grpSp>
        <p:nvGrpSpPr>
          <p:cNvPr id="184368" name="Group 48"/>
          <p:cNvGrpSpPr>
            <a:grpSpLocks/>
          </p:cNvGrpSpPr>
          <p:nvPr/>
        </p:nvGrpSpPr>
        <p:grpSpPr bwMode="auto">
          <a:xfrm>
            <a:off x="4872038" y="3559175"/>
            <a:ext cx="595312" cy="336550"/>
            <a:chOff x="4415" y="2364"/>
            <a:chExt cx="375" cy="212"/>
          </a:xfrm>
        </p:grpSpPr>
        <p:sp>
          <p:nvSpPr>
            <p:cNvPr id="34841" name="Rectangle 46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4842" name="Text Box 47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  <a:cs typeface="+mn-cs"/>
                </a:rPr>
                <a:t>data</a:t>
              </a:r>
            </a:p>
          </p:txBody>
        </p:sp>
      </p:grpSp>
      <p:grpSp>
        <p:nvGrpSpPr>
          <p:cNvPr id="184369" name="Group 49"/>
          <p:cNvGrpSpPr>
            <a:grpSpLocks/>
          </p:cNvGrpSpPr>
          <p:nvPr/>
        </p:nvGrpSpPr>
        <p:grpSpPr bwMode="auto">
          <a:xfrm>
            <a:off x="5378450" y="2441575"/>
            <a:ext cx="595313" cy="336550"/>
            <a:chOff x="4415" y="2364"/>
            <a:chExt cx="375" cy="212"/>
          </a:xfrm>
        </p:grpSpPr>
        <p:sp>
          <p:nvSpPr>
            <p:cNvPr id="34839" name="Rectangle 50"/>
            <p:cNvSpPr>
              <a:spLocks noChangeArrowheads="1"/>
            </p:cNvSpPr>
            <p:nvPr/>
          </p:nvSpPr>
          <p:spPr bwMode="auto">
            <a:xfrm>
              <a:off x="4437" y="2400"/>
              <a:ext cx="353" cy="137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34840" name="Text Box 51"/>
            <p:cNvSpPr txBox="1">
              <a:spLocks noChangeArrowheads="1"/>
            </p:cNvSpPr>
            <p:nvPr/>
          </p:nvSpPr>
          <p:spPr bwMode="auto">
            <a:xfrm>
              <a:off x="4415" y="2364"/>
              <a:ext cx="365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chemeClr val="bg1"/>
                  </a:solidFill>
                  <a:latin typeface="Arial" charset="0"/>
                  <a:cs typeface="+mn-cs"/>
                </a:rPr>
                <a:t>data</a:t>
              </a:r>
            </a:p>
          </p:txBody>
        </p:sp>
      </p:grpSp>
      <p:pic>
        <p:nvPicPr>
          <p:cNvPr id="111636" name="Picture 53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38" name="Rectangle 54"/>
          <p:cNvSpPr>
            <a:spLocks noGrp="1" noChangeArrowheads="1"/>
          </p:cNvSpPr>
          <p:nvPr>
            <p:ph type="title"/>
          </p:nvPr>
        </p:nvSpPr>
        <p:spPr>
          <a:xfrm>
            <a:off x="422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MAC protocols</a:t>
            </a:r>
          </a:p>
        </p:txBody>
      </p:sp>
      <p:sp>
        <p:nvSpPr>
          <p:cNvPr id="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49</a:t>
            </a:fld>
            <a:endParaRPr lang="en-US" sz="1200" dirty="0">
              <a:latin typeface="Tahoma" charset="0"/>
            </a:endParaRPr>
          </a:p>
        </p:txBody>
      </p:sp>
      <p:sp>
        <p:nvSpPr>
          <p:cNvPr id="4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89264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09254 -1.85185E-6 L -0.07882 -0.03495 L -0.1526 -0.03495 " pathEditMode="relative" ptsTypes="AAAA">
                                      <p:cBhvr>
                                        <p:cTn id="9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7.40741E-7 L 0.07119 -0.00162 L 0.0599 0.03171 L 0.15122 0.03009 " pathEditMode="relative" ptsTypes="AAAA">
                                      <p:cBhvr>
                                        <p:cTn id="18" dur="2000" fill="hold"/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85185E-6 L -0.08872 -1.85185E-6 L -0.14375 0.14167 L -0.21753 0.14167 " pathEditMode="relative" ptsTypes="AAAA">
                                      <p:cBhvr>
                                        <p:cTn id="28" dur="2000" fill="hold"/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6.2963E-6 L 0.07135 -0.00161 L 0.11754 -0.13171 L 0.21129 -0.13333 " pathEditMode="relative" ptsTypes="AAAA">
                                      <p:cBhvr>
                                        <p:cTn id="37" dur="2000" fill="hold"/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945" name="Group 156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1062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1063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064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065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1066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8188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1068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112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112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8190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6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67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68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1073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1088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210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1090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1091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213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1093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8239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240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8215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1095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8237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238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8217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18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1098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8235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236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1099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1100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8233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234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8222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1102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1103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225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1105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8227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28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29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30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88231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232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1074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88196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197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98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99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88200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1080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8206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8207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8208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1081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820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8204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8205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88069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525"/>
            <a:ext cx="8034338" cy="99695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 connecting to the Internet</a:t>
            </a:r>
          </a:p>
        </p:txBody>
      </p:sp>
      <p:sp>
        <p:nvSpPr>
          <p:cNvPr id="701629" name="Rectangle 189"/>
          <p:cNvSpPr>
            <a:spLocks noGrp="1" noChangeArrowheads="1"/>
          </p:cNvSpPr>
          <p:nvPr>
            <p:ph type="body" idx="1"/>
          </p:nvPr>
        </p:nvSpPr>
        <p:spPr>
          <a:xfrm>
            <a:off x="5037138" y="1128713"/>
            <a:ext cx="3732212" cy="1262062"/>
          </a:xfrm>
        </p:spPr>
        <p:txBody>
          <a:bodyPr/>
          <a:lstStyle/>
          <a:p>
            <a:pPr marL="231775" indent="-231775">
              <a:defRPr/>
            </a:pPr>
            <a:r>
              <a:rPr lang="en-US" sz="2200" dirty="0">
                <a:latin typeface="Gill Sans MT" charset="0"/>
                <a:cs typeface="+mn-cs"/>
              </a:rPr>
              <a:t>connecting laptop needs to get its own IP address, addr of first-hop router, addr of DNS server: use </a:t>
            </a:r>
            <a:r>
              <a:rPr lang="en-US" sz="2200" i="1" dirty="0">
                <a:solidFill>
                  <a:srgbClr val="C00000"/>
                </a:solidFill>
                <a:latin typeface="Gill Sans MT" charset="0"/>
                <a:cs typeface="+mn-cs"/>
              </a:rPr>
              <a:t>DHCP</a:t>
            </a:r>
          </a:p>
        </p:txBody>
      </p:sp>
      <p:sp>
        <p:nvSpPr>
          <p:cNvPr id="701661" name="AutoShape 221"/>
          <p:cNvSpPr>
            <a:spLocks noChangeArrowheads="1"/>
          </p:cNvSpPr>
          <p:nvPr/>
        </p:nvSpPr>
        <p:spPr bwMode="auto">
          <a:xfrm>
            <a:off x="830263" y="2266950"/>
            <a:ext cx="976312" cy="485775"/>
          </a:xfrm>
          <a:custGeom>
            <a:avLst/>
            <a:gdLst>
              <a:gd name="T0" fmla="*/ 2147483647 w 21600"/>
              <a:gd name="T1" fmla="*/ 0 h 21600"/>
              <a:gd name="T2" fmla="*/ 0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900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701690" name="Group 250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1054" name="Freeform 249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1055" name="Group 248"/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88177" name="Rectangle 242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178" name="Text Box 241"/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DHCP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88179" name="Line 243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80" name="Line 244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81" name="Line 245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82" name="Line 246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1693" name="Group 253"/>
          <p:cNvGrpSpPr>
            <a:grpSpLocks/>
          </p:cNvGrpSpPr>
          <p:nvPr/>
        </p:nvGrpSpPr>
        <p:grpSpPr bwMode="auto">
          <a:xfrm>
            <a:off x="520700" y="1162050"/>
            <a:ext cx="544513" cy="244475"/>
            <a:chOff x="844" y="3337"/>
            <a:chExt cx="343" cy="154"/>
          </a:xfrm>
        </p:grpSpPr>
        <p:sp>
          <p:nvSpPr>
            <p:cNvPr id="88173" name="Rectangle 251"/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8174" name="Text Box 252"/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FFFFFF"/>
                  </a:solidFill>
                  <a:latin typeface="Arial" charset="0"/>
                  <a:cs typeface="+mn-cs"/>
                </a:rPr>
                <a:t>DHCP</a:t>
              </a:r>
            </a:p>
          </p:txBody>
        </p:sp>
      </p:grpSp>
      <p:grpSp>
        <p:nvGrpSpPr>
          <p:cNvPr id="701739" name="Group 299"/>
          <p:cNvGrpSpPr>
            <a:grpSpLocks/>
          </p:cNvGrpSpPr>
          <p:nvPr/>
        </p:nvGrpSpPr>
        <p:grpSpPr bwMode="auto">
          <a:xfrm>
            <a:off x="66675" y="1181100"/>
            <a:ext cx="1081088" cy="1166813"/>
            <a:chOff x="42" y="744"/>
            <a:chExt cx="681" cy="735"/>
          </a:xfrm>
        </p:grpSpPr>
        <p:grpSp>
          <p:nvGrpSpPr>
            <p:cNvPr id="211020" name="Group 296"/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11022" name="Group 295"/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211047" name="Group 254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88171" name="Rectangle 255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72" name="Text Box 25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88169" name="Rectangle 266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70" name="Rectangle 267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1023" name="Group 274"/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211041" name="Group 268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8166" name="Rectangle 269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67" name="Text Box 270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1042" name="Group 273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8164" name="Rectangle 271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65" name="Rectangle 272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1024" name="Group 293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88160" name="Rectangle 276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61" name="Rectangle 277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1025" name="Group 294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1026" name="Group 287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211030" name="Group 278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211033" name="Group 279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88158" name="Rectangle 280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8159" name="Text Box 281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211034" name="Group 282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88156" name="Rectangle 28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8157" name="Rectangle 284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88152" name="Rectangle 285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53" name="Rectangle 286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88148" name="Rectangle 288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49" name="Rectangle 290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50" name="Rectangle 291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sp>
          <p:nvSpPr>
            <p:cNvPr id="88142" name="AutoShape 297"/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1758" name="Group 318"/>
          <p:cNvGrpSpPr>
            <a:grpSpLocks/>
          </p:cNvGrpSpPr>
          <p:nvPr/>
        </p:nvGrpSpPr>
        <p:grpSpPr bwMode="auto">
          <a:xfrm>
            <a:off x="650875" y="2389188"/>
            <a:ext cx="1081088" cy="244475"/>
            <a:chOff x="504" y="3523"/>
            <a:chExt cx="681" cy="154"/>
          </a:xfrm>
        </p:grpSpPr>
        <p:grpSp>
          <p:nvGrpSpPr>
            <p:cNvPr id="211007" name="Group 319"/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211011" name="Group 320"/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211014" name="Group 321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8139" name="Rectangle 322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40" name="Text Box 323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1015" name="Group 324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8137" name="Rectangle 325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38" name="Rectangle 326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sp>
            <p:nvSpPr>
              <p:cNvPr id="88133" name="Rectangle 327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134" name="Rectangle 328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8129" name="Rectangle 329"/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8130" name="Rectangle 330"/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8131" name="Rectangle 331"/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1782" name="Group 342"/>
          <p:cNvGrpSpPr>
            <a:grpSpLocks/>
          </p:cNvGrpSpPr>
          <p:nvPr/>
        </p:nvGrpSpPr>
        <p:grpSpPr bwMode="auto">
          <a:xfrm>
            <a:off x="1477963" y="3081338"/>
            <a:ext cx="1316037" cy="1314450"/>
            <a:chOff x="931" y="1941"/>
            <a:chExt cx="829" cy="828"/>
          </a:xfrm>
        </p:grpSpPr>
        <p:sp>
          <p:nvSpPr>
            <p:cNvPr id="210999" name="Freeform 334"/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1000" name="Group 335"/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88122" name="Rectangle 336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123" name="Text Box 337"/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DHCP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88124" name="Line 338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25" name="Line 339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26" name="Line 340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8127" name="Line 341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1882" name="Group 442"/>
          <p:cNvGrpSpPr>
            <a:grpSpLocks/>
          </p:cNvGrpSpPr>
          <p:nvPr/>
        </p:nvGrpSpPr>
        <p:grpSpPr bwMode="auto">
          <a:xfrm>
            <a:off x="339725" y="2981325"/>
            <a:ext cx="1081088" cy="1217613"/>
            <a:chOff x="1404" y="3105"/>
            <a:chExt cx="681" cy="767"/>
          </a:xfrm>
        </p:grpSpPr>
        <p:grpSp>
          <p:nvGrpSpPr>
            <p:cNvPr id="210964" name="Group 344"/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210969" name="Group 345"/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210994" name="Group 346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88118" name="Rectangle 347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19" name="Text Box 34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88116" name="Rectangle 349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17" name="Rectangle 350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0970" name="Group 351"/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210988" name="Group 352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8113" name="Rectangle 353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14" name="Text Box 35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0989" name="Group 355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8111" name="Rectangle 356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12" name="Rectangle 357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0971" name="Group 358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88107" name="Rectangle 359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108" name="Rectangle 360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0972" name="Group 361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0973" name="Group 362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210977" name="Group 363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210980" name="Group 36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88105" name="Rectangle 36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8106" name="Text Box 36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210981" name="Group 36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88103" name="Rectangle 36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8104" name="Rectangle 36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88099" name="Rectangle 370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8100" name="Rectangle 371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88095" name="Rectangle 372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096" name="Rectangle 373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8097" name="Rectangle 374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sp>
          <p:nvSpPr>
            <p:cNvPr id="88086" name="AutoShape 375"/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0966" name="Group 379"/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88088" name="Rectangle 380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8089" name="Text Box 381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DHCP</a:t>
                </a:r>
              </a:p>
            </p:txBody>
          </p:sp>
        </p:grpSp>
      </p:grpSp>
      <p:grpSp>
        <p:nvGrpSpPr>
          <p:cNvPr id="701916" name="Group 476"/>
          <p:cNvGrpSpPr>
            <a:grpSpLocks/>
          </p:cNvGrpSpPr>
          <p:nvPr/>
        </p:nvGrpSpPr>
        <p:grpSpPr bwMode="auto">
          <a:xfrm>
            <a:off x="803275" y="3178175"/>
            <a:ext cx="544513" cy="244475"/>
            <a:chOff x="844" y="3337"/>
            <a:chExt cx="343" cy="154"/>
          </a:xfrm>
        </p:grpSpPr>
        <p:sp>
          <p:nvSpPr>
            <p:cNvPr id="88083" name="Rectangle 477"/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8084" name="Text Box 478"/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FFFFFF"/>
                  </a:solidFill>
                  <a:latin typeface="Arial" charset="0"/>
                  <a:cs typeface="+mn-cs"/>
                </a:rPr>
                <a:t>DHCP</a:t>
              </a:r>
            </a:p>
          </p:txBody>
        </p:sp>
      </p:grpSp>
      <p:sp>
        <p:nvSpPr>
          <p:cNvPr id="701919" name="Rectangle 479"/>
          <p:cNvSpPr>
            <a:spLocks noChangeArrowheads="1"/>
          </p:cNvSpPr>
          <p:nvPr/>
        </p:nvSpPr>
        <p:spPr bwMode="auto">
          <a:xfrm>
            <a:off x="5037138" y="2568575"/>
            <a:ext cx="3892550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DHCP request </a:t>
            </a:r>
            <a:r>
              <a:rPr lang="en-US" sz="2200" dirty="0">
                <a:solidFill>
                  <a:srgbClr val="3333CC"/>
                </a:solidFill>
                <a:latin typeface="Gill Sans MT" charset="0"/>
                <a:cs typeface="+mn-cs"/>
              </a:rPr>
              <a:t>encapsulated</a:t>
            </a:r>
            <a:r>
              <a:rPr lang="en-US" sz="2200" i="0" dirty="0">
                <a:solidFill>
                  <a:srgbClr val="3333CC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in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UDP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, encapsulated in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IP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, encapsulated in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802.3</a:t>
            </a:r>
            <a:r>
              <a:rPr lang="en-US" sz="22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Ethernet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endParaRPr lang="en-US" sz="2200" i="0" dirty="0">
              <a:solidFill>
                <a:srgbClr val="000000"/>
              </a:solidFill>
              <a:latin typeface="Gill Sans MT" charset="0"/>
              <a:cs typeface="+mn-cs"/>
            </a:endParaRPr>
          </a:p>
        </p:txBody>
      </p:sp>
      <p:sp>
        <p:nvSpPr>
          <p:cNvPr id="701920" name="Rectangle 480"/>
          <p:cNvSpPr>
            <a:spLocks noChangeArrowheads="1"/>
          </p:cNvSpPr>
          <p:nvPr/>
        </p:nvSpPr>
        <p:spPr bwMode="auto">
          <a:xfrm>
            <a:off x="5035550" y="3979863"/>
            <a:ext cx="3924300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Ethernet frame </a:t>
            </a:r>
            <a:r>
              <a:rPr lang="en-US" sz="2200" dirty="0">
                <a:solidFill>
                  <a:srgbClr val="000099"/>
                </a:solidFill>
                <a:latin typeface="Gill Sans MT" charset="0"/>
                <a:cs typeface="+mn-cs"/>
              </a:rPr>
              <a:t>broadcast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 (dest: FFFFFFFFFFFF) on LAN, received at router running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DHCP</a:t>
            </a:r>
            <a:r>
              <a:rPr lang="en-US" sz="22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server</a:t>
            </a:r>
          </a:p>
        </p:txBody>
      </p:sp>
      <p:sp>
        <p:nvSpPr>
          <p:cNvPr id="701921" name="Rectangle 481"/>
          <p:cNvSpPr>
            <a:spLocks noChangeArrowheads="1"/>
          </p:cNvSpPr>
          <p:nvPr/>
        </p:nvSpPr>
        <p:spPr bwMode="auto">
          <a:xfrm>
            <a:off x="5033963" y="5316538"/>
            <a:ext cx="3802062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Ethernet </a:t>
            </a:r>
            <a:r>
              <a:rPr lang="en-US" sz="2200" dirty="0">
                <a:solidFill>
                  <a:srgbClr val="000099"/>
                </a:solidFill>
                <a:latin typeface="Gill Sans MT" charset="0"/>
                <a:cs typeface="+mn-cs"/>
              </a:rPr>
              <a:t>demuxed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 to IP demuxed, UDP demuxed to DHCP </a:t>
            </a:r>
          </a:p>
        </p:txBody>
      </p:sp>
      <p:pic>
        <p:nvPicPr>
          <p:cNvPr id="210961" name="Picture 1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715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</a:t>
            </a:fld>
            <a:endParaRPr lang="en-US" sz="1200" dirty="0">
              <a:latin typeface="Tahoma" charset="0"/>
            </a:endParaRPr>
          </a:p>
        </p:txBody>
      </p:sp>
      <p:sp>
        <p:nvSpPr>
          <p:cNvPr id="18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135416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0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7016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0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0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01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1.81144E-6 L 0.26823 -0.00139 L 0.10833 0.27287 L -0.01806 0.27125 " pathEditMode="relative" rAng="0" ptsTypes="AAAA">
                                      <p:cBhvr>
                                        <p:cTn id="43" dur="2000" fill="hold"/>
                                        <p:tgtEl>
                                          <p:spTgt spid="7017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3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701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1000"/>
                                        <p:tgtEl>
                                          <p:spTgt spid="701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1629" grpId="0" build="p"/>
      <p:bldP spid="701661" grpId="0" animBg="1"/>
      <p:bldP spid="701661" grpId="1" animBg="1"/>
      <p:bldP spid="701919" grpId="0"/>
      <p:bldP spid="701920" grpId="0"/>
      <p:bldP spid="7019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667" name="Group 21"/>
          <p:cNvGrpSpPr>
            <a:grpSpLocks/>
          </p:cNvGrpSpPr>
          <p:nvPr/>
        </p:nvGrpSpPr>
        <p:grpSpPr bwMode="auto">
          <a:xfrm>
            <a:off x="7229475" y="3667125"/>
            <a:ext cx="781050" cy="681038"/>
            <a:chOff x="-44" y="1473"/>
            <a:chExt cx="981" cy="1105"/>
          </a:xfrm>
        </p:grpSpPr>
        <p:pic>
          <p:nvPicPr>
            <p:cNvPr id="113685" name="Picture 22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6" name="Freeform 23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68" name="Group 24"/>
          <p:cNvGrpSpPr>
            <a:grpSpLocks/>
          </p:cNvGrpSpPr>
          <p:nvPr/>
        </p:nvGrpSpPr>
        <p:grpSpPr bwMode="auto">
          <a:xfrm>
            <a:off x="4514850" y="3624263"/>
            <a:ext cx="781050" cy="681037"/>
            <a:chOff x="-44" y="1473"/>
            <a:chExt cx="981" cy="1105"/>
          </a:xfrm>
        </p:grpSpPr>
        <p:pic>
          <p:nvPicPr>
            <p:cNvPr id="113683" name="Picture 2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4" name="Freeform 2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69" name="Group 27"/>
          <p:cNvGrpSpPr>
            <a:grpSpLocks/>
          </p:cNvGrpSpPr>
          <p:nvPr/>
        </p:nvGrpSpPr>
        <p:grpSpPr bwMode="auto">
          <a:xfrm>
            <a:off x="5832475" y="1960563"/>
            <a:ext cx="781050" cy="681037"/>
            <a:chOff x="-44" y="1473"/>
            <a:chExt cx="981" cy="1105"/>
          </a:xfrm>
        </p:grpSpPr>
        <p:pic>
          <p:nvPicPr>
            <p:cNvPr id="113681" name="Picture 28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2" name="Freeform 29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13670" name="Group 30"/>
          <p:cNvGrpSpPr>
            <a:grpSpLocks/>
          </p:cNvGrpSpPr>
          <p:nvPr/>
        </p:nvGrpSpPr>
        <p:grpSpPr bwMode="auto">
          <a:xfrm>
            <a:off x="5886450" y="5408613"/>
            <a:ext cx="781050" cy="681037"/>
            <a:chOff x="-44" y="1473"/>
            <a:chExt cx="981" cy="1105"/>
          </a:xfrm>
        </p:grpSpPr>
        <p:pic>
          <p:nvPicPr>
            <p:cNvPr id="113679" name="Picture 31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680" name="Freeform 32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35848" name="Rectangle 4"/>
          <p:cNvSpPr>
            <a:spLocks noChangeArrowheads="1"/>
          </p:cNvSpPr>
          <p:nvPr/>
        </p:nvSpPr>
        <p:spPr bwMode="auto">
          <a:xfrm>
            <a:off x="600075" y="1376363"/>
            <a:ext cx="3754438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3200" dirty="0">
                <a:solidFill>
                  <a:srgbClr val="CC0000"/>
                </a:solidFill>
                <a:latin typeface="Gill Sans MT" charset="0"/>
                <a:cs typeface="+mn-cs"/>
              </a:rPr>
              <a:t>token passing:</a:t>
            </a:r>
            <a:endParaRPr lang="en-US" sz="3200" b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control 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cs typeface="+mn-cs"/>
              </a:rPr>
              <a:t>token</a:t>
            </a:r>
            <a:r>
              <a:rPr lang="en-US" sz="2400" b="1" i="0" dirty="0">
                <a:latin typeface="Gill Sans MT" charset="0"/>
                <a:cs typeface="+mn-cs"/>
              </a:rPr>
              <a:t> </a:t>
            </a:r>
            <a:r>
              <a:rPr lang="en-US" sz="2400" i="0" dirty="0">
                <a:latin typeface="Gill Sans MT" charset="0"/>
                <a:cs typeface="+mn-cs"/>
              </a:rPr>
              <a:t>passed from one node to next sequentially.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token message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concerns: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token overhead 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latency</a:t>
            </a:r>
          </a:p>
          <a:p>
            <a:pPr marL="742950" lvl="1" indent="-28575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400" i="0" dirty="0">
                <a:latin typeface="Gill Sans MT" charset="0"/>
                <a:cs typeface="+mn-cs"/>
              </a:rPr>
              <a:t>single point of failure (token)</a:t>
            </a:r>
          </a:p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i="0" dirty="0">
                <a:latin typeface="Gill Sans MT" charset="0"/>
                <a:cs typeface="+mn-cs"/>
              </a:rPr>
              <a:t> </a:t>
            </a:r>
          </a:p>
        </p:txBody>
      </p:sp>
      <p:sp>
        <p:nvSpPr>
          <p:cNvPr id="35849" name="Oval 8"/>
          <p:cNvSpPr>
            <a:spLocks noChangeArrowheads="1"/>
          </p:cNvSpPr>
          <p:nvPr/>
        </p:nvSpPr>
        <p:spPr bwMode="auto">
          <a:xfrm>
            <a:off x="5360988" y="2617788"/>
            <a:ext cx="2046287" cy="2778125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672780" name="Rectangle 12"/>
          <p:cNvSpPr>
            <a:spLocks noChangeArrowheads="1"/>
          </p:cNvSpPr>
          <p:nvPr/>
        </p:nvSpPr>
        <p:spPr bwMode="auto">
          <a:xfrm>
            <a:off x="6205538" y="1725613"/>
            <a:ext cx="274637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0" dirty="0">
                <a:solidFill>
                  <a:schemeClr val="bg1"/>
                </a:solidFill>
                <a:latin typeface="Arial" charset="0"/>
                <a:cs typeface="+mn-cs"/>
              </a:rPr>
              <a:t>T</a:t>
            </a:r>
          </a:p>
        </p:txBody>
      </p:sp>
      <p:sp>
        <p:nvSpPr>
          <p:cNvPr id="672783" name="Rectangle 15"/>
          <p:cNvSpPr>
            <a:spLocks noChangeArrowheads="1"/>
          </p:cNvSpPr>
          <p:nvPr/>
        </p:nvSpPr>
        <p:spPr bwMode="auto">
          <a:xfrm>
            <a:off x="5949950" y="6008688"/>
            <a:ext cx="811213" cy="32067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0" dirty="0">
                <a:solidFill>
                  <a:schemeClr val="bg1"/>
                </a:solidFill>
                <a:latin typeface="Arial" charset="0"/>
                <a:cs typeface="+mn-cs"/>
              </a:rPr>
              <a:t>data</a:t>
            </a:r>
          </a:p>
        </p:txBody>
      </p:sp>
      <p:sp>
        <p:nvSpPr>
          <p:cNvPr id="672784" name="Text Box 16"/>
          <p:cNvSpPr txBox="1">
            <a:spLocks noChangeArrowheads="1"/>
          </p:cNvSpPr>
          <p:nvPr/>
        </p:nvSpPr>
        <p:spPr bwMode="auto">
          <a:xfrm>
            <a:off x="4341813" y="3079750"/>
            <a:ext cx="1009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(nothing</a:t>
            </a:r>
          </a:p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to send)</a:t>
            </a:r>
          </a:p>
        </p:txBody>
      </p:sp>
      <p:sp>
        <p:nvSpPr>
          <p:cNvPr id="672785" name="Rectangle 17"/>
          <p:cNvSpPr>
            <a:spLocks noChangeArrowheads="1"/>
          </p:cNvSpPr>
          <p:nvPr/>
        </p:nvSpPr>
        <p:spPr bwMode="auto">
          <a:xfrm>
            <a:off x="4838700" y="3743325"/>
            <a:ext cx="274638" cy="320675"/>
          </a:xfrm>
          <a:prstGeom prst="rect">
            <a:avLst/>
          </a:prstGeom>
          <a:solidFill>
            <a:srgbClr val="00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i="0" dirty="0">
                <a:solidFill>
                  <a:schemeClr val="bg1"/>
                </a:solidFill>
                <a:latin typeface="Arial" charset="0"/>
                <a:cs typeface="+mn-cs"/>
              </a:rPr>
              <a:t>T</a:t>
            </a:r>
          </a:p>
        </p:txBody>
      </p:sp>
      <p:pic>
        <p:nvPicPr>
          <p:cNvPr id="113677" name="Picture 19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55" name="Rectangle 20"/>
          <p:cNvSpPr>
            <a:spLocks noGrp="1" noChangeArrowheads="1"/>
          </p:cNvSpPr>
          <p:nvPr>
            <p:ph type="title"/>
          </p:nvPr>
        </p:nvSpPr>
        <p:spPr>
          <a:xfrm>
            <a:off x="422275" y="195263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ja-JP" altLang="en-US">
                <a:latin typeface="Gill Sans MT" charset="0"/>
                <a:cs typeface="+mj-cs"/>
              </a:rPr>
              <a:t>“</a:t>
            </a:r>
            <a:r>
              <a:rPr lang="en-US" dirty="0">
                <a:latin typeface="Gill Sans MT" charset="0"/>
                <a:cs typeface="+mj-cs"/>
              </a:rPr>
              <a:t>Taking turns</a:t>
            </a:r>
            <a:r>
              <a:rPr lang="ja-JP" altLang="en-US">
                <a:latin typeface="Gill Sans MT" charset="0"/>
                <a:cs typeface="+mj-cs"/>
              </a:rPr>
              <a:t>”</a:t>
            </a:r>
            <a:r>
              <a:rPr lang="en-US" dirty="0">
                <a:latin typeface="Gill Sans MT" charset="0"/>
                <a:cs typeface="+mj-cs"/>
              </a:rPr>
              <a:t> MAC protocols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50</a:t>
            </a:fld>
            <a:endParaRPr lang="en-US" sz="1200" dirty="0">
              <a:latin typeface="Tahoma" charset="0"/>
            </a:endParaRPr>
          </a:p>
        </p:txBody>
      </p:sp>
      <p:sp>
        <p:nvSpPr>
          <p:cNvPr id="2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58013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5 0.03657 C 0.00694 0.06435 0.00121 0.09282 0.00139 0.10509 C 0.00156 0.11736 0.00659 0.10694 0.00017 0.10995 C -0.00625 0.11296 -0.02361 0.11273 -0.03733 0.12338 C -0.05105 0.13403 -0.06945 0.14444 -0.0823 0.17338 C -0.09514 0.20231 -0.1033 0.27847 -0.11476 0.29676 C -0.12622 0.31505 -0.14341 0.28611 -0.15105 0.28333 " pathEditMode="relative" rAng="0" ptsTypes="aaaaaaa">
                                      <p:cBhvr>
                                        <p:cTn id="6" dur="2000" fill="hold"/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01" y="13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C 0.01354 -0.0044 0.02708 -0.0088 0.03506 0.00671 C 0.04305 0.02222 0.04236 0.06875 0.04756 0.09328 C 0.05277 0.11782 0.05538 0.13402 0.06631 0.15347 C 0.07725 0.17291 0.09982 0.19861 0.11371 0.20995 C 0.1276 0.22129 0.1434 0.20926 0.15 0.22176 C 0.15659 0.23426 0.1552 0.25949 0.15381 0.28495 " pathEditMode="relative" ptsTypes="aaaaaaA">
                                      <p:cBhvr>
                                        <p:cTn id="19" dur="2000" fill="hold"/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75 -0.02431 C 0.01319 -0.0581 0.00763 -0.09167 0.01371 -0.10926 C 0.01979 -0.12685 0.04114 -0.11273 0.05503 -0.1294 C 0.06892 -0.14607 0.0875 -0.1794 0.09756 -0.20926 C 0.10763 -0.23912 0.11371 -0.27824 0.1151 -0.30926 C 0.11649 -0.34028 0.11371 -0.36783 0.10625 -0.39607 C 0.09878 -0.42431 0.08454 -0.45949 0.06996 -0.4794 C 0.05538 -0.49931 0.03142 -0.50996 0.01875 -0.51598 C 0.00607 -0.52199 0.0052 -0.51875 -0.00625 -0.51598 C -0.01771 -0.5132 -0.03698 -0.51135 -0.05 -0.49931 C -0.06303 -0.48727 -0.07605 -0.46343 -0.0849 -0.44422 C -0.09375 -0.425 -0.10018 -0.4044 -0.10365 -0.38426 C -0.10712 -0.36412 -0.10556 -0.34375 -0.10625 -0.32269 C -0.10695 -0.30162 -0.11025 -0.27801 -0.10747 -0.25764 C -0.10469 -0.23727 -0.09705 -0.21852 -0.08994 -0.20093 C -0.08282 -0.18334 -0.07553 -0.1669 -0.06494 -0.15255 C -0.05434 -0.1382 -0.03768 -0.12107 -0.02622 -0.11435 C -0.01476 -0.10764 -0.00174 -0.11806 0.00381 -0.11273 C 0.00937 -0.10741 0.00677 -0.09931 0.00746 -0.08264 C 0.00816 -0.06598 0.00781 -0.03935 0.00746 -0.01273 " pathEditMode="relative" rAng="0" ptsTypes="aaaaaaaaaaaaaaaaaaaA">
                                      <p:cBhvr>
                                        <p:cTn id="23" dur="2000" fill="hold"/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3" y="-2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80" grpId="0" animBg="1"/>
      <p:bldP spid="672780" grpId="1" animBg="1"/>
      <p:bldP spid="672783" grpId="0" animBg="1"/>
      <p:bldP spid="672783" grpId="1" animBg="1"/>
      <p:bldP spid="672784" grpId="0"/>
      <p:bldP spid="672785" grpId="0" animBg="1"/>
      <p:bldP spid="672785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Footer Placeholder 4">
            <a:extLst>
              <a:ext uri="{FF2B5EF4-FFF2-40B4-BE49-F238E27FC236}">
                <a16:creationId xmlns:a16="http://schemas.microsoft.com/office/drawing/2014/main" id="{3AA879F7-9B0E-4DF1-B5A6-8431D212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95235" name="Slide Number Placeholder 5">
            <a:extLst>
              <a:ext uri="{FF2B5EF4-FFF2-40B4-BE49-F238E27FC236}">
                <a16:creationId xmlns:a16="http://schemas.microsoft.com/office/drawing/2014/main" id="{23C55E85-0FB9-4A46-8E3D-A3EBABBA6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598745A6-8F67-4526-B500-8D0423F42E76}" type="slidenum">
              <a:rPr lang="en-US" altLang="en-US" sz="1200" b="0" i="0">
                <a:latin typeface="Arial" panose="020B0604020202020204" pitchFamily="34" charset="0"/>
              </a:rPr>
              <a:pPr/>
              <a:t>51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95236" name="Rectangle 2">
            <a:extLst>
              <a:ext uri="{FF2B5EF4-FFF2-40B4-BE49-F238E27FC236}">
                <a16:creationId xmlns:a16="http://schemas.microsoft.com/office/drawing/2014/main" id="{723B41CE-40AC-4ABB-9445-4C24C95C8D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14338"/>
            <a:ext cx="8915400" cy="11430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Release after reception: utilization analysis</a:t>
            </a:r>
            <a:b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endParaRPr lang="en-US" altLang="en-US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5237" name="Rectangle 3">
                <a:extLst>
                  <a:ext uri="{FF2B5EF4-FFF2-40B4-BE49-F238E27FC236}">
                    <a16:creationId xmlns:a16="http://schemas.microsoft.com/office/drawing/2014/main" id="{CC588001-4C68-4D7D-BE3A-6A4DED2F6172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33400" y="3388987"/>
                <a:ext cx="8610600" cy="2438400"/>
              </a:xfrm>
            </p:spPr>
            <p:txBody>
              <a:bodyPr/>
              <a:lstStyle/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𝑢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𝑢𝑠𝑒𝑓𝑢𝑙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𝑡𝑜𝑡𝑎𝑙</m:t>
                            </m:r>
                          </m:sub>
                        </m:sSub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𝑢𝑠𝑒𝑓𝑢𝑙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𝑢𝑠𝑒𝑓𝑢𝑙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𝑤𝑎𝑠𝑡𝑒𝑑</m:t>
                            </m:r>
                          </m:sub>
                        </m:sSub>
                      </m:den>
                    </m:f>
                  </m:oMath>
                </a14:m>
                <a:endParaRPr lang="en-US" altLang="en-US" dirty="0">
                  <a:ea typeface="ＭＳ Ｐゴシック" panose="020B0600070205080204" pitchFamily="34" charset="-128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𝑢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1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2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𝑁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+(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𝑁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+1)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𝑝𝑟𝑜𝑝</m:t>
                            </m:r>
                          </m:sub>
                        </m:sSub>
                      </m:den>
                    </m:f>
                  </m:oMath>
                </a14:m>
                <a:endParaRPr lang="en-US" altLang="en-US" dirty="0">
                  <a:ea typeface="ＭＳ Ｐゴシック" panose="020B0600070205080204" pitchFamily="34" charset="-128"/>
                </a:endParaRPr>
              </a:p>
              <a:p>
                <a:pPr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𝑎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𝑝𝑟𝑜𝑝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𝑡𝑟𝑎𝑛𝑠</m:t>
                            </m:r>
                          </m:sub>
                        </m:sSub>
                      </m:den>
                    </m:f>
                    <m:r>
                      <a:rPr lang="en-US" altLang="en-US" b="0" i="0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𝑝𝑟𝑜𝑝</m:t>
                            </m:r>
                          </m:sub>
                        </m:sSub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𝐸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(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𝑛</m:t>
                            </m:r>
                          </m:sub>
                        </m:sSub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en-US" dirty="0">
                    <a:ea typeface="ＭＳ Ｐゴシック" panose="020B0600070205080204" pitchFamily="34" charset="-128"/>
                  </a:rPr>
                  <a:t>, </a:t>
                </a:r>
                <a:r>
                  <a:rPr lang="en-US" altLang="en-US" i="1" dirty="0">
                    <a:ea typeface="ＭＳ Ｐゴシック" panose="020B0600070205080204" pitchFamily="34" charset="-128"/>
                  </a:rPr>
                  <a:t>E(Tn) 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is average </a:t>
                </a:r>
                <a:r>
                  <a:rPr lang="en-US" altLang="en-US" i="1" dirty="0" err="1">
                    <a:ea typeface="ＭＳ Ｐゴシック" panose="020B0600070205080204" pitchFamily="34" charset="-128"/>
                  </a:rPr>
                  <a:t>T</a:t>
                </a:r>
                <a:r>
                  <a:rPr lang="en-US" altLang="en-US" i="1" baseline="-25000" dirty="0" err="1">
                    <a:ea typeface="ＭＳ Ｐゴシック" panose="020B0600070205080204" pitchFamily="34" charset="-128"/>
                  </a:rPr>
                  <a:t>trans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 of a node</a:t>
                </a:r>
              </a:p>
              <a:p>
                <a:pPr marL="0" indent="0">
                  <a:buNone/>
                </a:pPr>
                <a:endParaRPr lang="en-US" altLang="en-US" dirty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95237" name="Rectangle 3">
                <a:extLst>
                  <a:ext uri="{FF2B5EF4-FFF2-40B4-BE49-F238E27FC236}">
                    <a16:creationId xmlns:a16="http://schemas.microsoft.com/office/drawing/2014/main" id="{CC588001-4C68-4D7D-BE3A-6A4DED2F61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33400" y="3388987"/>
                <a:ext cx="8610600" cy="2438400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9" descr="underline_base">
            <a:extLst>
              <a:ext uri="{FF2B5EF4-FFF2-40B4-BE49-F238E27FC236}">
                <a16:creationId xmlns:a16="http://schemas.microsoft.com/office/drawing/2014/main" id="{D7917974-08FB-4A33-90EB-091E5B557FF1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Rectangle 5">
            <a:extLst>
              <a:ext uri="{FF2B5EF4-FFF2-40B4-BE49-F238E27FC236}">
                <a16:creationId xmlns:a16="http://schemas.microsoft.com/office/drawing/2014/main" id="{81EA55C7-AF25-4459-A00A-5F0595DEE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2403" y="2487937"/>
            <a:ext cx="1371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>
                <a:latin typeface="Times New Roman" panose="02020603050405020304" pitchFamily="18" charset="0"/>
              </a:rPr>
              <a:t>Tprop</a:t>
            </a:r>
            <a:r>
              <a:rPr lang="en-US" altLang="en-US" b="0" i="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b="0" i="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2</a:t>
            </a:r>
            <a:endParaRPr lang="en-US" altLang="en-US" b="0" i="0" baseline="-25000" dirty="0">
              <a:latin typeface="Times New Roman" panose="02020603050405020304" pitchFamily="18" charset="0"/>
            </a:endParaRPr>
          </a:p>
        </p:txBody>
      </p:sp>
      <p:sp>
        <p:nvSpPr>
          <p:cNvPr id="33" name="Rectangle 7">
            <a:extLst>
              <a:ext uri="{FF2B5EF4-FFF2-40B4-BE49-F238E27FC236}">
                <a16:creationId xmlns:a16="http://schemas.microsoft.com/office/drawing/2014/main" id="{F9A8EE56-AA68-4931-9D46-CB65167AB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9563" y="2449885"/>
            <a:ext cx="1371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 err="1">
                <a:latin typeface="Times New Roman" panose="02020603050405020304" pitchFamily="18" charset="0"/>
              </a:rPr>
              <a:t>Tprop</a:t>
            </a:r>
            <a:endParaRPr lang="en-US" altLang="en-US" b="0" dirty="0">
              <a:latin typeface="Times New Roman" panose="02020603050405020304" pitchFamily="18" charset="0"/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7119A04-524D-43AB-A016-DE5A8ADE2991}"/>
              </a:ext>
            </a:extLst>
          </p:cNvPr>
          <p:cNvCxnSpPr>
            <a:cxnSpLocks/>
          </p:cNvCxnSpPr>
          <p:nvPr/>
        </p:nvCxnSpPr>
        <p:spPr bwMode="auto">
          <a:xfrm flipV="1">
            <a:off x="340352" y="2370944"/>
            <a:ext cx="7920038" cy="2379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D3443EF8-AC2B-40EA-BF0D-6F11CA374841}"/>
              </a:ext>
            </a:extLst>
          </p:cNvPr>
          <p:cNvSpPr/>
          <p:nvPr/>
        </p:nvSpPr>
        <p:spPr bwMode="auto">
          <a:xfrm>
            <a:off x="340352" y="1966911"/>
            <a:ext cx="1162050" cy="39528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6BCF72A-6987-46E3-9E8F-FB4B5FE7A575}"/>
              </a:ext>
            </a:extLst>
          </p:cNvPr>
          <p:cNvSpPr/>
          <p:nvPr/>
        </p:nvSpPr>
        <p:spPr bwMode="auto">
          <a:xfrm>
            <a:off x="2807327" y="1990744"/>
            <a:ext cx="1001404" cy="38416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17961DB-0EDB-420A-85CC-43ED2A01FABE}"/>
              </a:ext>
            </a:extLst>
          </p:cNvPr>
          <p:cNvSpPr/>
          <p:nvPr/>
        </p:nvSpPr>
        <p:spPr bwMode="auto">
          <a:xfrm>
            <a:off x="6941177" y="1975656"/>
            <a:ext cx="1162050" cy="39528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C4B656D-FE1E-469E-8C58-D42A2B790DBD}"/>
              </a:ext>
            </a:extLst>
          </p:cNvPr>
          <p:cNvCxnSpPr>
            <a:cxnSpLocks/>
            <a:stCxn id="35" idx="3"/>
          </p:cNvCxnSpPr>
          <p:nvPr/>
        </p:nvCxnSpPr>
        <p:spPr bwMode="auto">
          <a:xfrm>
            <a:off x="1502402" y="2164555"/>
            <a:ext cx="8400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7E6B680A-AC88-4394-9001-28583FA5E057}"/>
              </a:ext>
            </a:extLst>
          </p:cNvPr>
          <p:cNvSpPr txBox="1"/>
          <p:nvPr/>
        </p:nvSpPr>
        <p:spPr>
          <a:xfrm>
            <a:off x="3801169" y="1605239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CF77ED-1A87-4989-B6F9-7789C7E10131}"/>
              </a:ext>
            </a:extLst>
          </p:cNvPr>
          <p:cNvSpPr txBox="1"/>
          <p:nvPr/>
        </p:nvSpPr>
        <p:spPr>
          <a:xfrm>
            <a:off x="2041319" y="162667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90FDA8-839A-4EEC-88E0-7E8CEE7B1A17}"/>
              </a:ext>
            </a:extLst>
          </p:cNvPr>
          <p:cNvSpPr/>
          <p:nvPr/>
        </p:nvSpPr>
        <p:spPr bwMode="auto">
          <a:xfrm>
            <a:off x="2358362" y="1998681"/>
            <a:ext cx="85603" cy="38416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F436E20-92DB-4B24-8040-D25D09272AA6}"/>
              </a:ext>
            </a:extLst>
          </p:cNvPr>
          <p:cNvCxnSpPr>
            <a:cxnSpLocks/>
            <a:stCxn id="41" idx="3"/>
            <a:endCxn id="36" idx="1"/>
          </p:cNvCxnSpPr>
          <p:nvPr/>
        </p:nvCxnSpPr>
        <p:spPr bwMode="auto">
          <a:xfrm flipV="1">
            <a:off x="2443965" y="2182825"/>
            <a:ext cx="363362" cy="79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C9CF00-030C-4948-AC9A-05647DDF2845}"/>
              </a:ext>
            </a:extLst>
          </p:cNvPr>
          <p:cNvCxnSpPr/>
          <p:nvPr/>
        </p:nvCxnSpPr>
        <p:spPr bwMode="auto">
          <a:xfrm flipH="1">
            <a:off x="1762244" y="2204840"/>
            <a:ext cx="207039" cy="4354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09054A-4C3A-477C-8439-4F1D41DCC74A}"/>
              </a:ext>
            </a:extLst>
          </p:cNvPr>
          <p:cNvCxnSpPr>
            <a:cxnSpLocks/>
          </p:cNvCxnSpPr>
          <p:nvPr/>
        </p:nvCxnSpPr>
        <p:spPr bwMode="auto">
          <a:xfrm>
            <a:off x="2646407" y="2232136"/>
            <a:ext cx="143835" cy="4082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4D2EF600-A454-4E36-A74D-7EC28395A66C}"/>
              </a:ext>
            </a:extLst>
          </p:cNvPr>
          <p:cNvSpPr/>
          <p:nvPr/>
        </p:nvSpPr>
        <p:spPr bwMode="auto">
          <a:xfrm>
            <a:off x="4501381" y="1981219"/>
            <a:ext cx="1093849" cy="38416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Rectangle 7">
            <a:extLst>
              <a:ext uri="{FF2B5EF4-FFF2-40B4-BE49-F238E27FC236}">
                <a16:creationId xmlns:a16="http://schemas.microsoft.com/office/drawing/2014/main" id="{9F427C52-77BD-48F7-829D-B7835C6622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" y="1868249"/>
            <a:ext cx="1371600" cy="533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>
                <a:latin typeface="Times New Roman" panose="02020603050405020304" pitchFamily="18" charset="0"/>
              </a:rPr>
              <a:t>T</a:t>
            </a:r>
            <a:r>
              <a:rPr lang="en-US" altLang="en-US" b="0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7" name="Rectangle 7">
            <a:extLst>
              <a:ext uri="{FF2B5EF4-FFF2-40B4-BE49-F238E27FC236}">
                <a16:creationId xmlns:a16="http://schemas.microsoft.com/office/drawing/2014/main" id="{7FCC437A-2689-4855-87D5-6E5F6A77F2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6314" y="1868249"/>
            <a:ext cx="1371600" cy="533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>
                <a:latin typeface="Times New Roman" panose="02020603050405020304" pitchFamily="18" charset="0"/>
              </a:rPr>
              <a:t>T</a:t>
            </a:r>
            <a:r>
              <a:rPr lang="en-US" altLang="en-US" b="0" baseline="-25000" dirty="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8" name="Rectangle 7">
            <a:extLst>
              <a:ext uri="{FF2B5EF4-FFF2-40B4-BE49-F238E27FC236}">
                <a16:creationId xmlns:a16="http://schemas.microsoft.com/office/drawing/2014/main" id="{718AEEC7-7834-4188-A506-8A98CAE48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2505" y="1868249"/>
            <a:ext cx="1371600" cy="533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>
                <a:latin typeface="Times New Roman" panose="02020603050405020304" pitchFamily="18" charset="0"/>
              </a:rPr>
              <a:t>T</a:t>
            </a:r>
            <a:r>
              <a:rPr lang="en-US" altLang="en-US" b="0" baseline="-25000" dirty="0">
                <a:latin typeface="Times New Roman" panose="02020603050405020304" pitchFamily="18" charset="0"/>
              </a:rPr>
              <a:t>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8E94487-4BBF-4D20-B018-BB09ADCC09B0}"/>
              </a:ext>
            </a:extLst>
          </p:cNvPr>
          <p:cNvSpPr/>
          <p:nvPr/>
        </p:nvSpPr>
        <p:spPr bwMode="auto">
          <a:xfrm>
            <a:off x="6463569" y="1988612"/>
            <a:ext cx="85603" cy="38416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chemeClr val="accent5">
                  <a:lumMod val="75000"/>
                </a:schemeClr>
              </a:gs>
            </a:gsLst>
          </a:gradFill>
          <a:ln w="254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44DB23CB-8FCE-478F-B778-D5B73AF38F65}"/>
              </a:ext>
            </a:extLst>
          </p:cNvPr>
          <p:cNvCxnSpPr>
            <a:cxnSpLocks/>
          </p:cNvCxnSpPr>
          <p:nvPr/>
        </p:nvCxnSpPr>
        <p:spPr bwMode="auto">
          <a:xfrm>
            <a:off x="5595893" y="2164555"/>
            <a:ext cx="840001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40E2CAFE-0E5B-4958-9253-C7DA75908BDE}"/>
              </a:ext>
            </a:extLst>
          </p:cNvPr>
          <p:cNvCxnSpPr>
            <a:cxnSpLocks/>
          </p:cNvCxnSpPr>
          <p:nvPr/>
        </p:nvCxnSpPr>
        <p:spPr bwMode="auto">
          <a:xfrm flipV="1">
            <a:off x="6549172" y="2173299"/>
            <a:ext cx="363362" cy="793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Rectangle 5">
            <a:extLst>
              <a:ext uri="{FF2B5EF4-FFF2-40B4-BE49-F238E27FC236}">
                <a16:creationId xmlns:a16="http://schemas.microsoft.com/office/drawing/2014/main" id="{6AA5E91F-6906-4769-8953-D20E5693D5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310" y="2487937"/>
            <a:ext cx="1371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>
                <a:latin typeface="Times New Roman" panose="02020603050405020304" pitchFamily="18" charset="0"/>
              </a:rPr>
              <a:t>Tprop</a:t>
            </a:r>
            <a:r>
              <a:rPr lang="en-US" altLang="en-US" b="0" baseline="-25000" dirty="0">
                <a:latin typeface="Times New Roman" panose="02020603050405020304" pitchFamily="18" charset="0"/>
              </a:rPr>
              <a:t>N</a:t>
            </a:r>
            <a:r>
              <a:rPr lang="en-US" altLang="en-US" b="0" i="0" baseline="-25000" dirty="0">
                <a:latin typeface="Times New Roman" panose="02020603050405020304" pitchFamily="18" charset="0"/>
                <a:sym typeface="Symbol" panose="05050102010706020507" pitchFamily="18" charset="2"/>
              </a:rPr>
              <a:t>1</a:t>
            </a:r>
            <a:endParaRPr lang="en-US" altLang="en-US" b="0" i="0" baseline="-25000" dirty="0">
              <a:latin typeface="Times New Roman" panose="02020603050405020304" pitchFamily="18" charset="0"/>
            </a:endParaRPr>
          </a:p>
        </p:txBody>
      </p:sp>
      <p:sp>
        <p:nvSpPr>
          <p:cNvPr id="53" name="Rectangle 7">
            <a:extLst>
              <a:ext uri="{FF2B5EF4-FFF2-40B4-BE49-F238E27FC236}">
                <a16:creationId xmlns:a16="http://schemas.microsoft.com/office/drawing/2014/main" id="{93A174F2-AE5A-4D9A-856E-B19F78FFF0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5470" y="2449885"/>
            <a:ext cx="1371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 err="1">
                <a:latin typeface="Times New Roman" panose="02020603050405020304" pitchFamily="18" charset="0"/>
              </a:rPr>
              <a:t>Tprop</a:t>
            </a:r>
            <a:endParaRPr lang="en-US" altLang="en-US" b="0" dirty="0">
              <a:latin typeface="Times New Roman" panose="02020603050405020304" pitchFamily="18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CF9CF9E-8A50-40E2-A020-57455800F383}"/>
              </a:ext>
            </a:extLst>
          </p:cNvPr>
          <p:cNvSpPr txBox="1"/>
          <p:nvPr/>
        </p:nvSpPr>
        <p:spPr>
          <a:xfrm>
            <a:off x="6147226" y="162667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token</a:t>
            </a: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D0F5A6F2-93C6-4E95-A42F-BE275FBABF53}"/>
              </a:ext>
            </a:extLst>
          </p:cNvPr>
          <p:cNvCxnSpPr/>
          <p:nvPr/>
        </p:nvCxnSpPr>
        <p:spPr bwMode="auto">
          <a:xfrm flipH="1">
            <a:off x="5868151" y="2204840"/>
            <a:ext cx="207039" cy="43549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31BCCB9-80CB-4745-A413-99D4A59B597E}"/>
              </a:ext>
            </a:extLst>
          </p:cNvPr>
          <p:cNvCxnSpPr>
            <a:cxnSpLocks/>
          </p:cNvCxnSpPr>
          <p:nvPr/>
        </p:nvCxnSpPr>
        <p:spPr bwMode="auto">
          <a:xfrm>
            <a:off x="6752314" y="2232136"/>
            <a:ext cx="143835" cy="4082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Rectangle 7">
            <a:extLst>
              <a:ext uri="{FF2B5EF4-FFF2-40B4-BE49-F238E27FC236}">
                <a16:creationId xmlns:a16="http://schemas.microsoft.com/office/drawing/2014/main" id="{2CAEE6B3-23BA-44FD-AA91-091CB39F0E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7337" y="1885437"/>
            <a:ext cx="1371600" cy="533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b="0" dirty="0">
                <a:latin typeface="Times New Roman" panose="02020603050405020304" pitchFamily="18" charset="0"/>
              </a:rPr>
              <a:t>T</a:t>
            </a:r>
            <a:r>
              <a:rPr lang="en-US" altLang="en-US" b="0" baseline="-25000" dirty="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30A412B-78AB-41A5-B38D-D4BCCA97C67F}"/>
              </a:ext>
            </a:extLst>
          </p:cNvPr>
          <p:cNvSpPr txBox="1"/>
          <p:nvPr/>
        </p:nvSpPr>
        <p:spPr>
          <a:xfrm>
            <a:off x="8066841" y="1557338"/>
            <a:ext cx="8002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6" grpId="0" animBg="1"/>
      <p:bldP spid="37" grpId="0" animBg="1"/>
      <p:bldP spid="39" grpId="0"/>
      <p:bldP spid="40" grpId="0"/>
      <p:bldP spid="41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2" grpId="0" animBg="1"/>
      <p:bldP spid="53" grpId="0" animBg="1"/>
      <p:bldP spid="54" grpId="0"/>
      <p:bldP spid="57" grpId="0" animBg="1"/>
      <p:bldP spid="5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Footer Placeholder 4">
            <a:extLst>
              <a:ext uri="{FF2B5EF4-FFF2-40B4-BE49-F238E27FC236}">
                <a16:creationId xmlns:a16="http://schemas.microsoft.com/office/drawing/2014/main" id="{3F37ADD3-08E3-4350-86D4-5D491AFC2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97283" name="Slide Number Placeholder 5">
            <a:extLst>
              <a:ext uri="{FF2B5EF4-FFF2-40B4-BE49-F238E27FC236}">
                <a16:creationId xmlns:a16="http://schemas.microsoft.com/office/drawing/2014/main" id="{87809FF4-399C-425C-91D4-2E3C24A39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37484A14-7127-493D-B400-C7DB3AA8AFD6}" type="slidenum">
              <a:rPr lang="en-US" altLang="en-US" sz="1200" b="0" i="0">
                <a:latin typeface="Arial" panose="020B0604020202020204" pitchFamily="34" charset="0"/>
              </a:rPr>
              <a:pPr/>
              <a:t>52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285" name="Rectangle 3">
                <a:extLst>
                  <a:ext uri="{FF2B5EF4-FFF2-40B4-BE49-F238E27FC236}">
                    <a16:creationId xmlns:a16="http://schemas.microsoft.com/office/drawing/2014/main" id="{F3AF6D86-84AE-4816-9874-2021AEA2C8C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𝑢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en-US" i="1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en-US" i="1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i="1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+</m:t>
                        </m:r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</m:ctrlPr>
                              </m:d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𝑁</m:t>
                                </m:r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</a:rPr>
                                  <m:t>+1</m:t>
                                </m:r>
                              </m:e>
                            </m:d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.</m:t>
                            </m:r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𝑝𝑟𝑜𝑝</m:t>
                            </m:r>
                          </m:sub>
                        </m:sSub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1+</m:t>
                        </m:r>
                        <m:f>
                          <m:f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𝑝𝑟𝑜𝑝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alt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en-US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where</a:t>
                </a:r>
              </a:p>
              <a:p>
                <a:pPr marL="0" indent="0">
                  <a:buNone/>
                </a:pPr>
                <a:r>
                  <a:rPr lang="en-US" altLang="en-US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𝐸</m:t>
                    </m:r>
                    <m:d>
                      <m:d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</m:ctrlPr>
                          </m:sSubPr>
                          <m:e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  <a:sym typeface="Symbol" panose="05050102010706020507" pitchFamily="18" charset="2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  <a:sym typeface="Symbol" panose="05050102010706020507" pitchFamily="18" charset="2"/>
                                  </a:rPr>
                                </m:ctrlPr>
                              </m:sSubPr>
                              <m:e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  <a:sym typeface="Symbol" panose="05050102010706020507" pitchFamily="18" charset="2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altLang="en-US" b="0" i="1" smtClean="0">
                                    <a:latin typeface="Cambria Math" panose="02040503050406030204" pitchFamily="18" charset="0"/>
                                    <a:ea typeface="ＭＳ Ｐゴシック" panose="020B0600070205080204" pitchFamily="34" charset="-128"/>
                                    <a:sym typeface="Symbol" panose="05050102010706020507" pitchFamily="18" charset="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𝑁</m:t>
                        </m:r>
                      </m:den>
                    </m:f>
                  </m:oMath>
                </a14:m>
                <a:endParaRPr lang="en-US" altLang="en-US" dirty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endParaRPr lang="en-US" altLang="en-US" dirty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1+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𝑎</m:t>
                        </m:r>
                      </m:den>
                    </m:f>
                  </m:oMath>
                </a14:m>
                <a:endParaRPr lang="en-US" altLang="en-US" dirty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endParaRPr lang="en-US" altLang="en-US" dirty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  <a:p>
                <a:r>
                  <a:rPr lang="en-US" altLang="en-US" dirty="0">
                    <a:ea typeface="ＭＳ Ｐゴシック" panose="020B0600070205080204" pitchFamily="34" charset="-128"/>
                    <a:sym typeface="Symbol" panose="05050102010706020507" pitchFamily="18" charset="2"/>
                  </a:rPr>
                  <a:t>Compare to Ethernet: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𝑢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  <a:sym typeface="Symbol" panose="05050102010706020507" pitchFamily="18" charset="2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1+5</m:t>
                        </m:r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  <a:sym typeface="Symbol" panose="05050102010706020507" pitchFamily="18" charset="2"/>
                          </a:rPr>
                          <m:t>𝑎</m:t>
                        </m:r>
                      </m:den>
                    </m:f>
                  </m:oMath>
                </a14:m>
                <a:endParaRPr lang="en-US" altLang="en-US" dirty="0">
                  <a:ea typeface="ＭＳ Ｐゴシック" panose="020B0600070205080204" pitchFamily="34" charset="-128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97285" name="Rectangle 3">
                <a:extLst>
                  <a:ext uri="{FF2B5EF4-FFF2-40B4-BE49-F238E27FC236}">
                    <a16:creationId xmlns:a16="http://schemas.microsoft.com/office/drawing/2014/main" id="{F3AF6D86-84AE-4816-9874-2021AEA2C8C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05" t="-119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>
            <a:extLst>
              <a:ext uri="{FF2B5EF4-FFF2-40B4-BE49-F238E27FC236}">
                <a16:creationId xmlns:a16="http://schemas.microsoft.com/office/drawing/2014/main" id="{0FEAA907-6495-49CF-BC3E-0C88D78DEE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414338"/>
            <a:ext cx="8915400" cy="1143000"/>
          </a:xfrm>
        </p:spPr>
        <p:txBody>
          <a:bodyPr/>
          <a:lstStyle/>
          <a:p>
            <a:r>
              <a:rPr lang="en-US" altLang="en-US" sz="40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Release after reception (RAR) utilization</a:t>
            </a:r>
            <a:br>
              <a:rPr lang="en-US" altLang="en-US" dirty="0">
                <a:solidFill>
                  <a:schemeClr val="tx1"/>
                </a:solidFill>
                <a:ea typeface="ＭＳ Ｐゴシック" panose="020B0600070205080204" pitchFamily="34" charset="-128"/>
              </a:rPr>
            </a:br>
            <a:endParaRPr lang="en-US" altLang="en-US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7" name="Picture 19" descr="underline_base">
            <a:extLst>
              <a:ext uri="{FF2B5EF4-FFF2-40B4-BE49-F238E27FC236}">
                <a16:creationId xmlns:a16="http://schemas.microsoft.com/office/drawing/2014/main" id="{835A37C3-090A-489F-A9EE-B9010CBADAA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1" name="Slide Number Placeholder 5">
            <a:extLst>
              <a:ext uri="{FF2B5EF4-FFF2-40B4-BE49-F238E27FC236}">
                <a16:creationId xmlns:a16="http://schemas.microsoft.com/office/drawing/2014/main" id="{EE79E161-A674-4BBA-BEB0-0ACC7B56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1BEBD77E-E2FE-405B-B950-3E44C589F1FB}" type="slidenum">
              <a:rPr lang="en-US" altLang="en-US" sz="1200" b="0" i="0">
                <a:latin typeface="Arial" panose="020B0604020202020204" pitchFamily="34" charset="0"/>
              </a:rPr>
              <a:pPr/>
              <a:t>53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30E9BF7-3322-4ECF-BA7B-328DD9D48F8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7862488"/>
              </p:ext>
            </p:extLst>
          </p:nvPr>
        </p:nvGraphicFramePr>
        <p:xfrm>
          <a:off x="1452561" y="2562224"/>
          <a:ext cx="6048375" cy="39289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175260-E7A5-46F8-BFFC-D723EC584048}"/>
                  </a:ext>
                </a:extLst>
              </p:cNvPr>
              <p:cNvSpPr txBox="1"/>
              <p:nvPr/>
            </p:nvSpPr>
            <p:spPr>
              <a:xfrm>
                <a:off x="548592" y="190669"/>
                <a:ext cx="8456161" cy="24640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𝑇𝑝𝑟𝑜𝑝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𝑇𝑡𝑟𝑎𝑛𝑠</m:t>
                          </m:r>
                        </m:den>
                      </m:f>
                    </m:oMath>
                  </m:oMathPara>
                </a14:m>
                <a:endParaRPr lang="en-US" i="1" dirty="0"/>
              </a:p>
              <a:p>
                <a:endParaRPr lang="en-US" i="1" dirty="0"/>
              </a:p>
              <a:p>
                <a:r>
                  <a:rPr lang="en-US" sz="2200" i="1" dirty="0" err="1"/>
                  <a:t>T</a:t>
                </a:r>
                <a:r>
                  <a:rPr lang="en-US" sz="2200" i="1" baseline="-25000" dirty="0" err="1"/>
                  <a:t>prop</a:t>
                </a:r>
                <a:r>
                  <a:rPr lang="en-US" sz="2200" dirty="0"/>
                  <a:t> ↓ &amp; </a:t>
                </a:r>
                <a:r>
                  <a:rPr lang="en-US" sz="2200" i="1" dirty="0" err="1"/>
                  <a:t>T</a:t>
                </a:r>
                <a:r>
                  <a:rPr lang="en-US" sz="2200" i="1" baseline="-25000" dirty="0" err="1"/>
                  <a:t>trans</a:t>
                </a:r>
                <a:r>
                  <a:rPr lang="en-US" sz="2200" dirty="0"/>
                  <a:t> ↑ → </a:t>
                </a:r>
                <a:r>
                  <a:rPr lang="en-US" sz="2200" i="1" dirty="0"/>
                  <a:t>a</a:t>
                </a:r>
                <a:r>
                  <a:rPr lang="en-US" sz="2200" dirty="0"/>
                  <a:t> ↓ → </a:t>
                </a:r>
                <a:r>
                  <a:rPr lang="en-US" sz="2200" i="1" dirty="0"/>
                  <a:t>u</a:t>
                </a:r>
                <a:r>
                  <a:rPr lang="en-US" sz="2200" dirty="0"/>
                  <a:t> ↑               </a:t>
                </a:r>
                <a:r>
                  <a:rPr lang="en-US" sz="2200" i="1" dirty="0" err="1"/>
                  <a:t>T</a:t>
                </a:r>
                <a:r>
                  <a:rPr lang="en-US" sz="2200" i="1" baseline="-25000" dirty="0" err="1"/>
                  <a:t>prop</a:t>
                </a:r>
                <a:r>
                  <a:rPr lang="en-US" sz="2200" dirty="0"/>
                  <a:t> ↑ &amp; </a:t>
                </a:r>
                <a:r>
                  <a:rPr lang="en-US" sz="2200" i="1" dirty="0" err="1"/>
                  <a:t>T</a:t>
                </a:r>
                <a:r>
                  <a:rPr lang="en-US" sz="2200" i="1" baseline="-25000" dirty="0" err="1"/>
                  <a:t>trans</a:t>
                </a:r>
                <a:r>
                  <a:rPr lang="en-US" sz="2200" dirty="0"/>
                  <a:t>↓ → </a:t>
                </a:r>
                <a:r>
                  <a:rPr lang="en-US" sz="2200" i="1" dirty="0"/>
                  <a:t>a</a:t>
                </a:r>
                <a:r>
                  <a:rPr lang="en-US" sz="2200" dirty="0"/>
                  <a:t>↑ → </a:t>
                </a:r>
                <a:r>
                  <a:rPr lang="en-US" sz="2200" i="1" dirty="0"/>
                  <a:t>u</a:t>
                </a:r>
                <a:r>
                  <a:rPr lang="en-US" sz="2200" dirty="0"/>
                  <a:t>↓</a:t>
                </a:r>
              </a:p>
              <a:p>
                <a:endParaRPr lang="en-US" sz="2200" dirty="0"/>
              </a:p>
              <a:p>
                <a:r>
                  <a:rPr lang="en-US" dirty="0"/>
                  <a:t>       short net (600m)				 long net (2,500m)</a:t>
                </a:r>
              </a:p>
              <a:p>
                <a:r>
                  <a:rPr lang="en-US" dirty="0"/>
                  <a:t>       large frame (12,240bits)		  	 small frame (608bits)</a:t>
                </a:r>
              </a:p>
              <a:p>
                <a:endParaRPr lang="en-US" sz="2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F175260-E7A5-46F8-BFFC-D723EC584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592" y="190669"/>
                <a:ext cx="8456161" cy="2464008"/>
              </a:xfrm>
              <a:prstGeom prst="rect">
                <a:avLst/>
              </a:prstGeom>
              <a:blipFill>
                <a:blip r:embed="rId4"/>
                <a:stretch>
                  <a:fillRect l="-9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983B44-6352-4D1C-A2AA-6D6A8EAF3833}"/>
              </a:ext>
            </a:extLst>
          </p:cNvPr>
          <p:cNvCxnSpPr>
            <a:cxnSpLocks/>
            <a:stCxn id="19" idx="1"/>
          </p:cNvCxnSpPr>
          <p:nvPr/>
        </p:nvCxnSpPr>
        <p:spPr bwMode="auto">
          <a:xfrm>
            <a:off x="2257425" y="2422921"/>
            <a:ext cx="0" cy="5298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875E19E-A27E-4BD6-ADD3-ED7782F8A77D}"/>
              </a:ext>
            </a:extLst>
          </p:cNvPr>
          <p:cNvCxnSpPr>
            <a:cxnSpLocks/>
          </p:cNvCxnSpPr>
          <p:nvPr/>
        </p:nvCxnSpPr>
        <p:spPr bwMode="auto">
          <a:xfrm>
            <a:off x="7239000" y="2370930"/>
            <a:ext cx="0" cy="3239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C114A67A-4D7C-4188-BF6F-BB24FA42ACE7}"/>
              </a:ext>
            </a:extLst>
          </p:cNvPr>
          <p:cNvSpPr/>
          <p:nvPr/>
        </p:nvSpPr>
        <p:spPr bwMode="auto">
          <a:xfrm>
            <a:off x="3362325" y="190669"/>
            <a:ext cx="2628900" cy="65705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B34A11-7C2B-4E26-9BC5-BB743348EB7A}"/>
              </a:ext>
            </a:extLst>
          </p:cNvPr>
          <p:cNvSpPr/>
          <p:nvPr/>
        </p:nvSpPr>
        <p:spPr bwMode="auto">
          <a:xfrm>
            <a:off x="548591" y="943144"/>
            <a:ext cx="3709077" cy="65705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2AFE51-1C85-48DC-A758-BE5584FC9DCF}"/>
              </a:ext>
            </a:extLst>
          </p:cNvPr>
          <p:cNvSpPr/>
          <p:nvPr/>
        </p:nvSpPr>
        <p:spPr bwMode="auto">
          <a:xfrm>
            <a:off x="5077668" y="934498"/>
            <a:ext cx="3709077" cy="657056"/>
          </a:xfrm>
          <a:prstGeom prst="rect">
            <a:avLst/>
          </a:prstGeom>
          <a:noFill/>
          <a:ln w="28575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0531E10-6C17-41E5-96F0-A6ABFADD0BD2}"/>
              </a:ext>
            </a:extLst>
          </p:cNvPr>
          <p:cNvCxnSpPr/>
          <p:nvPr/>
        </p:nvCxnSpPr>
        <p:spPr bwMode="auto">
          <a:xfrm flipH="1">
            <a:off x="2403129" y="519197"/>
            <a:ext cx="9591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78CCF3D-4671-4C77-B028-DA95A1E91107}"/>
              </a:ext>
            </a:extLst>
          </p:cNvPr>
          <p:cNvCxnSpPr/>
          <p:nvPr/>
        </p:nvCxnSpPr>
        <p:spPr bwMode="auto">
          <a:xfrm flipH="1">
            <a:off x="5991225" y="519197"/>
            <a:ext cx="95919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DB01E23-4CF7-4661-B47C-53FE99D67621}"/>
              </a:ext>
            </a:extLst>
          </p:cNvPr>
          <p:cNvCxnSpPr/>
          <p:nvPr/>
        </p:nvCxnSpPr>
        <p:spPr bwMode="auto">
          <a:xfrm>
            <a:off x="2403129" y="519197"/>
            <a:ext cx="0" cy="4153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26908D0-533E-46A6-8D08-4A862A5C3333}"/>
              </a:ext>
            </a:extLst>
          </p:cNvPr>
          <p:cNvCxnSpPr/>
          <p:nvPr/>
        </p:nvCxnSpPr>
        <p:spPr bwMode="auto">
          <a:xfrm>
            <a:off x="6944560" y="527843"/>
            <a:ext cx="0" cy="4153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Left Brace 17">
            <a:extLst>
              <a:ext uri="{FF2B5EF4-FFF2-40B4-BE49-F238E27FC236}">
                <a16:creationId xmlns:a16="http://schemas.microsoft.com/office/drawing/2014/main" id="{49F1998F-8032-4EF4-9214-9A50AD72D35E}"/>
              </a:ext>
            </a:extLst>
          </p:cNvPr>
          <p:cNvSpPr/>
          <p:nvPr/>
        </p:nvSpPr>
        <p:spPr bwMode="auto">
          <a:xfrm rot="16200000">
            <a:off x="7117200" y="1106134"/>
            <a:ext cx="234071" cy="2314571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B5777555-D70F-4033-A330-A2FF5C012E54}"/>
              </a:ext>
            </a:extLst>
          </p:cNvPr>
          <p:cNvSpPr/>
          <p:nvPr/>
        </p:nvSpPr>
        <p:spPr bwMode="auto">
          <a:xfrm rot="16200000">
            <a:off x="2140389" y="1027863"/>
            <a:ext cx="234072" cy="2556044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D6E8B2-9704-4DE0-ADE7-BC2231AEAF1F}"/>
                  </a:ext>
                </a:extLst>
              </p:cNvPr>
              <p:cNvSpPr txBox="1"/>
              <p:nvPr/>
            </p:nvSpPr>
            <p:spPr>
              <a:xfrm>
                <a:off x="4123599" y="3681903"/>
                <a:ext cx="1241302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3AD6E8B2-9704-4DE0-ADE7-BC2231AEA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3599" y="3681903"/>
                <a:ext cx="1241302" cy="617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AE10C2-AC34-47F2-96D9-CC519EFDF80F}"/>
                  </a:ext>
                </a:extLst>
              </p:cNvPr>
              <p:cNvSpPr txBox="1"/>
              <p:nvPr/>
            </p:nvSpPr>
            <p:spPr>
              <a:xfrm>
                <a:off x="405716" y="2606873"/>
                <a:ext cx="8899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~99%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EAE10C2-AC34-47F2-96D9-CC519EFDF8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16" y="2606873"/>
                <a:ext cx="88998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ED521D-D45F-4624-8C21-84210E09D022}"/>
                  </a:ext>
                </a:extLst>
              </p:cNvPr>
              <p:cNvSpPr txBox="1"/>
              <p:nvPr/>
            </p:nvSpPr>
            <p:spPr>
              <a:xfrm>
                <a:off x="7848296" y="5207958"/>
                <a:ext cx="889987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~83%</m:t>
                      </m:r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EED521D-D45F-4624-8C21-84210E09D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296" y="5207958"/>
                <a:ext cx="889987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AD781B-5CB7-454F-8E63-E27CDC2CAE1A}"/>
              </a:ext>
            </a:extLst>
          </p:cNvPr>
          <p:cNvCxnSpPr>
            <a:cxnSpLocks/>
          </p:cNvCxnSpPr>
          <p:nvPr/>
        </p:nvCxnSpPr>
        <p:spPr bwMode="auto">
          <a:xfrm>
            <a:off x="1186165" y="2819498"/>
            <a:ext cx="795035" cy="1324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F66377D-6199-412E-B25E-CEEE923B10A4}"/>
              </a:ext>
            </a:extLst>
          </p:cNvPr>
          <p:cNvCxnSpPr>
            <a:cxnSpLocks/>
          </p:cNvCxnSpPr>
          <p:nvPr/>
        </p:nvCxnSpPr>
        <p:spPr bwMode="auto">
          <a:xfrm flipH="1">
            <a:off x="7360443" y="5423401"/>
            <a:ext cx="594328" cy="3011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77132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  <p:bldP spid="22" grpId="0"/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Footer Placeholder 4">
            <a:extLst>
              <a:ext uri="{FF2B5EF4-FFF2-40B4-BE49-F238E27FC236}">
                <a16:creationId xmlns:a16="http://schemas.microsoft.com/office/drawing/2014/main" id="{53F2246C-5663-488B-A89F-799B5FCCF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01379" name="Slide Number Placeholder 5">
            <a:extLst>
              <a:ext uri="{FF2B5EF4-FFF2-40B4-BE49-F238E27FC236}">
                <a16:creationId xmlns:a16="http://schemas.microsoft.com/office/drawing/2014/main" id="{4B577570-1D58-48C0-A247-0288D195B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0BE4BC2A-C049-4250-93DE-75685EFB1569}" type="slidenum">
              <a:rPr lang="en-US" altLang="en-US" sz="1200" b="0" i="0">
                <a:latin typeface="Arial" panose="020B0604020202020204" pitchFamily="34" charset="0"/>
              </a:rPr>
              <a:pPr/>
              <a:t>54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01380" name="Rectangle 2">
            <a:extLst>
              <a:ext uri="{FF2B5EF4-FFF2-40B4-BE49-F238E27FC236}">
                <a16:creationId xmlns:a16="http://schemas.microsoft.com/office/drawing/2014/main" id="{D9AA8119-9EAE-4728-B4D8-23A6B79201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Token Ring: utilization notes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381" name="Rectangle 3">
                <a:extLst>
                  <a:ext uri="{FF2B5EF4-FFF2-40B4-BE49-F238E27FC236}">
                    <a16:creationId xmlns:a16="http://schemas.microsoft.com/office/drawing/2014/main" id="{80A55C91-2909-4DE4-8213-AFEEAE2DE91A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en-US" dirty="0">
                    <a:ea typeface="ＭＳ Ｐゴシック" panose="020B0600070205080204" pitchFamily="34" charset="-128"/>
                  </a:rPr>
                  <a:t>As the number of stations increases, less time for token passing, and u increases</a:t>
                </a:r>
              </a:p>
              <a:p>
                <a:r>
                  <a:rPr lang="en-US" altLang="en-US" dirty="0">
                    <a:ea typeface="ＭＳ Ｐゴシック" panose="020B0600070205080204" pitchFamily="34" charset="-128"/>
                  </a:rPr>
                  <a:t>for release after transmission (RAT):</a:t>
                </a:r>
              </a:p>
              <a:p>
                <a:pPr lvl="1"/>
                <a:r>
                  <a:rPr lang="en-US" altLang="en-US" dirty="0">
                    <a:ea typeface="ＭＳ Ｐゴシック" panose="020B0600070205080204" pitchFamily="34" charset="-128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𝑢</m:t>
                    </m:r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fPr>
                      <m:num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1</m:t>
                        </m:r>
                      </m:num>
                      <m:den>
                        <m:r>
                          <a:rPr lang="en-US" altLang="en-US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1+</m:t>
                        </m:r>
                        <m:f>
                          <m:fPr>
                            <m:ctrlP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</m:ctrlPr>
                          </m:fPr>
                          <m:num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𝑎</m:t>
                            </m:r>
                          </m:num>
                          <m:den>
                            <m:r>
                              <a:rPr lang="en-US" altLang="en-US" b="0" i="1" smtClean="0">
                                <a:latin typeface="Cambria Math" panose="02040503050406030204" pitchFamily="18" charset="0"/>
                                <a:ea typeface="ＭＳ Ｐゴシック" panose="020B0600070205080204" pitchFamily="34" charset="-128"/>
                              </a:rPr>
                              <m:t>𝑁</m:t>
                            </m:r>
                          </m:den>
                        </m:f>
                      </m:den>
                    </m:f>
                    <m:r>
                      <a:rPr lang="en-US" altLang="en-US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, </m:t>
                    </m:r>
                  </m:oMath>
                </a14:m>
                <a:endParaRPr lang="en-US" altLang="en-US" dirty="0">
                  <a:ea typeface="ＭＳ Ｐゴシック" panose="020B0600070205080204" pitchFamily="34" charset="-128"/>
                </a:endParaRPr>
              </a:p>
              <a:p>
                <a:pPr lvl="1"/>
                <a:r>
                  <a:rPr lang="en-US" altLang="en-US" dirty="0">
                    <a:ea typeface="ＭＳ Ｐゴシック" panose="020B0600070205080204" pitchFamily="34" charset="-128"/>
                  </a:rPr>
                  <a:t>where </a:t>
                </a:r>
                <a:r>
                  <a:rPr lang="en-US" altLang="en-US" i="1" dirty="0">
                    <a:ea typeface="ＭＳ Ｐゴシック" panose="020B0600070205080204" pitchFamily="34" charset="-128"/>
                  </a:rPr>
                  <a:t>N</a:t>
                </a:r>
                <a:r>
                  <a:rPr lang="en-US" altLang="en-US" dirty="0">
                    <a:ea typeface="ＭＳ Ｐゴシック" panose="020B0600070205080204" pitchFamily="34" charset="-128"/>
                  </a:rPr>
                  <a:t> is the number of stations</a:t>
                </a:r>
              </a:p>
              <a:p>
                <a:pPr lvl="1"/>
                <a:r>
                  <a:rPr lang="en-US" altLang="en-US" dirty="0">
                    <a:ea typeface="ＭＳ Ｐゴシック" panose="020B0600070205080204" pitchFamily="34" charset="-128"/>
                  </a:rPr>
                  <a:t>reason: more stations get to send in the same token rotation time (better than RAR)</a:t>
                </a:r>
              </a:p>
              <a:p>
                <a:pPr marL="457200" lvl="1" indent="0">
                  <a:buNone/>
                </a:pPr>
                <a:endParaRPr lang="en-US" altLang="en-US" dirty="0">
                  <a:ea typeface="ＭＳ Ｐゴシック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101381" name="Rectangle 3">
                <a:extLst>
                  <a:ext uri="{FF2B5EF4-FFF2-40B4-BE49-F238E27FC236}">
                    <a16:creationId xmlns:a16="http://schemas.microsoft.com/office/drawing/2014/main" id="{80A55C91-2909-4DE4-8213-AFEEAE2DE9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412" t="-2756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19" descr="underline_base">
            <a:extLst>
              <a:ext uri="{FF2B5EF4-FFF2-40B4-BE49-F238E27FC236}">
                <a16:creationId xmlns:a16="http://schemas.microsoft.com/office/drawing/2014/main" id="{6B0C0965-5F8E-4625-8F15-908C6AD6DCD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995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3" name="Picture 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027113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 Summary of </a:t>
            </a:r>
            <a:r>
              <a:rPr lang="en-US" sz="4000" dirty="0">
                <a:latin typeface="Gill Sans MT" charset="0"/>
                <a:cs typeface="+mj-cs"/>
              </a:rPr>
              <a:t>MAC</a:t>
            </a:r>
            <a:r>
              <a:rPr lang="en-US" dirty="0">
                <a:latin typeface="Gill Sans MT" charset="0"/>
                <a:cs typeface="+mj-cs"/>
              </a:rPr>
              <a:t> protocols</a:t>
            </a:r>
          </a:p>
        </p:txBody>
      </p:sp>
      <p:sp>
        <p:nvSpPr>
          <p:cNvPr id="378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772400" cy="4906963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channel partitioning,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by time, frequency or code</a:t>
            </a:r>
          </a:p>
          <a:p>
            <a:pPr marL="690563" lvl="1" indent="-233363">
              <a:defRPr/>
            </a:pPr>
            <a:r>
              <a:rPr lang="en-US" sz="2000" dirty="0">
                <a:latin typeface="Gill Sans MT" charset="0"/>
              </a:rPr>
              <a:t>Time Division, Frequency Division</a:t>
            </a:r>
          </a:p>
          <a:p>
            <a:pPr marL="231775" indent="-231775"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random access </a:t>
            </a:r>
            <a:r>
              <a:rPr lang="en-US" sz="2400" dirty="0">
                <a:latin typeface="Gill Sans MT" charset="0"/>
                <a:cs typeface="+mn-cs"/>
              </a:rPr>
              <a:t>(dynamic), 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ALOHA, S-ALOHA, CSMA, CSMA/CD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carrier sensing: easy in some technologies (wire), hard in others (wireless)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CSMA/CD used in Ethernet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CSMA/CA used in 802.11</a:t>
            </a:r>
          </a:p>
          <a:p>
            <a:pPr marL="231775" indent="-231775">
              <a:tabLst>
                <a:tab pos="279400" algn="l"/>
              </a:tabLst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taking turns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polling from central site, token passing</a:t>
            </a:r>
          </a:p>
          <a:p>
            <a:pPr marL="690563" lvl="1" indent="-233363">
              <a:defRPr/>
            </a:pPr>
            <a:r>
              <a:rPr lang="en-US" dirty="0">
                <a:latin typeface="Gill Sans MT" charset="0"/>
              </a:rPr>
              <a:t>Bluetooth, FDDI,  token ring 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55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8678160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Footer Placeholder 4">
            <a:extLst>
              <a:ext uri="{FF2B5EF4-FFF2-40B4-BE49-F238E27FC236}">
                <a16:creationId xmlns:a16="http://schemas.microsoft.com/office/drawing/2014/main" id="{D46F3C06-0300-4AAF-89F2-0810873F8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05475" name="Slide Number Placeholder 5">
            <a:extLst>
              <a:ext uri="{FF2B5EF4-FFF2-40B4-BE49-F238E27FC236}">
                <a16:creationId xmlns:a16="http://schemas.microsoft.com/office/drawing/2014/main" id="{8664F5CC-1E93-4E2F-AAA4-552934D60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F968816F-8B9E-4892-AD83-F58FCDEF70B5}" type="slidenum">
              <a:rPr lang="en-US" altLang="en-US" sz="1200" b="0" i="0">
                <a:latin typeface="Arial" panose="020B0604020202020204" pitchFamily="34" charset="0"/>
              </a:rPr>
              <a:pPr/>
              <a:t>56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D512846D-019D-47AC-A1F8-D52308243C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LAN technologies</a:t>
            </a:r>
          </a:p>
        </p:txBody>
      </p:sp>
      <p:sp>
        <p:nvSpPr>
          <p:cNvPr id="105477" name="Rectangle 4">
            <a:extLst>
              <a:ext uri="{FF2B5EF4-FFF2-40B4-BE49-F238E27FC236}">
                <a16:creationId xmlns:a16="http://schemas.microsoft.com/office/drawing/2014/main" id="{7A22B6C4-02C7-46AC-87F5-B29CEBB58B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49263" y="1349375"/>
            <a:ext cx="7772400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Data link layer so far: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services, error detection/correction, multiple access </a:t>
            </a:r>
          </a:p>
          <a:p>
            <a:pPr>
              <a:buFont typeface="ZapfDingbats" pitchFamily="8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Next: LAN technologies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Ethernet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addressing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switches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PPP</a:t>
            </a:r>
          </a:p>
          <a:p>
            <a:pPr lvl="1">
              <a:buFont typeface="ZapfDingbats" pitchFamily="82" charset="2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7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6.4 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link virtualization: 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6.7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57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0648247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228600"/>
            <a:ext cx="7772400" cy="83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</a:t>
            </a:r>
          </a:p>
        </p:txBody>
      </p:sp>
      <p:sp>
        <p:nvSpPr>
          <p:cNvPr id="522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38188" y="1276350"/>
            <a:ext cx="7519987" cy="2133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dominant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 wired LAN technology: 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single chip, multiple speeds (e.g., Broadcom  BCM5761)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first widely used LAN technology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simpler, cheap</a:t>
            </a:r>
          </a:p>
          <a:p>
            <a:pPr>
              <a:defRPr/>
            </a:pPr>
            <a:r>
              <a:rPr lang="en-US" sz="2400" dirty="0">
                <a:latin typeface="Gill Sans MT" charset="0"/>
                <a:cs typeface="+mn-cs"/>
              </a:rPr>
              <a:t>kept up with speed race: 10 Mbps – 10 Gbps </a:t>
            </a:r>
            <a:endParaRPr lang="en-US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pic>
        <p:nvPicPr>
          <p:cNvPr id="146437" name="Picture 4" descr="551 metcalfe-e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3635375"/>
            <a:ext cx="4752975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1" name="Text Box 5"/>
          <p:cNvSpPr txBox="1">
            <a:spLocks noChangeArrowheads="1"/>
          </p:cNvSpPr>
          <p:nvPr/>
        </p:nvSpPr>
        <p:spPr bwMode="auto">
          <a:xfrm>
            <a:off x="4289425" y="6086475"/>
            <a:ext cx="313055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dirty="0">
                <a:latin typeface="Arial"/>
                <a:cs typeface="Arial"/>
              </a:rPr>
              <a:t>Metcalfe</a:t>
            </a:r>
            <a:r>
              <a:rPr lang="ja-JP" altLang="en-US" dirty="0">
                <a:latin typeface="Arial"/>
                <a:cs typeface="Arial"/>
              </a:rPr>
              <a:t>’</a:t>
            </a:r>
            <a:r>
              <a:rPr lang="en-US" dirty="0">
                <a:latin typeface="Arial"/>
                <a:cs typeface="Arial"/>
              </a:rPr>
              <a:t>s Ethernet sketch</a:t>
            </a:r>
          </a:p>
        </p:txBody>
      </p:sp>
      <p:pic>
        <p:nvPicPr>
          <p:cNvPr id="146439" name="Picture 24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877888"/>
            <a:ext cx="1970087" cy="21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58</a:t>
            </a:fld>
            <a:endParaRPr lang="en-US" sz="1200" dirty="0">
              <a:latin typeface="Tahom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12882177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1" name="Picture 1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796925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2" name="Rectangle 4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Ethernet: physical topology</a:t>
            </a:r>
          </a:p>
        </p:txBody>
      </p:sp>
      <p:sp>
        <p:nvSpPr>
          <p:cNvPr id="5325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508000" y="1103313"/>
            <a:ext cx="8297863" cy="2449512"/>
          </a:xfrm>
        </p:spPr>
        <p:txBody>
          <a:bodyPr/>
          <a:lstStyle/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bus: </a:t>
            </a:r>
            <a:r>
              <a:rPr lang="en-US" dirty="0">
                <a:latin typeface="Gill Sans MT" charset="0"/>
                <a:cs typeface="+mn-cs"/>
              </a:rPr>
              <a:t>popular through mid 90s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all nodes in same collision domain (can collide with each other)</a:t>
            </a:r>
          </a:p>
          <a:p>
            <a:pPr>
              <a:lnSpc>
                <a:spcPct val="75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star: </a:t>
            </a:r>
            <a:r>
              <a:rPr lang="en-US" dirty="0">
                <a:latin typeface="Gill Sans MT" charset="0"/>
                <a:cs typeface="+mn-cs"/>
              </a:rPr>
              <a:t>prevails today</a:t>
            </a:r>
          </a:p>
          <a:p>
            <a:pPr lvl="1">
              <a:lnSpc>
                <a:spcPct val="75000"/>
              </a:lnSpc>
              <a:defRPr/>
            </a:pPr>
            <a:r>
              <a:rPr lang="en-US" dirty="0">
                <a:latin typeface="Gill Sans MT" charset="0"/>
              </a:rPr>
              <a:t>active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switch</a:t>
            </a:r>
            <a:r>
              <a:rPr lang="en-US" dirty="0">
                <a:solidFill>
                  <a:srgbClr val="CC0000"/>
                </a:solidFill>
                <a:latin typeface="Gill Sans MT" charset="0"/>
              </a:rPr>
              <a:t> </a:t>
            </a:r>
            <a:r>
              <a:rPr lang="en-US" dirty="0">
                <a:latin typeface="Gill Sans MT" charset="0"/>
              </a:rPr>
              <a:t>in center</a:t>
            </a:r>
          </a:p>
          <a:p>
            <a:pPr lvl="1">
              <a:lnSpc>
                <a:spcPct val="100000"/>
              </a:lnSpc>
              <a:defRPr/>
            </a:pPr>
            <a:r>
              <a:rPr lang="en-US" dirty="0">
                <a:latin typeface="Gill Sans MT" charset="0"/>
              </a:rPr>
              <a:t>each </a:t>
            </a:r>
            <a:r>
              <a:rPr lang="ja-JP" altLang="en-US" dirty="0">
                <a:latin typeface="Gill Sans MT" charset="0"/>
              </a:rPr>
              <a:t>“</a:t>
            </a:r>
            <a:r>
              <a:rPr lang="en-US" dirty="0">
                <a:latin typeface="Gill Sans MT" charset="0"/>
              </a:rPr>
              <a:t>spoke</a:t>
            </a:r>
            <a:r>
              <a:rPr lang="ja-JP" altLang="en-US" dirty="0">
                <a:latin typeface="Gill Sans MT" charset="0"/>
              </a:rPr>
              <a:t>”</a:t>
            </a:r>
            <a:r>
              <a:rPr lang="en-US" dirty="0">
                <a:latin typeface="Gill Sans MT" charset="0"/>
              </a:rPr>
              <a:t> runs a (separate) Ethernet protocol (nodes do not collide with each other)</a:t>
            </a:r>
          </a:p>
        </p:txBody>
      </p:sp>
      <p:sp>
        <p:nvSpPr>
          <p:cNvPr id="53254" name="Line 17"/>
          <p:cNvSpPr>
            <a:spLocks noChangeShapeType="1"/>
          </p:cNvSpPr>
          <p:nvPr/>
        </p:nvSpPr>
        <p:spPr bwMode="auto">
          <a:xfrm>
            <a:off x="5316538" y="5110163"/>
            <a:ext cx="9747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55" name="Line 18"/>
          <p:cNvSpPr>
            <a:spLocks noChangeShapeType="1"/>
          </p:cNvSpPr>
          <p:nvPr/>
        </p:nvSpPr>
        <p:spPr bwMode="auto">
          <a:xfrm>
            <a:off x="6556375" y="4518025"/>
            <a:ext cx="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56" name="Line 19"/>
          <p:cNvSpPr>
            <a:spLocks noChangeShapeType="1"/>
          </p:cNvSpPr>
          <p:nvPr/>
        </p:nvSpPr>
        <p:spPr bwMode="auto">
          <a:xfrm flipH="1">
            <a:off x="6746875" y="5126038"/>
            <a:ext cx="1003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57" name="Line 20"/>
          <p:cNvSpPr>
            <a:spLocks noChangeShapeType="1"/>
          </p:cNvSpPr>
          <p:nvPr/>
        </p:nvSpPr>
        <p:spPr bwMode="auto">
          <a:xfrm flipV="1">
            <a:off x="6556375" y="5251450"/>
            <a:ext cx="12700" cy="709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58" name="Text Box 23"/>
          <p:cNvSpPr txBox="1">
            <a:spLocks noChangeArrowheads="1"/>
          </p:cNvSpPr>
          <p:nvPr/>
        </p:nvSpPr>
        <p:spPr bwMode="auto">
          <a:xfrm>
            <a:off x="5464175" y="5486400"/>
            <a:ext cx="75406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i="0" dirty="0">
                <a:latin typeface="Arial" charset="0"/>
                <a:cs typeface="Arial" charset="0"/>
              </a:rPr>
              <a:t>switch</a:t>
            </a:r>
          </a:p>
        </p:txBody>
      </p:sp>
      <p:sp>
        <p:nvSpPr>
          <p:cNvPr id="53259" name="Line 24"/>
          <p:cNvSpPr>
            <a:spLocks noChangeShapeType="1"/>
          </p:cNvSpPr>
          <p:nvPr/>
        </p:nvSpPr>
        <p:spPr bwMode="auto">
          <a:xfrm flipV="1">
            <a:off x="5834063" y="5275263"/>
            <a:ext cx="417512" cy="2397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0" name="Line 32"/>
          <p:cNvSpPr>
            <a:spLocks noChangeShapeType="1"/>
          </p:cNvSpPr>
          <p:nvPr/>
        </p:nvSpPr>
        <p:spPr bwMode="auto">
          <a:xfrm flipH="1">
            <a:off x="2160588" y="4102100"/>
            <a:ext cx="752475" cy="1468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1" name="Line 33"/>
          <p:cNvSpPr>
            <a:spLocks noChangeShapeType="1"/>
          </p:cNvSpPr>
          <p:nvPr/>
        </p:nvSpPr>
        <p:spPr bwMode="auto">
          <a:xfrm>
            <a:off x="2132013" y="4879975"/>
            <a:ext cx="392112" cy="15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2" name="Line 34"/>
          <p:cNvSpPr>
            <a:spLocks noChangeShapeType="1"/>
          </p:cNvSpPr>
          <p:nvPr/>
        </p:nvSpPr>
        <p:spPr bwMode="auto">
          <a:xfrm>
            <a:off x="1914525" y="5434013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3" name="Line 35"/>
          <p:cNvSpPr>
            <a:spLocks noChangeShapeType="1"/>
          </p:cNvSpPr>
          <p:nvPr/>
        </p:nvSpPr>
        <p:spPr bwMode="auto">
          <a:xfrm flipV="1">
            <a:off x="2632075" y="4648200"/>
            <a:ext cx="287338" cy="14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4" name="Line 37"/>
          <p:cNvSpPr>
            <a:spLocks noChangeShapeType="1"/>
          </p:cNvSpPr>
          <p:nvPr/>
        </p:nvSpPr>
        <p:spPr bwMode="auto">
          <a:xfrm>
            <a:off x="2424113" y="4275138"/>
            <a:ext cx="3921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5" name="Line 38"/>
          <p:cNvSpPr>
            <a:spLocks noChangeShapeType="1"/>
          </p:cNvSpPr>
          <p:nvPr/>
        </p:nvSpPr>
        <p:spPr bwMode="auto">
          <a:xfrm>
            <a:off x="2424113" y="4275138"/>
            <a:ext cx="392112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6" name="Line 39"/>
          <p:cNvSpPr>
            <a:spLocks noChangeShapeType="1"/>
          </p:cNvSpPr>
          <p:nvPr/>
        </p:nvSpPr>
        <p:spPr bwMode="auto">
          <a:xfrm>
            <a:off x="2314575" y="5324475"/>
            <a:ext cx="307975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3267" name="Text Box 41"/>
          <p:cNvSpPr txBox="1">
            <a:spLocks noChangeArrowheads="1"/>
          </p:cNvSpPr>
          <p:nvPr/>
        </p:nvSpPr>
        <p:spPr bwMode="auto">
          <a:xfrm>
            <a:off x="1430338" y="5908675"/>
            <a:ext cx="21859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bus: </a:t>
            </a:r>
            <a:r>
              <a:rPr lang="en-US" i="0" dirty="0">
                <a:latin typeface="Arial" charset="0"/>
                <a:cs typeface="Arial" charset="0"/>
              </a:rPr>
              <a:t>coaxial cable</a:t>
            </a:r>
          </a:p>
        </p:txBody>
      </p:sp>
      <p:sp>
        <p:nvSpPr>
          <p:cNvPr id="53268" name="Text Box 42"/>
          <p:cNvSpPr txBox="1">
            <a:spLocks noChangeArrowheads="1"/>
          </p:cNvSpPr>
          <p:nvPr/>
        </p:nvSpPr>
        <p:spPr bwMode="auto">
          <a:xfrm>
            <a:off x="4989513" y="5691188"/>
            <a:ext cx="7747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star</a:t>
            </a:r>
          </a:p>
        </p:txBody>
      </p:sp>
      <p:grpSp>
        <p:nvGrpSpPr>
          <p:cNvPr id="148501" name="Group 37"/>
          <p:cNvGrpSpPr>
            <a:grpSpLocks/>
          </p:cNvGrpSpPr>
          <p:nvPr/>
        </p:nvGrpSpPr>
        <p:grpSpPr bwMode="auto">
          <a:xfrm>
            <a:off x="2733675" y="4398963"/>
            <a:ext cx="711200" cy="601662"/>
            <a:chOff x="7179310" y="4033520"/>
            <a:chExt cx="1009650" cy="855028"/>
          </a:xfrm>
        </p:grpSpPr>
        <p:grpSp>
          <p:nvGrpSpPr>
            <p:cNvPr id="148542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854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4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40" name="Rectangle 43"/>
            <p:cNvSpPr>
              <a:spLocks noChangeArrowheads="1"/>
            </p:cNvSpPr>
            <p:nvPr/>
          </p:nvSpPr>
          <p:spPr bwMode="auto">
            <a:xfrm rot="16200000">
              <a:off x="7438418" y="4308853"/>
              <a:ext cx="128593" cy="19607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8502" name="Group 42"/>
          <p:cNvGrpSpPr>
            <a:grpSpLocks/>
          </p:cNvGrpSpPr>
          <p:nvPr/>
        </p:nvGrpSpPr>
        <p:grpSpPr bwMode="auto">
          <a:xfrm>
            <a:off x="1757363" y="3962400"/>
            <a:ext cx="701675" cy="517525"/>
            <a:chOff x="1046480" y="3962400"/>
            <a:chExt cx="1026163" cy="761428"/>
          </a:xfrm>
        </p:grpSpPr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 rot="16200000">
              <a:off x="1893547" y="4299487"/>
              <a:ext cx="109777" cy="24841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39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40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41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48503" name="Group 47"/>
          <p:cNvGrpSpPr>
            <a:grpSpLocks/>
          </p:cNvGrpSpPr>
          <p:nvPr/>
        </p:nvGrpSpPr>
        <p:grpSpPr bwMode="auto">
          <a:xfrm>
            <a:off x="1473200" y="4551363"/>
            <a:ext cx="701675" cy="517525"/>
            <a:chOff x="1046480" y="3962400"/>
            <a:chExt cx="1026163" cy="761428"/>
          </a:xfrm>
        </p:grpSpPr>
        <p:sp>
          <p:nvSpPr>
            <p:cNvPr id="49" name="Rectangle 48"/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35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36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37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48504" name="Group 52"/>
          <p:cNvGrpSpPr>
            <a:grpSpLocks/>
          </p:cNvGrpSpPr>
          <p:nvPr/>
        </p:nvGrpSpPr>
        <p:grpSpPr bwMode="auto">
          <a:xfrm>
            <a:off x="1279525" y="5110163"/>
            <a:ext cx="701675" cy="517525"/>
            <a:chOff x="1046480" y="3962400"/>
            <a:chExt cx="1026163" cy="761428"/>
          </a:xfrm>
        </p:grpSpPr>
        <p:sp>
          <p:nvSpPr>
            <p:cNvPr id="54" name="Rectangle 53"/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31" name="Group 54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32" name="Picture 5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33" name="Freeform 5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48505" name="Group 57"/>
          <p:cNvGrpSpPr>
            <a:grpSpLocks/>
          </p:cNvGrpSpPr>
          <p:nvPr/>
        </p:nvGrpSpPr>
        <p:grpSpPr bwMode="auto">
          <a:xfrm>
            <a:off x="2447925" y="5070475"/>
            <a:ext cx="711200" cy="600075"/>
            <a:chOff x="7179310" y="4033520"/>
            <a:chExt cx="1009650" cy="855028"/>
          </a:xfrm>
        </p:grpSpPr>
        <p:grpSp>
          <p:nvGrpSpPr>
            <p:cNvPr id="148526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852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2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60" name="Rectangle 43"/>
            <p:cNvSpPr>
              <a:spLocks noChangeArrowheads="1"/>
            </p:cNvSpPr>
            <p:nvPr/>
          </p:nvSpPr>
          <p:spPr bwMode="auto">
            <a:xfrm rot="16200000">
              <a:off x="7439379" y="4308711"/>
              <a:ext cx="126671" cy="19607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8506" name="Group 62"/>
          <p:cNvGrpSpPr>
            <a:grpSpLocks/>
          </p:cNvGrpSpPr>
          <p:nvPr/>
        </p:nvGrpSpPr>
        <p:grpSpPr bwMode="auto">
          <a:xfrm>
            <a:off x="4419600" y="4687888"/>
            <a:ext cx="914400" cy="690562"/>
            <a:chOff x="1046480" y="3962400"/>
            <a:chExt cx="1026163" cy="761428"/>
          </a:xfrm>
        </p:grpSpPr>
        <p:sp>
          <p:nvSpPr>
            <p:cNvPr id="64" name="Rectangle 48"/>
            <p:cNvSpPr>
              <a:spLocks noChangeArrowheads="1"/>
            </p:cNvSpPr>
            <p:nvPr/>
          </p:nvSpPr>
          <p:spPr bwMode="auto">
            <a:xfrm rot="16200000">
              <a:off x="1893689" y="4299817"/>
              <a:ext cx="110275" cy="24763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23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8524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25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48507" name="Group 67"/>
          <p:cNvGrpSpPr>
            <a:grpSpLocks/>
          </p:cNvGrpSpPr>
          <p:nvPr/>
        </p:nvGrpSpPr>
        <p:grpSpPr bwMode="auto">
          <a:xfrm>
            <a:off x="7548563" y="4779963"/>
            <a:ext cx="854075" cy="741362"/>
            <a:chOff x="7179310" y="4033520"/>
            <a:chExt cx="1009650" cy="855028"/>
          </a:xfrm>
        </p:grpSpPr>
        <p:grpSp>
          <p:nvGrpSpPr>
            <p:cNvPr id="148518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852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2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70" name="Rectangle 43"/>
            <p:cNvSpPr>
              <a:spLocks noChangeArrowheads="1"/>
            </p:cNvSpPr>
            <p:nvPr/>
          </p:nvSpPr>
          <p:spPr bwMode="auto">
            <a:xfrm rot="16200000">
              <a:off x="7438954" y="4308497"/>
              <a:ext cx="128163" cy="19705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sp>
        <p:nvSpPr>
          <p:cNvPr id="75" name="Rectangle 43"/>
          <p:cNvSpPr>
            <a:spLocks noChangeArrowheads="1"/>
          </p:cNvSpPr>
          <p:nvPr/>
        </p:nvSpPr>
        <p:spPr bwMode="auto">
          <a:xfrm>
            <a:off x="6497638" y="4351338"/>
            <a:ext cx="109537" cy="165100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48509" name="Group 44"/>
          <p:cNvGrpSpPr>
            <a:grpSpLocks/>
          </p:cNvGrpSpPr>
          <p:nvPr/>
        </p:nvGrpSpPr>
        <p:grpSpPr bwMode="auto">
          <a:xfrm>
            <a:off x="6116638" y="3784600"/>
            <a:ext cx="852487" cy="741363"/>
            <a:chOff x="-44" y="1473"/>
            <a:chExt cx="981" cy="1105"/>
          </a:xfrm>
        </p:grpSpPr>
        <p:pic>
          <p:nvPicPr>
            <p:cNvPr id="14851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851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48510" name="Group 1"/>
          <p:cNvGrpSpPr>
            <a:grpSpLocks/>
          </p:cNvGrpSpPr>
          <p:nvPr/>
        </p:nvGrpSpPr>
        <p:grpSpPr bwMode="auto">
          <a:xfrm>
            <a:off x="5943600" y="5926138"/>
            <a:ext cx="854075" cy="835025"/>
            <a:chOff x="8077200" y="3320111"/>
            <a:chExt cx="853440" cy="835329"/>
          </a:xfrm>
        </p:grpSpPr>
        <p:sp>
          <p:nvSpPr>
            <p:cNvPr id="78" name="Rectangle 43"/>
            <p:cNvSpPr>
              <a:spLocks noChangeArrowheads="1"/>
            </p:cNvSpPr>
            <p:nvPr/>
          </p:nvSpPr>
          <p:spPr bwMode="auto">
            <a:xfrm>
              <a:off x="8630826" y="3320111"/>
              <a:ext cx="111042" cy="16516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8513" name="Group 44"/>
            <p:cNvGrpSpPr>
              <a:grpSpLocks/>
            </p:cNvGrpSpPr>
            <p:nvPr/>
          </p:nvGrpSpPr>
          <p:grpSpPr bwMode="auto">
            <a:xfrm>
              <a:off x="8077200" y="3413760"/>
              <a:ext cx="853440" cy="741680"/>
              <a:chOff x="-44" y="1473"/>
              <a:chExt cx="981" cy="1105"/>
            </a:xfrm>
          </p:grpSpPr>
          <p:pic>
            <p:nvPicPr>
              <p:cNvPr id="14851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851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53279" name="Picture 3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338" y="4962525"/>
            <a:ext cx="603250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6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59</a:t>
            </a:fld>
            <a:endParaRPr lang="en-US" sz="1200" dirty="0">
              <a:latin typeface="Tahoma" charset="0"/>
            </a:endParaRPr>
          </a:p>
        </p:txBody>
      </p:sp>
      <p:sp>
        <p:nvSpPr>
          <p:cNvPr id="6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159960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969" name="Group 152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2082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2083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084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085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2086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208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2088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2140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2141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9210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62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63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64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2093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2108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230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2110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2111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233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2113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9259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260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9235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2115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9257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258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9237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38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2118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9255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256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2119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2120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9253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254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89242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2122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2123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245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2125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89247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48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49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50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89251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52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2094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89216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217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18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19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89220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2100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89226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9227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9228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2101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89223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9224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89225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703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37138" y="1158875"/>
            <a:ext cx="3430587" cy="1573213"/>
          </a:xfrm>
        </p:spPr>
        <p:txBody>
          <a:bodyPr/>
          <a:lstStyle/>
          <a:p>
            <a:pPr marL="231775" indent="-231775">
              <a:lnSpc>
                <a:spcPct val="80000"/>
              </a:lnSpc>
              <a:defRPr/>
            </a:pPr>
            <a:r>
              <a:rPr lang="en-US" sz="2000" dirty="0">
                <a:latin typeface="Gill Sans MT" charset="0"/>
                <a:cs typeface="+mn-cs"/>
              </a:rPr>
              <a:t>DHCP server formulates </a:t>
            </a:r>
            <a:r>
              <a:rPr lang="en-US" sz="2000" i="1" dirty="0">
                <a:solidFill>
                  <a:srgbClr val="C00000"/>
                </a:solidFill>
                <a:latin typeface="Gill Sans MT" charset="0"/>
                <a:cs typeface="+mn-cs"/>
              </a:rPr>
              <a:t>DHCP ACK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dirty="0">
                <a:latin typeface="Gill Sans MT" charset="0"/>
                <a:cs typeface="+mn-cs"/>
              </a:rPr>
              <a:t>containing client</a:t>
            </a:r>
            <a:r>
              <a:rPr lang="ja-JP" altLang="en-US" sz="2000" dirty="0">
                <a:latin typeface="Gill Sans MT" charset="0"/>
                <a:cs typeface="+mn-cs"/>
              </a:rPr>
              <a:t>’</a:t>
            </a:r>
            <a:r>
              <a:rPr lang="en-US" sz="2000" dirty="0">
                <a:latin typeface="Gill Sans MT" charset="0"/>
                <a:cs typeface="+mn-cs"/>
              </a:rPr>
              <a:t>s IP address, IP address of first-hop router for client, name &amp; IP address of DNS server</a:t>
            </a:r>
          </a:p>
          <a:p>
            <a:pPr>
              <a:lnSpc>
                <a:spcPct val="80000"/>
              </a:lnSpc>
              <a:defRPr/>
            </a:pPr>
            <a:endParaRPr lang="en-US" sz="2000" dirty="0">
              <a:latin typeface="Gill Sans MT" charset="0"/>
              <a:cs typeface="+mn-cs"/>
            </a:endParaRPr>
          </a:p>
        </p:txBody>
      </p:sp>
      <p:grpSp>
        <p:nvGrpSpPr>
          <p:cNvPr id="703533" name="Group 45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2074" name="Freeform 46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2075" name="Group 47"/>
            <p:cNvGrpSpPr>
              <a:grpSpLocks/>
            </p:cNvGrpSpPr>
            <p:nvPr/>
          </p:nvGrpSpPr>
          <p:grpSpPr bwMode="auto">
            <a:xfrm>
              <a:off x="651" y="681"/>
              <a:ext cx="501" cy="828"/>
              <a:chOff x="569" y="2954"/>
              <a:chExt cx="501" cy="828"/>
            </a:xfrm>
          </p:grpSpPr>
          <p:sp>
            <p:nvSpPr>
              <p:cNvPr id="89197" name="Rectangle 48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198" name="Text Box 49"/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DHCP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89199" name="Line 50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00" name="Line 51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01" name="Line 52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202" name="Line 53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3545" name="Group 57"/>
          <p:cNvGrpSpPr>
            <a:grpSpLocks/>
          </p:cNvGrpSpPr>
          <p:nvPr/>
        </p:nvGrpSpPr>
        <p:grpSpPr bwMode="auto">
          <a:xfrm>
            <a:off x="352425" y="3152775"/>
            <a:ext cx="1081088" cy="1166813"/>
            <a:chOff x="42" y="744"/>
            <a:chExt cx="681" cy="735"/>
          </a:xfrm>
        </p:grpSpPr>
        <p:grpSp>
          <p:nvGrpSpPr>
            <p:cNvPr id="212042" name="Group 58"/>
            <p:cNvGrpSpPr>
              <a:grpSpLocks/>
            </p:cNvGrpSpPr>
            <p:nvPr/>
          </p:nvGrpSpPr>
          <p:grpSpPr bwMode="auto">
            <a:xfrm>
              <a:off x="42" y="886"/>
              <a:ext cx="681" cy="468"/>
              <a:chOff x="42" y="886"/>
              <a:chExt cx="681" cy="468"/>
            </a:xfrm>
          </p:grpSpPr>
          <p:grpSp>
            <p:nvGrpSpPr>
              <p:cNvPr id="212044" name="Group 59"/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212069" name="Group 60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89193" name="Rectangle 61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94" name="Text Box 6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89191" name="Rectangle 63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92" name="Rectangle 64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2045" name="Group 65"/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212063" name="Group 66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9188" name="Rectangle 67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89" name="Text Box 6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2064" name="Group 69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9186" name="Rectangle 70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87" name="Rectangle 71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2046" name="Group 72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89182" name="Rectangle 73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83" name="Rectangle 74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2047" name="Group 75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2048" name="Group 76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212052" name="Group 77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212055" name="Group 7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89180" name="Rectangle 7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9181" name="Text Box 8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212056" name="Group 8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89178" name="Rectangle 8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9179" name="Rectangle 83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89174" name="Rectangle 84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75" name="Rectangle 85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89170" name="Rectangle 86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71" name="Rectangle 87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72" name="Rectangle 88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sp>
          <p:nvSpPr>
            <p:cNvPr id="89164" name="AutoShape 89"/>
            <p:cNvSpPr>
              <a:spLocks noChangeArrowheads="1"/>
            </p:cNvSpPr>
            <p:nvPr/>
          </p:nvSpPr>
          <p:spPr bwMode="auto">
            <a:xfrm>
              <a:off x="384" y="744"/>
              <a:ext cx="240" cy="735"/>
            </a:xfrm>
            <a:prstGeom prst="downArrow">
              <a:avLst>
                <a:gd name="adj1" fmla="val 54167"/>
                <a:gd name="adj2" fmla="val 49170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3578" name="Group 90"/>
          <p:cNvGrpSpPr>
            <a:grpSpLocks/>
          </p:cNvGrpSpPr>
          <p:nvPr/>
        </p:nvGrpSpPr>
        <p:grpSpPr bwMode="auto">
          <a:xfrm>
            <a:off x="449263" y="4238625"/>
            <a:ext cx="1081087" cy="244475"/>
            <a:chOff x="504" y="3523"/>
            <a:chExt cx="681" cy="154"/>
          </a:xfrm>
        </p:grpSpPr>
        <p:grpSp>
          <p:nvGrpSpPr>
            <p:cNvPr id="212029" name="Group 91"/>
            <p:cNvGrpSpPr>
              <a:grpSpLocks/>
            </p:cNvGrpSpPr>
            <p:nvPr/>
          </p:nvGrpSpPr>
          <p:grpSpPr bwMode="auto">
            <a:xfrm>
              <a:off x="623" y="3523"/>
              <a:ext cx="510" cy="154"/>
              <a:chOff x="723" y="3453"/>
              <a:chExt cx="510" cy="154"/>
            </a:xfrm>
          </p:grpSpPr>
          <p:grpSp>
            <p:nvGrpSpPr>
              <p:cNvPr id="212033" name="Group 92"/>
              <p:cNvGrpSpPr>
                <a:grpSpLocks/>
              </p:cNvGrpSpPr>
              <p:nvPr/>
            </p:nvGrpSpPr>
            <p:grpSpPr bwMode="auto">
              <a:xfrm>
                <a:off x="836" y="3453"/>
                <a:ext cx="397" cy="154"/>
                <a:chOff x="836" y="3305"/>
                <a:chExt cx="397" cy="154"/>
              </a:xfrm>
            </p:grpSpPr>
            <p:grpSp>
              <p:nvGrpSpPr>
                <p:cNvPr id="212036" name="Group 93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9161" name="Rectangle 94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62" name="Text Box 95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2037" name="Group 96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9159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60" name="Rectangle 98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sp>
            <p:nvSpPr>
              <p:cNvPr id="89155" name="Rectangle 99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156" name="Rectangle 100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89151" name="Rectangle 101"/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9152" name="Rectangle 102"/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9153" name="Rectangle 103"/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grpSp>
        <p:nvGrpSpPr>
          <p:cNvPr id="703592" name="Group 104"/>
          <p:cNvGrpSpPr>
            <a:grpSpLocks/>
          </p:cNvGrpSpPr>
          <p:nvPr/>
        </p:nvGrpSpPr>
        <p:grpSpPr bwMode="auto">
          <a:xfrm>
            <a:off x="1477963" y="3081338"/>
            <a:ext cx="1316037" cy="1314450"/>
            <a:chOff x="931" y="1941"/>
            <a:chExt cx="829" cy="828"/>
          </a:xfrm>
        </p:grpSpPr>
        <p:sp>
          <p:nvSpPr>
            <p:cNvPr id="212021" name="Freeform 105"/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28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2022" name="Group 106"/>
            <p:cNvGrpSpPr>
              <a:grpSpLocks/>
            </p:cNvGrpSpPr>
            <p:nvPr/>
          </p:nvGrpSpPr>
          <p:grpSpPr bwMode="auto">
            <a:xfrm>
              <a:off x="931" y="1941"/>
              <a:ext cx="501" cy="828"/>
              <a:chOff x="569" y="2954"/>
              <a:chExt cx="501" cy="828"/>
            </a:xfrm>
          </p:grpSpPr>
          <p:sp>
            <p:nvSpPr>
              <p:cNvPr id="89144" name="Rectangle 107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145" name="Text Box 108"/>
              <p:cNvSpPr txBox="1">
                <a:spLocks noChangeArrowheads="1"/>
              </p:cNvSpPr>
              <p:nvPr/>
            </p:nvSpPr>
            <p:spPr bwMode="auto">
              <a:xfrm>
                <a:off x="593" y="2954"/>
                <a:ext cx="477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DHCP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89146" name="Line 109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147" name="Line 110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148" name="Line 111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89149" name="Line 112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3601" name="Group 113"/>
          <p:cNvGrpSpPr>
            <a:grpSpLocks/>
          </p:cNvGrpSpPr>
          <p:nvPr/>
        </p:nvGrpSpPr>
        <p:grpSpPr bwMode="auto">
          <a:xfrm>
            <a:off x="71438" y="969963"/>
            <a:ext cx="1081087" cy="1217612"/>
            <a:chOff x="1404" y="3105"/>
            <a:chExt cx="681" cy="767"/>
          </a:xfrm>
        </p:grpSpPr>
        <p:grpSp>
          <p:nvGrpSpPr>
            <p:cNvPr id="211986" name="Group 114"/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211991" name="Group 115"/>
              <p:cNvGrpSpPr>
                <a:grpSpLocks/>
              </p:cNvGrpSpPr>
              <p:nvPr/>
            </p:nvGrpSpPr>
            <p:grpSpPr bwMode="auto">
              <a:xfrm>
                <a:off x="278" y="886"/>
                <a:ext cx="397" cy="154"/>
                <a:chOff x="740" y="3209"/>
                <a:chExt cx="397" cy="154"/>
              </a:xfrm>
            </p:grpSpPr>
            <p:grpSp>
              <p:nvGrpSpPr>
                <p:cNvPr id="212016" name="Group 116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343" cy="154"/>
                  <a:chOff x="844" y="3337"/>
                  <a:chExt cx="343" cy="154"/>
                </a:xfrm>
              </p:grpSpPr>
              <p:sp>
                <p:nvSpPr>
                  <p:cNvPr id="89140" name="Rectangle 117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41" name="Text Box 118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sp>
              <p:nvSpPr>
                <p:cNvPr id="89138" name="Rectangle 119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39" name="Rectangle 120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1992" name="Group 121"/>
              <p:cNvGrpSpPr>
                <a:grpSpLocks/>
              </p:cNvGrpSpPr>
              <p:nvPr/>
            </p:nvGrpSpPr>
            <p:grpSpPr bwMode="auto">
              <a:xfrm>
                <a:off x="278" y="1034"/>
                <a:ext cx="397" cy="154"/>
                <a:chOff x="836" y="3305"/>
                <a:chExt cx="397" cy="154"/>
              </a:xfrm>
            </p:grpSpPr>
            <p:grpSp>
              <p:nvGrpSpPr>
                <p:cNvPr id="212010" name="Group 122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343" cy="154"/>
                  <a:chOff x="844" y="3337"/>
                  <a:chExt cx="343" cy="154"/>
                </a:xfrm>
              </p:grpSpPr>
              <p:sp>
                <p:nvSpPr>
                  <p:cNvPr id="89135" name="Rectangle 123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36" name="Text Box 12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343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rgbClr val="FFFFFF"/>
                        </a:solidFill>
                        <a:latin typeface="Arial" charset="0"/>
                        <a:cs typeface="+mn-cs"/>
                      </a:rPr>
                      <a:t>DHCP</a:t>
                    </a:r>
                  </a:p>
                </p:txBody>
              </p:sp>
            </p:grpSp>
            <p:grpSp>
              <p:nvGrpSpPr>
                <p:cNvPr id="212011" name="Group 125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89133" name="Rectangle 126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34" name="Rectangle 127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1993" name="Group 128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89129" name="Rectangle 129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30" name="Rectangle 130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grpSp>
            <p:nvGrpSpPr>
              <p:cNvPr id="211994" name="Group 131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1995" name="Group 132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510" cy="154"/>
                  <a:chOff x="723" y="3453"/>
                  <a:chExt cx="510" cy="154"/>
                </a:xfrm>
              </p:grpSpPr>
              <p:grpSp>
                <p:nvGrpSpPr>
                  <p:cNvPr id="211999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97" cy="154"/>
                    <a:chOff x="836" y="3305"/>
                    <a:chExt cx="397" cy="154"/>
                  </a:xfrm>
                </p:grpSpPr>
                <p:grpSp>
                  <p:nvGrpSpPr>
                    <p:cNvPr id="212002" name="Group 13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343" cy="154"/>
                      <a:chOff x="844" y="3337"/>
                      <a:chExt cx="343" cy="154"/>
                    </a:xfrm>
                  </p:grpSpPr>
                  <p:sp>
                    <p:nvSpPr>
                      <p:cNvPr id="89127" name="Rectangle 135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9128" name="Text Box 136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343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rgbClr val="FFFFFF"/>
                            </a:solidFill>
                            <a:latin typeface="Arial" charset="0"/>
                            <a:cs typeface="+mn-cs"/>
                          </a:rPr>
                          <a:t>DHCP</a:t>
                        </a:r>
                      </a:p>
                    </p:txBody>
                  </p:sp>
                </p:grpSp>
                <p:grpSp>
                  <p:nvGrpSpPr>
                    <p:cNvPr id="212003" name="Group 13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89125" name="Rectangle 13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  <p:sp>
                    <p:nvSpPr>
                      <p:cNvPr id="89126" name="Rectangle 139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srgbClr val="000000"/>
                          </a:solidFill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89121" name="Rectangle 140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89122" name="Rectangle 141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</p:grpSp>
            <p:sp>
              <p:nvSpPr>
                <p:cNvPr id="89117" name="Rectangle 142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18" name="Rectangle 143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89119" name="Rectangle 144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sp>
          <p:nvSpPr>
            <p:cNvPr id="89108" name="AutoShape 145"/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1988" name="Group 146"/>
            <p:cNvGrpSpPr>
              <a:grpSpLocks/>
            </p:cNvGrpSpPr>
            <p:nvPr/>
          </p:nvGrpSpPr>
          <p:grpSpPr bwMode="auto">
            <a:xfrm>
              <a:off x="1695" y="3227"/>
              <a:ext cx="343" cy="154"/>
              <a:chOff x="844" y="3337"/>
              <a:chExt cx="343" cy="154"/>
            </a:xfrm>
          </p:grpSpPr>
          <p:sp>
            <p:nvSpPr>
              <p:cNvPr id="89110" name="Rectangle 147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89111" name="Text Box 148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4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DHCP</a:t>
                </a:r>
              </a:p>
            </p:txBody>
          </p:sp>
        </p:grpSp>
      </p:grpSp>
      <p:grpSp>
        <p:nvGrpSpPr>
          <p:cNvPr id="703637" name="Group 149"/>
          <p:cNvGrpSpPr>
            <a:grpSpLocks/>
          </p:cNvGrpSpPr>
          <p:nvPr/>
        </p:nvGrpSpPr>
        <p:grpSpPr bwMode="auto">
          <a:xfrm>
            <a:off x="803275" y="3178175"/>
            <a:ext cx="544513" cy="244475"/>
            <a:chOff x="844" y="3337"/>
            <a:chExt cx="343" cy="154"/>
          </a:xfrm>
        </p:grpSpPr>
        <p:sp>
          <p:nvSpPr>
            <p:cNvPr id="89105" name="Rectangle 150"/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89106" name="Text Box 151"/>
            <p:cNvSpPr txBox="1">
              <a:spLocks noChangeArrowheads="1"/>
            </p:cNvSpPr>
            <p:nvPr/>
          </p:nvSpPr>
          <p:spPr bwMode="auto">
            <a:xfrm>
              <a:off x="844" y="3337"/>
              <a:ext cx="343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FFFFFF"/>
                  </a:solidFill>
                  <a:latin typeface="Arial" charset="0"/>
                  <a:cs typeface="+mn-cs"/>
                </a:rPr>
                <a:t>DHCP</a:t>
              </a:r>
            </a:p>
          </p:txBody>
        </p:sp>
      </p:grpSp>
      <p:sp>
        <p:nvSpPr>
          <p:cNvPr id="703643" name="Rectangle 155"/>
          <p:cNvSpPr>
            <a:spLocks noChangeArrowheads="1"/>
          </p:cNvSpPr>
          <p:nvPr/>
        </p:nvSpPr>
        <p:spPr bwMode="auto">
          <a:xfrm>
            <a:off x="4997450" y="2709863"/>
            <a:ext cx="3421063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encapsulation at DHCP server, frame forwarded (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switch learning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) through LAN, demultiplexing at client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Char char="v"/>
              <a:defRPr/>
            </a:pPr>
            <a:endParaRPr lang="en-US" i="0" dirty="0">
              <a:solidFill>
                <a:srgbClr val="000000"/>
              </a:solidFill>
              <a:latin typeface="Gill Sans MT" charset="0"/>
              <a:cs typeface="+mn-cs"/>
            </a:endParaRPr>
          </a:p>
        </p:txBody>
      </p:sp>
      <p:sp>
        <p:nvSpPr>
          <p:cNvPr id="703644" name="Text Box 156"/>
          <p:cNvSpPr txBox="1">
            <a:spLocks noChangeArrowheads="1"/>
          </p:cNvSpPr>
          <p:nvPr/>
        </p:nvSpPr>
        <p:spPr bwMode="auto">
          <a:xfrm>
            <a:off x="1379538" y="5260975"/>
            <a:ext cx="6643687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Gill Sans MT" charset="0"/>
                <a:cs typeface="+mn-cs"/>
              </a:rPr>
              <a:t>Client now has IP address, knows name &amp; addr of DNS </a:t>
            </a:r>
          </a:p>
          <a:p>
            <a:pPr algn="ctr">
              <a:defRPr/>
            </a:pPr>
            <a:r>
              <a:rPr lang="en-US" sz="2400" dirty="0">
                <a:solidFill>
                  <a:srgbClr val="000000"/>
                </a:solidFill>
                <a:latin typeface="Gill Sans MT" charset="0"/>
                <a:cs typeface="+mn-cs"/>
              </a:rPr>
              <a:t>server, IP address of its first-hop router</a:t>
            </a:r>
          </a:p>
        </p:txBody>
      </p:sp>
      <p:sp>
        <p:nvSpPr>
          <p:cNvPr id="703645" name="Rectangle 157"/>
          <p:cNvSpPr>
            <a:spLocks noChangeArrowheads="1"/>
          </p:cNvSpPr>
          <p:nvPr/>
        </p:nvSpPr>
        <p:spPr bwMode="auto">
          <a:xfrm>
            <a:off x="4989513" y="4111625"/>
            <a:ext cx="3421062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DHCP client receives DHCP ACK reply</a:t>
            </a:r>
          </a:p>
        </p:txBody>
      </p:sp>
      <p:sp>
        <p:nvSpPr>
          <p:cNvPr id="89103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9525"/>
            <a:ext cx="8034338" cy="99695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 connecting to the Internet</a:t>
            </a:r>
          </a:p>
        </p:txBody>
      </p:sp>
      <p:pic>
        <p:nvPicPr>
          <p:cNvPr id="211983" name="Picture 15" descr="underline_base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6715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</a:t>
            </a:fld>
            <a:endParaRPr lang="en-US" sz="1200" dirty="0">
              <a:latin typeface="Tahoma" charset="0"/>
            </a:endParaRPr>
          </a:p>
        </p:txBody>
      </p:sp>
      <p:sp>
        <p:nvSpPr>
          <p:cNvPr id="17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90225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03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69 0.03081 L 0.1533 0.0322 L 0.34896 -0.28446 L -0.04115 -0.28886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7035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51" y="-15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03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703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6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3491" grpId="0" build="p"/>
      <p:bldP spid="703643" grpId="0" build="p"/>
      <p:bldP spid="703644" grpId="0"/>
      <p:bldP spid="703645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46075"/>
            <a:ext cx="7772400" cy="6096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 frame structure</a:t>
            </a:r>
          </a:p>
        </p:txBody>
      </p:sp>
      <p:sp>
        <p:nvSpPr>
          <p:cNvPr id="542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52463" y="1609725"/>
            <a:ext cx="7772400" cy="43434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sending adapter encapsulates IP datagram (or other network layer protocol packet) in 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Ethernet frame</a:t>
            </a:r>
          </a:p>
          <a:p>
            <a:pPr>
              <a:defRPr/>
            </a:pPr>
            <a:endParaRPr lang="en-US" sz="2400" b="1" dirty="0">
              <a:latin typeface="Gill Sans MT" charset="0"/>
              <a:cs typeface="+mn-cs"/>
            </a:endParaRPr>
          </a:p>
          <a:p>
            <a:pPr>
              <a:defRPr/>
            </a:pPr>
            <a:endParaRPr lang="en-US" sz="2400" b="1" dirty="0"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endParaRPr lang="en-US" sz="2400" dirty="0">
              <a:solidFill>
                <a:srgbClr val="FF0000"/>
              </a:solidFill>
              <a:latin typeface="Gill Sans MT" charset="0"/>
              <a:cs typeface="+mn-cs"/>
            </a:endParaRPr>
          </a:p>
          <a:p>
            <a:pPr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preamble: 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7 bytes with pattern 10101010 followed by one byte with pattern 10101011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 used to synchronize receiver, sender clock rates</a:t>
            </a:r>
          </a:p>
        </p:txBody>
      </p:sp>
      <p:pic>
        <p:nvPicPr>
          <p:cNvPr id="150533" name="Picture 1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881063"/>
            <a:ext cx="59420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0534" name="Group 51"/>
          <p:cNvGrpSpPr>
            <a:grpSpLocks/>
          </p:cNvGrpSpPr>
          <p:nvPr/>
        </p:nvGrpSpPr>
        <p:grpSpPr bwMode="auto">
          <a:xfrm>
            <a:off x="1516063" y="2373313"/>
            <a:ext cx="6291262" cy="993775"/>
            <a:chOff x="940711" y="4902593"/>
            <a:chExt cx="6291001" cy="992895"/>
          </a:xfrm>
        </p:grpSpPr>
        <p:sp>
          <p:nvSpPr>
            <p:cNvPr id="150535" name="Line 10"/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0536" name="Rectangle 1"/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/>
            </a:p>
          </p:txBody>
        </p:sp>
        <p:cxnSp>
          <p:nvCxnSpPr>
            <p:cNvPr id="16" name="Straight Connector 3"/>
            <p:cNvCxnSpPr>
              <a:cxnSpLocks noChangeShapeType="1"/>
            </p:cNvCxnSpPr>
            <p:nvPr/>
          </p:nvCxnSpPr>
          <p:spPr bwMode="auto">
            <a:xfrm>
              <a:off x="1970955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32"/>
            <p:cNvCxnSpPr>
              <a:cxnSpLocks noChangeShapeType="1"/>
            </p:cNvCxnSpPr>
            <p:nvPr/>
          </p:nvCxnSpPr>
          <p:spPr bwMode="auto">
            <a:xfrm>
              <a:off x="2701175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8" name="Straight Connector 33"/>
            <p:cNvCxnSpPr>
              <a:cxnSpLocks noChangeShapeType="1"/>
            </p:cNvCxnSpPr>
            <p:nvPr/>
          </p:nvCxnSpPr>
          <p:spPr bwMode="auto">
            <a:xfrm>
              <a:off x="3429808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34"/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" name="Straight Connector 35"/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0542" name="TextBox 5"/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0543" name="TextBox 37"/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0544" name="TextBox 38"/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150545" name="TextBox 39"/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150546" name="TextBox 40"/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150547" name="Text Box 9"/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60</a:t>
            </a:fld>
            <a:endParaRPr lang="en-US" sz="1200" dirty="0">
              <a:latin typeface="Tahoma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8364553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772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Ethernet frame structure (more)</a:t>
            </a:r>
          </a:p>
        </p:txBody>
      </p:sp>
      <p:sp>
        <p:nvSpPr>
          <p:cNvPr id="553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875" y="1314450"/>
            <a:ext cx="8272463" cy="3789363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addresses: </a:t>
            </a:r>
            <a:r>
              <a:rPr lang="en-US" dirty="0">
                <a:latin typeface="Gill Sans MT" charset="0"/>
                <a:cs typeface="+mn-cs"/>
              </a:rPr>
              <a:t>6 byte source, destination MAC addresses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if adapter receives frame with matching destination address, or with broadcast address (e.g. ARP packet), it passes data in frame to network layer protocol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otherwise, adapter discards frame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type: </a:t>
            </a:r>
            <a:r>
              <a:rPr lang="en-US" dirty="0">
                <a:latin typeface="Gill Sans MT" charset="0"/>
                <a:cs typeface="+mn-cs"/>
              </a:rPr>
              <a:t>indicates higher layer protocol (mostly IP but others possible, e.g., Novell IPX, AppleTalk)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CRC: </a:t>
            </a:r>
            <a:r>
              <a:rPr lang="en-US" dirty="0">
                <a:latin typeface="Gill Sans MT" charset="0"/>
                <a:cs typeface="+mn-cs"/>
              </a:rPr>
              <a:t>cyclic redundancy check at receiver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error detected: frame is dropped</a:t>
            </a:r>
          </a:p>
        </p:txBody>
      </p:sp>
      <p:pic>
        <p:nvPicPr>
          <p:cNvPr id="152581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19175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2582" name="Group 8"/>
          <p:cNvGrpSpPr>
            <a:grpSpLocks/>
          </p:cNvGrpSpPr>
          <p:nvPr/>
        </p:nvGrpSpPr>
        <p:grpSpPr bwMode="auto">
          <a:xfrm>
            <a:off x="1412875" y="5040313"/>
            <a:ext cx="6291263" cy="993775"/>
            <a:chOff x="940711" y="4902593"/>
            <a:chExt cx="6291001" cy="992895"/>
          </a:xfrm>
        </p:grpSpPr>
        <p:sp>
          <p:nvSpPr>
            <p:cNvPr id="152583" name="Line 10"/>
            <p:cNvSpPr>
              <a:spLocks noChangeShapeType="1"/>
            </p:cNvSpPr>
            <p:nvPr/>
          </p:nvSpPr>
          <p:spPr bwMode="auto">
            <a:xfrm>
              <a:off x="3570934" y="5199463"/>
              <a:ext cx="0" cy="2046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52584" name="Rectangle 1"/>
            <p:cNvSpPr>
              <a:spLocks noChangeArrowheads="1"/>
            </p:cNvSpPr>
            <p:nvPr/>
          </p:nvSpPr>
          <p:spPr bwMode="auto">
            <a:xfrm>
              <a:off x="976959" y="5272489"/>
              <a:ext cx="6254753" cy="547846"/>
            </a:xfrm>
            <a:prstGeom prst="rect">
              <a:avLst/>
            </a:prstGeom>
            <a:solidFill>
              <a:srgbClr val="00B050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 dirty="0"/>
            </a:p>
          </p:txBody>
        </p:sp>
        <p:cxnSp>
          <p:nvCxnSpPr>
            <p:cNvPr id="12" name="Straight Connector 3"/>
            <p:cNvCxnSpPr>
              <a:cxnSpLocks noChangeShapeType="1"/>
            </p:cNvCxnSpPr>
            <p:nvPr/>
          </p:nvCxnSpPr>
          <p:spPr bwMode="auto">
            <a:xfrm>
              <a:off x="1970956" y="5262636"/>
              <a:ext cx="0" cy="550375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3" name="Straight Connector 32"/>
            <p:cNvCxnSpPr>
              <a:cxnSpLocks noChangeShapeType="1"/>
            </p:cNvCxnSpPr>
            <p:nvPr/>
          </p:nvCxnSpPr>
          <p:spPr bwMode="auto">
            <a:xfrm>
              <a:off x="2701176" y="5265808"/>
              <a:ext cx="0" cy="583683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4" name="Straight Connector 33"/>
            <p:cNvCxnSpPr>
              <a:cxnSpLocks noChangeShapeType="1"/>
            </p:cNvCxnSpPr>
            <p:nvPr/>
          </p:nvCxnSpPr>
          <p:spPr bwMode="auto">
            <a:xfrm>
              <a:off x="3429807" y="5270567"/>
              <a:ext cx="0" cy="548789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5" name="Straight Connector 34"/>
            <p:cNvCxnSpPr>
              <a:cxnSpLocks noChangeShapeType="1"/>
            </p:cNvCxnSpPr>
            <p:nvPr/>
          </p:nvCxnSpPr>
          <p:spPr bwMode="auto">
            <a:xfrm>
              <a:off x="3683797" y="5265808"/>
              <a:ext cx="0" cy="580510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6" name="Straight Connector 35"/>
            <p:cNvCxnSpPr>
              <a:cxnSpLocks noChangeShapeType="1"/>
            </p:cNvCxnSpPr>
            <p:nvPr/>
          </p:nvCxnSpPr>
          <p:spPr bwMode="auto">
            <a:xfrm>
              <a:off x="5650628" y="5272152"/>
              <a:ext cx="0" cy="623336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52590" name="TextBox 5"/>
            <p:cNvSpPr txBox="1">
              <a:spLocks noChangeArrowheads="1"/>
            </p:cNvSpPr>
            <p:nvPr/>
          </p:nvSpPr>
          <p:spPr bwMode="auto">
            <a:xfrm>
              <a:off x="1910352" y="5332220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2591" name="TextBox 37"/>
            <p:cNvSpPr txBox="1">
              <a:spLocks noChangeArrowheads="1"/>
            </p:cNvSpPr>
            <p:nvPr/>
          </p:nvSpPr>
          <p:spPr bwMode="auto">
            <a:xfrm>
              <a:off x="2673645" y="5340803"/>
              <a:ext cx="844810" cy="4103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52592" name="TextBox 38"/>
            <p:cNvSpPr txBox="1">
              <a:spLocks noChangeArrowheads="1"/>
            </p:cNvSpPr>
            <p:nvPr/>
          </p:nvSpPr>
          <p:spPr bwMode="auto">
            <a:xfrm>
              <a:off x="4053534" y="5353451"/>
              <a:ext cx="1377407" cy="415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data (payload)</a:t>
              </a:r>
            </a:p>
          </p:txBody>
        </p:sp>
        <p:sp>
          <p:nvSpPr>
            <p:cNvPr id="152593" name="TextBox 39"/>
            <p:cNvSpPr txBox="1">
              <a:spLocks noChangeArrowheads="1"/>
            </p:cNvSpPr>
            <p:nvPr/>
          </p:nvSpPr>
          <p:spPr bwMode="auto">
            <a:xfrm>
              <a:off x="5941065" y="5431291"/>
              <a:ext cx="85557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CRC</a:t>
              </a:r>
            </a:p>
          </p:txBody>
        </p:sp>
        <p:sp>
          <p:nvSpPr>
            <p:cNvPr id="152594" name="TextBox 40"/>
            <p:cNvSpPr txBox="1">
              <a:spLocks noChangeArrowheads="1"/>
            </p:cNvSpPr>
            <p:nvPr/>
          </p:nvSpPr>
          <p:spPr bwMode="auto">
            <a:xfrm>
              <a:off x="940711" y="5444340"/>
              <a:ext cx="10701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  <p:sp>
          <p:nvSpPr>
            <p:cNvPr id="152595" name="Text Box 9"/>
            <p:cNvSpPr txBox="1">
              <a:spLocks noChangeArrowheads="1"/>
            </p:cNvSpPr>
            <p:nvPr/>
          </p:nvSpPr>
          <p:spPr bwMode="auto">
            <a:xfrm>
              <a:off x="3321504" y="4902593"/>
              <a:ext cx="77026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solidFill>
                    <a:srgbClr val="000000"/>
                  </a:solidFill>
                  <a:latin typeface="Arial" charset="0"/>
                </a:rPr>
                <a:t>type</a:t>
              </a:r>
            </a:p>
          </p:txBody>
        </p:sp>
      </p:grpSp>
      <p:sp>
        <p:nvSpPr>
          <p:cNvPr id="2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61</a:t>
            </a:fld>
            <a:endParaRPr lang="en-US" sz="1200" dirty="0">
              <a:latin typeface="Tahoma" charset="0"/>
            </a:endParaRPr>
          </a:p>
        </p:txBody>
      </p:sp>
      <p:sp>
        <p:nvSpPr>
          <p:cNvPr id="2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827359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247063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Ethernet: unreliable, connectionless</a:t>
            </a:r>
          </a:p>
        </p:txBody>
      </p:sp>
      <p:sp>
        <p:nvSpPr>
          <p:cNvPr id="5632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61350" cy="4648200"/>
          </a:xfrm>
        </p:spPr>
        <p:txBody>
          <a:bodyPr/>
          <a:lstStyle/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connectionless: </a:t>
            </a:r>
            <a:r>
              <a:rPr lang="en-US" dirty="0">
                <a:latin typeface="Gill Sans MT" charset="0"/>
                <a:cs typeface="+mn-cs"/>
              </a:rPr>
              <a:t>no handshaking between sending and receiving NICs 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unreliable: </a:t>
            </a:r>
            <a:r>
              <a:rPr lang="en-US" dirty="0">
                <a:latin typeface="Gill Sans MT" charset="0"/>
                <a:cs typeface="+mn-cs"/>
              </a:rPr>
              <a:t>receiving NIC doesn't send acks or nacks to sending NIC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data in dropped frames recovered only if initial sender uses higher layer reliable data transfer (e.g., TCP), otherwise dropped data lost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Ethernet</a:t>
            </a:r>
            <a:r>
              <a:rPr lang="ja-JP" altLang="en-US" dirty="0">
                <a:latin typeface="Gill Sans MT" charset="0"/>
                <a:cs typeface="+mn-cs"/>
              </a:rPr>
              <a:t>’</a:t>
            </a:r>
            <a:r>
              <a:rPr lang="en-US" dirty="0">
                <a:latin typeface="Gill Sans MT" charset="0"/>
                <a:cs typeface="+mn-cs"/>
              </a:rPr>
              <a:t>s MAC protocol: unslotted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CSMA/CD with binary exponential </a:t>
            </a:r>
            <a:r>
              <a:rPr lang="en-US" i="1" dirty="0" err="1">
                <a:solidFill>
                  <a:srgbClr val="CC0000"/>
                </a:solidFill>
                <a:latin typeface="Gill Sans MT" charset="0"/>
                <a:cs typeface="+mn-cs"/>
              </a:rPr>
              <a:t>backoff</a:t>
            </a:r>
            <a:endParaRPr lang="en-US" i="1" dirty="0">
              <a:solidFill>
                <a:srgbClr val="CC0000"/>
              </a:solidFill>
              <a:latin typeface="Gill Sans MT" charset="0"/>
              <a:cs typeface="+mn-cs"/>
            </a:endParaRPr>
          </a:p>
        </p:txBody>
      </p:sp>
      <p:pic>
        <p:nvPicPr>
          <p:cNvPr id="154629" name="Picture 16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01917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62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7124725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Footer Placeholder 5">
            <a:extLst>
              <a:ext uri="{FF2B5EF4-FFF2-40B4-BE49-F238E27FC236}">
                <a16:creationId xmlns:a16="http://schemas.microsoft.com/office/drawing/2014/main" id="{D7474C2F-5BD0-44B6-84C3-C73CF3D82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19811" name="Slide Number Placeholder 6">
            <a:extLst>
              <a:ext uri="{FF2B5EF4-FFF2-40B4-BE49-F238E27FC236}">
                <a16:creationId xmlns:a16="http://schemas.microsoft.com/office/drawing/2014/main" id="{9C4CEF56-30AC-4B2C-92A1-A85F768B2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CDFBBC73-E353-404A-B5C6-CD0CE7B3BDF6}" type="slidenum">
              <a:rPr lang="en-US" altLang="en-US" sz="1200" b="0" i="0">
                <a:latin typeface="Arial" panose="020B0604020202020204" pitchFamily="34" charset="0"/>
              </a:rPr>
              <a:pPr/>
              <a:t>63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19812" name="Rectangle 2">
            <a:extLst>
              <a:ext uri="{FF2B5EF4-FFF2-40B4-BE49-F238E27FC236}">
                <a16:creationId xmlns:a16="http://schemas.microsoft.com/office/drawing/2014/main" id="{26F60CC3-E1BB-46F3-8E85-C3D6EE835D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Ethernet CSMA/CD algorithm</a:t>
            </a:r>
          </a:p>
        </p:txBody>
      </p:sp>
      <p:sp>
        <p:nvSpPr>
          <p:cNvPr id="119813" name="Rectangle 3">
            <a:extLst>
              <a:ext uri="{FF2B5EF4-FFF2-40B4-BE49-F238E27FC236}">
                <a16:creationId xmlns:a16="http://schemas.microsoft.com/office/drawing/2014/main" id="{5F54D5FD-A503-4202-92FD-C33E1506638B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76225" y="1289050"/>
            <a:ext cx="785177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1. NIC receives datagram from network layer, creates frame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2. If NIC senses channel idle, starts frame transmission. If NIC senses channel busy, waits until channel idle, then transmits.</a:t>
            </a:r>
          </a:p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3. If NIC transmits entire frame without detecting another transmission, NIC is done with frame !</a:t>
            </a:r>
          </a:p>
        </p:txBody>
      </p:sp>
      <p:sp>
        <p:nvSpPr>
          <p:cNvPr id="119814" name="Rectangle 4">
            <a:extLst>
              <a:ext uri="{FF2B5EF4-FFF2-40B4-BE49-F238E27FC236}">
                <a16:creationId xmlns:a16="http://schemas.microsoft.com/office/drawing/2014/main" id="{0D560235-27BC-4326-91A6-8C71FD943D0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27563" y="1289050"/>
            <a:ext cx="4410075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  <a:r>
              <a:rPr lang="en-US" altLang="en-US" sz="2400">
                <a:ea typeface="ＭＳ Ｐゴシック" panose="020B0600070205080204" pitchFamily="34" charset="-128"/>
              </a:rPr>
              <a:t> </a:t>
            </a:r>
          </a:p>
        </p:txBody>
      </p:sp>
      <p:pic>
        <p:nvPicPr>
          <p:cNvPr id="7" name="Picture 16" descr="underline_base">
            <a:extLst>
              <a:ext uri="{FF2B5EF4-FFF2-40B4-BE49-F238E27FC236}">
                <a16:creationId xmlns:a16="http://schemas.microsoft.com/office/drawing/2014/main" id="{3A2D8589-18DB-410E-A94D-84E7979672E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4137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Footer Placeholder 4">
            <a:extLst>
              <a:ext uri="{FF2B5EF4-FFF2-40B4-BE49-F238E27FC236}">
                <a16:creationId xmlns:a16="http://schemas.microsoft.com/office/drawing/2014/main" id="{897C5565-05D1-4787-B79E-F047A728C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21859" name="Slide Number Placeholder 5">
            <a:extLst>
              <a:ext uri="{FF2B5EF4-FFF2-40B4-BE49-F238E27FC236}">
                <a16:creationId xmlns:a16="http://schemas.microsoft.com/office/drawing/2014/main" id="{AA33EB00-3124-4DA2-B342-87C404749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0F1CB287-E19E-403F-848F-9F44300F8DE3}" type="slidenum">
              <a:rPr lang="en-US" altLang="en-US" sz="1200" b="0" i="0">
                <a:latin typeface="Arial" panose="020B0604020202020204" pitchFamily="34" charset="0"/>
              </a:rPr>
              <a:pPr/>
              <a:t>64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21860" name="Rectangle 3">
            <a:extLst>
              <a:ext uri="{FF2B5EF4-FFF2-40B4-BE49-F238E27FC236}">
                <a16:creationId xmlns:a16="http://schemas.microsoft.com/office/drawing/2014/main" id="{DAE89CE7-D97F-4237-9328-E46C402FE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7996238" cy="464820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4. If NIC detects another transmission while transmitting,  aborts and sends jam signal</a:t>
            </a:r>
          </a:p>
          <a:p>
            <a:pPr>
              <a:buFont typeface="ZapfDingbats" pitchFamily="8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5. After aborting, NIC enters </a:t>
            </a: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exponential backoff</a:t>
            </a:r>
            <a:r>
              <a:rPr lang="en-US" altLang="en-US">
                <a:ea typeface="ＭＳ Ｐゴシック" panose="020B0600070205080204" pitchFamily="34" charset="-128"/>
              </a:rPr>
              <a:t>: after </a:t>
            </a:r>
            <a:r>
              <a:rPr lang="en-US" altLang="en-US" i="1">
                <a:ea typeface="ＭＳ Ｐゴシック" panose="020B0600070205080204" pitchFamily="34" charset="-128"/>
              </a:rPr>
              <a:t>m</a:t>
            </a:r>
            <a:r>
              <a:rPr lang="en-US" altLang="en-US">
                <a:ea typeface="ＭＳ Ｐゴシック" panose="020B0600070205080204" pitchFamily="34" charset="-128"/>
              </a:rPr>
              <a:t>th collision, NIC chooses </a:t>
            </a:r>
            <a:r>
              <a:rPr lang="en-US" altLang="en-US" i="1">
                <a:ea typeface="ＭＳ Ｐゴシック" panose="020B0600070205080204" pitchFamily="34" charset="-128"/>
              </a:rPr>
              <a:t>K </a:t>
            </a:r>
            <a:r>
              <a:rPr lang="en-US" altLang="en-US">
                <a:ea typeface="ＭＳ Ｐゴシック" panose="020B0600070205080204" pitchFamily="34" charset="-128"/>
              </a:rPr>
              <a:t>at random from </a:t>
            </a:r>
            <a:r>
              <a:rPr lang="en-US" altLang="en-US" sz="2400">
                <a:ea typeface="ＭＳ Ｐゴシック" panose="020B0600070205080204" pitchFamily="34" charset="-128"/>
              </a:rPr>
              <a:t>{0,1,2,…,2</a:t>
            </a:r>
            <a:r>
              <a:rPr lang="en-US" altLang="en-US" sz="2400" b="1" baseline="30000">
                <a:ea typeface="ＭＳ Ｐゴシック" panose="020B0600070205080204" pitchFamily="34" charset="-128"/>
              </a:rPr>
              <a:t>m</a:t>
            </a:r>
            <a:r>
              <a:rPr lang="en-US" altLang="en-US" sz="2400">
                <a:ea typeface="ＭＳ Ｐゴシック" panose="020B0600070205080204" pitchFamily="34" charset="-128"/>
              </a:rPr>
              <a:t>-1}.</a:t>
            </a:r>
            <a:r>
              <a:rPr lang="en-US" altLang="en-US">
                <a:ea typeface="ＭＳ Ｐゴシック" panose="020B0600070205080204" pitchFamily="34" charset="-128"/>
              </a:rPr>
              <a:t> </a:t>
            </a:r>
          </a:p>
          <a:p>
            <a:pPr>
              <a:buFont typeface="ZapfDingbats" pitchFamily="82" charset="2"/>
              <a:buNone/>
            </a:pPr>
            <a:r>
              <a:rPr lang="en-US" altLang="en-US">
                <a:ea typeface="ＭＳ Ｐゴシック" panose="020B0600070205080204" pitchFamily="34" charset="-128"/>
              </a:rPr>
              <a:t>	NIC waits K</a:t>
            </a:r>
            <a:r>
              <a:rPr lang="el-GR" altLang="en-US">
                <a:ea typeface="ＭＳ Ｐゴシック" panose="020B0600070205080204" pitchFamily="34" charset="-128"/>
              </a:rPr>
              <a:t>·</a:t>
            </a:r>
            <a:r>
              <a:rPr lang="en-US" altLang="en-US">
                <a:ea typeface="ＭＳ Ｐゴシック" panose="020B0600070205080204" pitchFamily="34" charset="-128"/>
              </a:rPr>
              <a:t>512 bit times, returns to Step 2 (channel sensing)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1861" name="Rectangle 4">
            <a:extLst>
              <a:ext uri="{FF2B5EF4-FFF2-40B4-BE49-F238E27FC236}">
                <a16:creationId xmlns:a16="http://schemas.microsoft.com/office/drawing/2014/main" id="{6273CAAE-C558-40CB-B21F-F5AEBA4667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418513" cy="1143000"/>
          </a:xfrm>
          <a:noFill/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Ethernet CSMA/CD algorithm (contd.)</a:t>
            </a:r>
          </a:p>
        </p:txBody>
      </p:sp>
      <p:pic>
        <p:nvPicPr>
          <p:cNvPr id="6" name="Picture 16" descr="underline_base">
            <a:extLst>
              <a:ext uri="{FF2B5EF4-FFF2-40B4-BE49-F238E27FC236}">
                <a16:creationId xmlns:a16="http://schemas.microsoft.com/office/drawing/2014/main" id="{2DD61816-399B-4ACD-88E1-A92F69D9B5A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019175"/>
            <a:ext cx="7313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Footer Placeholder 5">
            <a:extLst>
              <a:ext uri="{FF2B5EF4-FFF2-40B4-BE49-F238E27FC236}">
                <a16:creationId xmlns:a16="http://schemas.microsoft.com/office/drawing/2014/main" id="{728A7825-A1B8-451E-9344-8A59FC29D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23907" name="Slide Number Placeholder 6">
            <a:extLst>
              <a:ext uri="{FF2B5EF4-FFF2-40B4-BE49-F238E27FC236}">
                <a16:creationId xmlns:a16="http://schemas.microsoft.com/office/drawing/2014/main" id="{D17E69CE-C337-4768-BB66-FA8CDED2F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94FE84EE-A078-401D-BADF-AA1F534C75F3}" type="slidenum">
              <a:rPr lang="en-US" altLang="en-US" sz="1200" b="0" i="0">
                <a:latin typeface="Arial" panose="020B0604020202020204" pitchFamily="34" charset="0"/>
              </a:rPr>
              <a:pPr/>
              <a:t>65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23908" name="Rectangle 2">
            <a:extLst>
              <a:ext uri="{FF2B5EF4-FFF2-40B4-BE49-F238E27FC236}">
                <a16:creationId xmlns:a16="http://schemas.microsoft.com/office/drawing/2014/main" id="{EE6EDB98-41A9-421C-97B8-23823CDDE1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Ethernet’s CSMA/CD (more)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23909" name="Rectangle 3">
            <a:extLst>
              <a:ext uri="{FF2B5EF4-FFF2-40B4-BE49-F238E27FC236}">
                <a16:creationId xmlns:a16="http://schemas.microsoft.com/office/drawing/2014/main" id="{16E3998C-031D-42FB-85DE-C8AC4880863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3810000" cy="301148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Jam Signal:</a:t>
            </a:r>
            <a:r>
              <a:rPr lang="en-US" altLang="en-US" sz="2000">
                <a:ea typeface="ＭＳ Ｐゴシック" panose="020B0600070205080204" pitchFamily="34" charset="-128"/>
              </a:rPr>
              <a:t> make sure all other transmitters are aware of collision; 48 bits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Bit time:</a:t>
            </a:r>
            <a:r>
              <a:rPr lang="en-US" altLang="en-US" sz="2000">
                <a:ea typeface="ＭＳ Ｐゴシック" panose="020B0600070205080204" pitchFamily="34" charset="-128"/>
              </a:rPr>
              <a:t> .1 microsec for 10 Mbps Ethernet ;</a:t>
            </a:r>
            <a:br>
              <a:rPr lang="en-US" altLang="en-US" sz="2000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for K=1023, wait time is about 50 msec</a:t>
            </a:r>
          </a:p>
          <a:p>
            <a:pPr>
              <a:buFont typeface="ZapfDingbats" pitchFamily="82" charset="2"/>
              <a:buNone/>
            </a:pP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</a:p>
          <a:p>
            <a:pPr>
              <a:buFont typeface="ZapfDingbats" pitchFamily="82" charset="2"/>
              <a:buNone/>
            </a:pP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123910" name="Rectangle 4">
            <a:extLst>
              <a:ext uri="{FF2B5EF4-FFF2-40B4-BE49-F238E27FC236}">
                <a16:creationId xmlns:a16="http://schemas.microsoft.com/office/drawing/2014/main" id="{F6B1A006-9E3F-468B-BE26-DA401EA0066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343400" y="1371600"/>
            <a:ext cx="4084638" cy="5048250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000">
                <a:solidFill>
                  <a:srgbClr val="FF0000"/>
                </a:solidFill>
                <a:ea typeface="ＭＳ Ｐゴシック" panose="020B0600070205080204" pitchFamily="34" charset="-128"/>
              </a:rPr>
              <a:t>Exponential Backoff:</a:t>
            </a:r>
            <a:r>
              <a:rPr lang="en-US" altLang="en-US" sz="2000">
                <a:ea typeface="ＭＳ Ｐゴシック" panose="020B0600070205080204" pitchFamily="34" charset="-128"/>
              </a:rPr>
              <a:t> </a:t>
            </a:r>
          </a:p>
          <a:p>
            <a:r>
              <a:rPr lang="en-US" altLang="en-US" sz="2000" i="1">
                <a:solidFill>
                  <a:schemeClr val="accent2"/>
                </a:solidFill>
                <a:ea typeface="ＭＳ Ｐゴシック" panose="020B0600070205080204" pitchFamily="34" charset="-128"/>
              </a:rPr>
              <a:t>Goal</a:t>
            </a:r>
            <a:r>
              <a:rPr lang="en-US" altLang="en-US" sz="2000">
                <a:ea typeface="ＭＳ Ｐゴシック" panose="020B0600070205080204" pitchFamily="34" charset="-128"/>
              </a:rPr>
              <a:t>: adapt retransmission attempts to estimated current load</a:t>
            </a:r>
          </a:p>
          <a:p>
            <a:pPr lvl="1"/>
            <a:r>
              <a:rPr lang="en-US" altLang="en-US" sz="2000">
                <a:ea typeface="ＭＳ Ｐゴシック" panose="020B0600070205080204" pitchFamily="34" charset="-128"/>
              </a:rPr>
              <a:t>heavy load: random wait will be longer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first collision: choose K from {0,1}; delay is K</a:t>
            </a:r>
            <a:r>
              <a:rPr lang="el-GR" altLang="en-US" sz="2000">
                <a:ea typeface="ＭＳ Ｐゴシック" panose="020B0600070205080204" pitchFamily="34" charset="-128"/>
              </a:rPr>
              <a:t>·</a:t>
            </a:r>
            <a:r>
              <a:rPr lang="en-US" altLang="en-US" sz="2000">
                <a:ea typeface="ＭＳ Ｐゴシック" panose="020B0600070205080204" pitchFamily="34" charset="-128"/>
              </a:rPr>
              <a:t> 512 bit transmission times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after second collision: choose K from {0,1,2,3}…</a:t>
            </a:r>
          </a:p>
          <a:p>
            <a:r>
              <a:rPr lang="en-US" altLang="en-US" sz="2000">
                <a:ea typeface="ＭＳ Ｐゴシック" panose="020B0600070205080204" pitchFamily="34" charset="-128"/>
              </a:rPr>
              <a:t>after ten collisions, choose K from {0,1,2,3,4,…,1023}</a:t>
            </a:r>
          </a:p>
        </p:txBody>
      </p:sp>
      <p:sp>
        <p:nvSpPr>
          <p:cNvPr id="123911" name="Text Box 5">
            <a:extLst>
              <a:ext uri="{FF2B5EF4-FFF2-40B4-BE49-F238E27FC236}">
                <a16:creationId xmlns:a16="http://schemas.microsoft.com/office/drawing/2014/main" id="{70033325-1975-4AAB-8F57-D29844D1A1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350" y="4498975"/>
            <a:ext cx="3179763" cy="10255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 i="0" dirty="0"/>
              <a:t>See/interact with Java</a:t>
            </a:r>
          </a:p>
          <a:p>
            <a:r>
              <a:rPr lang="en-US" altLang="en-US" sz="2000" b="0" i="0" dirty="0"/>
              <a:t>applet on AWL Web site:</a:t>
            </a:r>
          </a:p>
          <a:p>
            <a:r>
              <a:rPr lang="en-US" altLang="en-US" sz="2000" b="0" i="0" dirty="0"/>
              <a:t>highly recommended !</a:t>
            </a:r>
          </a:p>
        </p:txBody>
      </p:sp>
      <p:pic>
        <p:nvPicPr>
          <p:cNvPr id="8" name="Picture 16" descr="underline_base">
            <a:extLst>
              <a:ext uri="{FF2B5EF4-FFF2-40B4-BE49-F238E27FC236}">
                <a16:creationId xmlns:a16="http://schemas.microsoft.com/office/drawing/2014/main" id="{8A6C4ABC-D690-4609-A2DD-E681B0822D91}"/>
              </a:ext>
            </a:extLst>
          </p:cNvPr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981075"/>
            <a:ext cx="5662612" cy="21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6" name="Footer Placeholder 5">
            <a:extLst>
              <a:ext uri="{FF2B5EF4-FFF2-40B4-BE49-F238E27FC236}">
                <a16:creationId xmlns:a16="http://schemas.microsoft.com/office/drawing/2014/main" id="{B37986A0-D515-4797-9B52-D118B5ECA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200" b="0" i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5957" name="Slide Number Placeholder 6">
            <a:extLst>
              <a:ext uri="{FF2B5EF4-FFF2-40B4-BE49-F238E27FC236}">
                <a16:creationId xmlns:a16="http://schemas.microsoft.com/office/drawing/2014/main" id="{6DD5A3B4-54F7-4413-A891-3E4988A88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200" b="0" i="0" dirty="0">
              <a:latin typeface="Arial" panose="020B0604020202020204" pitchFamily="34" charset="0"/>
            </a:endParaRPr>
          </a:p>
        </p:txBody>
      </p:sp>
      <p:sp>
        <p:nvSpPr>
          <p:cNvPr id="125958" name="Rectangle 2">
            <a:extLst>
              <a:ext uri="{FF2B5EF4-FFF2-40B4-BE49-F238E27FC236}">
                <a16:creationId xmlns:a16="http://schemas.microsoft.com/office/drawing/2014/main" id="{B6E39706-C146-4E4B-965E-B40538F14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7772400" cy="11430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CSMA/CD efficiency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5959" name="Rectangle 3">
                <a:extLst>
                  <a:ext uri="{FF2B5EF4-FFF2-40B4-BE49-F238E27FC236}">
                    <a16:creationId xmlns:a16="http://schemas.microsoft.com/office/drawing/2014/main" id="{4FF484A9-C04C-43ED-BEE2-F5A690036C7B}"/>
                  </a:ext>
                </a:extLst>
              </p:cNvPr>
              <p:cNvSpPr>
                <a:spLocks noGrp="1" noChangeArrowheads="1"/>
              </p:cNvSpPr>
              <p:nvPr>
                <p:ph type="body" sz="half" idx="1"/>
              </p:nvPr>
            </p:nvSpPr>
            <p:spPr>
              <a:xfrm>
                <a:off x="533400" y="1600200"/>
                <a:ext cx="8372475" cy="4648200"/>
              </a:xfrm>
            </p:spPr>
            <p:txBody>
              <a:bodyPr/>
              <a:lstStyle/>
              <a:p>
                <a:r>
                  <a:rPr lang="en-US" altLang="en-US" sz="2000" i="1" dirty="0" err="1">
                    <a:ea typeface="ＭＳ Ｐゴシック" panose="020B0600070205080204" pitchFamily="34" charset="-128"/>
                  </a:rPr>
                  <a:t>t</a:t>
                </a:r>
                <a:r>
                  <a:rPr lang="en-US" altLang="en-US" sz="2000" i="1" baseline="-25000" dirty="0" err="1">
                    <a:ea typeface="ＭＳ Ｐゴシック" panose="020B0600070205080204" pitchFamily="34" charset="-128"/>
                  </a:rPr>
                  <a:t>prop</a:t>
                </a:r>
                <a:r>
                  <a:rPr lang="en-US" altLang="en-US" sz="2000" dirty="0">
                    <a:ea typeface="ＭＳ Ｐゴシック" panose="020B0600070205080204" pitchFamily="34" charset="-128"/>
                  </a:rPr>
                  <a:t> = max prop delay between 2 nodes in LAN</a:t>
                </a:r>
              </a:p>
              <a:p>
                <a:r>
                  <a:rPr lang="en-US" altLang="en-US" sz="2000" i="1" dirty="0" err="1">
                    <a:ea typeface="ＭＳ Ｐゴシック" panose="020B0600070205080204" pitchFamily="34" charset="-128"/>
                  </a:rPr>
                  <a:t>t</a:t>
                </a:r>
                <a:r>
                  <a:rPr lang="en-US" altLang="en-US" sz="2000" i="1" baseline="-25000" dirty="0" err="1">
                    <a:ea typeface="ＭＳ Ｐゴシック" panose="020B0600070205080204" pitchFamily="34" charset="-128"/>
                  </a:rPr>
                  <a:t>trans</a:t>
                </a:r>
                <a:r>
                  <a:rPr lang="en-US" altLang="en-US" sz="2000" dirty="0">
                    <a:ea typeface="ＭＳ Ｐゴシック" panose="020B0600070205080204" pitchFamily="34" charset="-128"/>
                  </a:rPr>
                  <a:t> = time to transmit max-size frame</a:t>
                </a:r>
                <a:endParaRPr lang="en-US" altLang="en-US" sz="2400" dirty="0">
                  <a:ea typeface="ＭＳ Ｐゴシック" panose="020B0600070205080204" pitchFamily="34" charset="-128"/>
                </a:endParaRPr>
              </a:p>
              <a:p>
                <a:endParaRPr lang="en-US" altLang="en-US" sz="2400" dirty="0">
                  <a:ea typeface="ＭＳ Ｐゴシック" panose="020B0600070205080204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𝑢</m:t>
                    </m:r>
                    <m:r>
                      <a:rPr lang="en-US" altLang="en-US" sz="2400" b="0" i="1" smtClean="0">
                        <a:latin typeface="Cambria Math" panose="02040503050406030204" pitchFamily="18" charset="0"/>
                        <a:ea typeface="ＭＳ Ｐゴシック" panose="020B0600070205080204" pitchFamily="34" charset="-128"/>
                      </a:rPr>
                      <m:t>=</m:t>
                    </m:r>
                    <m:f>
                      <m:fPr>
                        <m:ctrlP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</m:ctrlPr>
                      </m:fPr>
                      <m:num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1</m:t>
                        </m:r>
                      </m:num>
                      <m:den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1+5</m:t>
                        </m:r>
                        <m:r>
                          <a:rPr lang="en-US" altLang="en-US" sz="2400" b="0" i="1" smtClean="0">
                            <a:latin typeface="Cambria Math" panose="02040503050406030204" pitchFamily="18" charset="0"/>
                            <a:ea typeface="ＭＳ Ｐゴシック" panose="020B0600070205080204" pitchFamily="34" charset="-128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altLang="en-US" sz="2400" dirty="0">
                    <a:ea typeface="ＭＳ Ｐゴシック" panose="020B0600070205080204" pitchFamily="34" charset="-128"/>
                  </a:rPr>
                  <a:t>,</a:t>
                </a:r>
              </a:p>
              <a:p>
                <a:endParaRPr lang="en-US" altLang="en-US" sz="2400" dirty="0">
                  <a:ea typeface="ＭＳ Ｐゴシック" panose="020B0600070205080204" pitchFamily="34" charset="-128"/>
                </a:endParaRPr>
              </a:p>
              <a:p>
                <a:endParaRPr lang="en-US" altLang="en-US" sz="2000" dirty="0">
                  <a:ea typeface="ＭＳ Ｐゴシック" panose="020B0600070205080204" pitchFamily="34" charset="-128"/>
                </a:endParaRPr>
              </a:p>
              <a:p>
                <a:r>
                  <a:rPr lang="en-US" altLang="en-US" sz="2000" dirty="0">
                    <a:ea typeface="ＭＳ Ｐゴシック" panose="020B0600070205080204" pitchFamily="34" charset="-128"/>
                  </a:rPr>
                  <a:t>efficiency increases (goes to 1) as </a:t>
                </a:r>
              </a:p>
              <a:p>
                <a:pPr lvl="1"/>
                <a:r>
                  <a:rPr lang="en-US" altLang="en-US" sz="1800" dirty="0" err="1">
                    <a:ea typeface="ＭＳ Ｐゴシック" panose="020B0600070205080204" pitchFamily="34" charset="-128"/>
                  </a:rPr>
                  <a:t>t</a:t>
                </a:r>
                <a:r>
                  <a:rPr lang="en-US" altLang="en-US" sz="1800" baseline="-25000" dirty="0" err="1">
                    <a:ea typeface="ＭＳ Ｐゴシック" panose="020B0600070205080204" pitchFamily="34" charset="-128"/>
                  </a:rPr>
                  <a:t>prop</a:t>
                </a:r>
                <a:r>
                  <a:rPr lang="en-US" altLang="en-US" sz="1800" dirty="0">
                    <a:ea typeface="ＭＳ Ｐゴシック" panose="020B0600070205080204" pitchFamily="34" charset="-128"/>
                  </a:rPr>
                  <a:t> decreases (goes to 0)</a:t>
                </a:r>
              </a:p>
              <a:p>
                <a:pPr lvl="1"/>
                <a:r>
                  <a:rPr lang="en-US" altLang="en-US" sz="1800" dirty="0" err="1">
                    <a:ea typeface="ＭＳ Ｐゴシック" panose="020B0600070205080204" pitchFamily="34" charset="-128"/>
                  </a:rPr>
                  <a:t>t</a:t>
                </a:r>
                <a:r>
                  <a:rPr lang="en-US" altLang="en-US" sz="1800" baseline="-25000" dirty="0" err="1">
                    <a:ea typeface="ＭＳ Ｐゴシック" panose="020B0600070205080204" pitchFamily="34" charset="-128"/>
                  </a:rPr>
                  <a:t>trans</a:t>
                </a:r>
                <a:r>
                  <a:rPr lang="en-US" altLang="en-US" sz="1800" dirty="0">
                    <a:ea typeface="ＭＳ Ｐゴシック" panose="020B0600070205080204" pitchFamily="34" charset="-128"/>
                  </a:rPr>
                  <a:t> increases (goes to infinity) </a:t>
                </a:r>
              </a:p>
              <a:p>
                <a:pPr lvl="1">
                  <a:buFont typeface="ZapfDingbats" pitchFamily="82" charset="2"/>
                  <a:buNone/>
                </a:pPr>
                <a:r>
                  <a:rPr lang="en-US" altLang="en-US" sz="1800" dirty="0">
                    <a:ea typeface="ＭＳ Ｐゴシック" panose="020B0600070205080204" pitchFamily="34" charset="-128"/>
                  </a:rPr>
                  <a:t>    [what if we increase bandwidth from 10Mbps to 100Mbps?]</a:t>
                </a:r>
              </a:p>
              <a:p>
                <a:r>
                  <a:rPr lang="en-US" altLang="en-US" sz="2000" dirty="0">
                    <a:ea typeface="ＭＳ Ｐゴシック" panose="020B0600070205080204" pitchFamily="34" charset="-128"/>
                  </a:rPr>
                  <a:t>better performance than ALOHA: and simple, cheap, decentralized</a:t>
                </a:r>
                <a:r>
                  <a:rPr lang="en-US" altLang="en-US" sz="2400" dirty="0">
                    <a:ea typeface="ＭＳ Ｐゴシック" panose="020B0600070205080204" pitchFamily="34" charset="-128"/>
                  </a:rPr>
                  <a:t>!</a:t>
                </a:r>
              </a:p>
            </p:txBody>
          </p:sp>
        </mc:Choice>
        <mc:Fallback xmlns="">
          <p:sp>
            <p:nvSpPr>
              <p:cNvPr id="125959" name="Rectangle 3">
                <a:extLst>
                  <a:ext uri="{FF2B5EF4-FFF2-40B4-BE49-F238E27FC236}">
                    <a16:creationId xmlns:a16="http://schemas.microsoft.com/office/drawing/2014/main" id="{4FF484A9-C04C-43ED-BEE2-F5A690036C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1"/>
              </p:nvPr>
            </p:nvSpPr>
            <p:spPr>
              <a:xfrm>
                <a:off x="533400" y="1600200"/>
                <a:ext cx="8372475" cy="4648200"/>
              </a:xfrm>
              <a:blipFill>
                <a:blip r:embed="rId4"/>
                <a:stretch>
                  <a:fillRect l="-655" t="-1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5955" name="Object 3">
            <a:extLst>
              <a:ext uri="{FF2B5EF4-FFF2-40B4-BE49-F238E27FC236}">
                <a16:creationId xmlns:a16="http://schemas.microsoft.com/office/drawing/2014/main" id="{34CED782-8095-4531-A87F-854E8AF14C07}"/>
              </a:ext>
            </a:extLst>
          </p:cNvPr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98774629"/>
              </p:ext>
            </p:extLst>
          </p:nvPr>
        </p:nvGraphicFramePr>
        <p:xfrm>
          <a:off x="2724150" y="2357438"/>
          <a:ext cx="11430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Equation" r:id="rId5" imgW="545760" imgH="457200" progId="Equation.3">
                  <p:embed/>
                </p:oleObj>
              </mc:Choice>
              <mc:Fallback>
                <p:oleObj name="Equation" r:id="rId5" imgW="545760" imgH="457200" progId="Equation.3">
                  <p:embed/>
                  <p:pic>
                    <p:nvPicPr>
                      <p:cNvPr id="125955" name="Object 3">
                        <a:extLst>
                          <a:ext uri="{FF2B5EF4-FFF2-40B4-BE49-F238E27FC236}">
                            <a16:creationId xmlns:a16="http://schemas.microsoft.com/office/drawing/2014/main" id="{34CED782-8095-4531-A87F-854E8AF14C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4150" y="2357438"/>
                        <a:ext cx="1143000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C4025DF1-ABA2-4B4C-BC03-93A84AA579D8}"/>
              </a:ext>
            </a:extLst>
          </p:cNvPr>
          <p:cNvSpPr/>
          <p:nvPr/>
        </p:nvSpPr>
        <p:spPr bwMode="auto">
          <a:xfrm>
            <a:off x="0" y="0"/>
            <a:ext cx="1000125" cy="342900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5000"/>
                  <a:lumOff val="95000"/>
                </a:schemeClr>
              </a:gs>
              <a:gs pos="74000">
                <a:schemeClr val="accent3">
                  <a:lumMod val="45000"/>
                  <a:lumOff val="55000"/>
                </a:schemeClr>
              </a:gs>
              <a:gs pos="83000">
                <a:schemeClr val="accent3">
                  <a:lumMod val="45000"/>
                  <a:lumOff val="55000"/>
                </a:schemeClr>
              </a:gs>
              <a:gs pos="100000">
                <a:schemeClr val="accent3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16" descr="underline_base">
            <a:extLst>
              <a:ext uri="{FF2B5EF4-FFF2-40B4-BE49-F238E27FC236}">
                <a16:creationId xmlns:a16="http://schemas.microsoft.com/office/drawing/2014/main" id="{397CD985-1527-47D6-9F6D-97076DE21DCF}"/>
              </a:ext>
            </a:extLst>
          </p:cNvPr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1028699"/>
            <a:ext cx="4957762" cy="16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95250"/>
            <a:ext cx="8715375" cy="114300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802.3 Ethernet standards: link &amp; physical layers</a:t>
            </a:r>
          </a:p>
        </p:txBody>
      </p:sp>
      <p:sp>
        <p:nvSpPr>
          <p:cNvPr id="593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288" y="1016000"/>
            <a:ext cx="7772400" cy="21002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many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different Ethernet standards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common MAC protocol and frame format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different speeds: 2 Mbps, 10 Mbps, 100 Mbps, 1Gbps, 10 Gbps, 40 Gbps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different physical layer media: fiber, cable</a:t>
            </a:r>
          </a:p>
          <a:p>
            <a:pPr>
              <a:lnSpc>
                <a:spcPct val="90000"/>
              </a:lnSpc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Switched Ethernet: use frame bursting to increase utilization. Still CSMA/CD compatible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dirty="0">
              <a:latin typeface="Gill Sans MT" charset="0"/>
            </a:endParaRPr>
          </a:p>
          <a:p>
            <a:pPr>
              <a:lnSpc>
                <a:spcPct val="90000"/>
              </a:lnSpc>
              <a:defRPr/>
            </a:pPr>
            <a:endParaRPr lang="en-US" sz="3200" dirty="0">
              <a:latin typeface="Gill Sans MT" charset="0"/>
              <a:cs typeface="+mn-cs"/>
            </a:endParaRPr>
          </a:p>
        </p:txBody>
      </p:sp>
      <p:sp>
        <p:nvSpPr>
          <p:cNvPr id="156677" name="Freeform 39"/>
          <p:cNvSpPr>
            <a:spLocks/>
          </p:cNvSpPr>
          <p:nvPr/>
        </p:nvSpPr>
        <p:spPr bwMode="auto">
          <a:xfrm>
            <a:off x="2873375" y="4075113"/>
            <a:ext cx="1393825" cy="1527175"/>
          </a:xfrm>
          <a:custGeom>
            <a:avLst/>
            <a:gdLst>
              <a:gd name="T0" fmla="*/ 2147483647 w 878"/>
              <a:gd name="T1" fmla="*/ 0 h 962"/>
              <a:gd name="T2" fmla="*/ 0 w 878"/>
              <a:gd name="T3" fmla="*/ 2147483647 h 962"/>
              <a:gd name="T4" fmla="*/ 2147483647 w 878"/>
              <a:gd name="T5" fmla="*/ 2147483647 h 962"/>
              <a:gd name="T6" fmla="*/ 2147483647 w 878"/>
              <a:gd name="T7" fmla="*/ 2147483647 h 962"/>
              <a:gd name="T8" fmla="*/ 2147483647 w 878"/>
              <a:gd name="T9" fmla="*/ 0 h 9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78" h="962">
                <a:moveTo>
                  <a:pt x="851" y="0"/>
                </a:moveTo>
                <a:lnTo>
                  <a:pt x="0" y="622"/>
                </a:lnTo>
                <a:lnTo>
                  <a:pt x="7" y="962"/>
                </a:lnTo>
                <a:lnTo>
                  <a:pt x="878" y="960"/>
                </a:lnTo>
                <a:lnTo>
                  <a:pt x="851" y="0"/>
                </a:ln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 cap="flat">
            <a:solidFill>
              <a:schemeClr val="tx1"/>
            </a:solidFill>
            <a:prstDash val="dash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156678" name="Group 40"/>
          <p:cNvGrpSpPr>
            <a:grpSpLocks/>
          </p:cNvGrpSpPr>
          <p:nvPr/>
        </p:nvGrpSpPr>
        <p:grpSpPr bwMode="auto">
          <a:xfrm>
            <a:off x="1577975" y="4189413"/>
            <a:ext cx="1300163" cy="1465262"/>
            <a:chOff x="921" y="785"/>
            <a:chExt cx="819" cy="923"/>
          </a:xfrm>
        </p:grpSpPr>
        <p:sp>
          <p:nvSpPr>
            <p:cNvPr id="59419" name="Rectangle 41"/>
            <p:cNvSpPr>
              <a:spLocks noChangeArrowheads="1"/>
            </p:cNvSpPr>
            <p:nvPr/>
          </p:nvSpPr>
          <p:spPr bwMode="auto">
            <a:xfrm>
              <a:off x="924" y="810"/>
              <a:ext cx="816" cy="86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0" name="Text Box 42"/>
            <p:cNvSpPr txBox="1">
              <a:spLocks noChangeArrowheads="1"/>
            </p:cNvSpPr>
            <p:nvPr/>
          </p:nvSpPr>
          <p:spPr bwMode="auto">
            <a:xfrm>
              <a:off x="922" y="785"/>
              <a:ext cx="804" cy="9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application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transport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network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link</a:t>
              </a:r>
            </a:p>
            <a:p>
              <a:pPr algn="ctr" eaLnBrk="1" hangingPunct="1">
                <a:defRPr/>
              </a:pPr>
              <a:r>
                <a:rPr lang="en-US" i="0" dirty="0">
                  <a:latin typeface="Arial" charset="0"/>
                  <a:cs typeface="+mn-cs"/>
                </a:rPr>
                <a:t>physical</a:t>
              </a:r>
            </a:p>
          </p:txBody>
        </p:sp>
        <p:sp>
          <p:nvSpPr>
            <p:cNvPr id="59421" name="Line 43"/>
            <p:cNvSpPr>
              <a:spLocks noChangeShapeType="1"/>
            </p:cNvSpPr>
            <p:nvPr/>
          </p:nvSpPr>
          <p:spPr bwMode="auto">
            <a:xfrm>
              <a:off x="924" y="993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2" name="Line 44"/>
            <p:cNvSpPr>
              <a:spLocks noChangeShapeType="1"/>
            </p:cNvSpPr>
            <p:nvPr/>
          </p:nvSpPr>
          <p:spPr bwMode="auto">
            <a:xfrm>
              <a:off x="924" y="1167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3" name="Line 45"/>
            <p:cNvSpPr>
              <a:spLocks noChangeShapeType="1"/>
            </p:cNvSpPr>
            <p:nvPr/>
          </p:nvSpPr>
          <p:spPr bwMode="auto">
            <a:xfrm>
              <a:off x="921" y="1344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4" name="Line 46"/>
            <p:cNvSpPr>
              <a:spLocks noChangeShapeType="1"/>
            </p:cNvSpPr>
            <p:nvPr/>
          </p:nvSpPr>
          <p:spPr bwMode="auto">
            <a:xfrm>
              <a:off x="926" y="1501"/>
              <a:ext cx="808" cy="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5" name="Line 47"/>
            <p:cNvSpPr>
              <a:spLocks noChangeShapeType="1"/>
            </p:cNvSpPr>
            <p:nvPr/>
          </p:nvSpPr>
          <p:spPr bwMode="auto">
            <a:xfrm>
              <a:off x="926" y="1552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26" name="Line 48"/>
            <p:cNvSpPr>
              <a:spLocks noChangeShapeType="1"/>
            </p:cNvSpPr>
            <p:nvPr/>
          </p:nvSpPr>
          <p:spPr bwMode="auto">
            <a:xfrm>
              <a:off x="1739" y="1541"/>
              <a:ext cx="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59400" name="Rectangle 49"/>
          <p:cNvSpPr>
            <a:spLocks noChangeArrowheads="1"/>
          </p:cNvSpPr>
          <p:nvPr/>
        </p:nvSpPr>
        <p:spPr bwMode="auto">
          <a:xfrm>
            <a:off x="4230688" y="4038600"/>
            <a:ext cx="4195762" cy="1568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9401" name="Line 50"/>
          <p:cNvSpPr>
            <a:spLocks noChangeShapeType="1"/>
          </p:cNvSpPr>
          <p:nvPr/>
        </p:nvSpPr>
        <p:spPr bwMode="auto">
          <a:xfrm flipV="1">
            <a:off x="4244975" y="4703763"/>
            <a:ext cx="41783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9402" name="Text Box 51"/>
          <p:cNvSpPr txBox="1">
            <a:spLocks noChangeArrowheads="1"/>
          </p:cNvSpPr>
          <p:nvPr/>
        </p:nvSpPr>
        <p:spPr bwMode="auto">
          <a:xfrm>
            <a:off x="5413375" y="4079875"/>
            <a:ext cx="1735138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sz="1600" i="0" dirty="0">
                <a:latin typeface="Arial" charset="0"/>
                <a:cs typeface="+mn-cs"/>
              </a:rPr>
              <a:t>MAC protocol</a:t>
            </a:r>
          </a:p>
          <a:p>
            <a:pPr algn="ctr" eaLnBrk="1" hangingPunct="1">
              <a:defRPr/>
            </a:pPr>
            <a:r>
              <a:rPr lang="en-US" sz="1600" i="0" dirty="0">
                <a:latin typeface="Arial" charset="0"/>
                <a:cs typeface="+mn-cs"/>
              </a:rPr>
              <a:t>and frame format</a:t>
            </a:r>
          </a:p>
        </p:txBody>
      </p:sp>
      <p:sp>
        <p:nvSpPr>
          <p:cNvPr id="59403" name="Text Box 52"/>
          <p:cNvSpPr txBox="1">
            <a:spLocks noChangeArrowheads="1"/>
          </p:cNvSpPr>
          <p:nvPr/>
        </p:nvSpPr>
        <p:spPr bwMode="auto">
          <a:xfrm>
            <a:off x="4398963" y="4794250"/>
            <a:ext cx="125095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100BASE-TX</a:t>
            </a:r>
          </a:p>
        </p:txBody>
      </p:sp>
      <p:sp>
        <p:nvSpPr>
          <p:cNvPr id="59404" name="Text Box 53"/>
          <p:cNvSpPr txBox="1">
            <a:spLocks noChangeArrowheads="1"/>
          </p:cNvSpPr>
          <p:nvPr/>
        </p:nvSpPr>
        <p:spPr bwMode="auto">
          <a:xfrm>
            <a:off x="4410075" y="5154613"/>
            <a:ext cx="123031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100BASE-T4</a:t>
            </a:r>
          </a:p>
        </p:txBody>
      </p:sp>
      <p:sp>
        <p:nvSpPr>
          <p:cNvPr id="59405" name="Text Box 54"/>
          <p:cNvSpPr txBox="1">
            <a:spLocks noChangeArrowheads="1"/>
          </p:cNvSpPr>
          <p:nvPr/>
        </p:nvSpPr>
        <p:spPr bwMode="auto">
          <a:xfrm>
            <a:off x="7081838" y="4789488"/>
            <a:ext cx="125095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100BASE-FX</a:t>
            </a:r>
          </a:p>
        </p:txBody>
      </p:sp>
      <p:sp>
        <p:nvSpPr>
          <p:cNvPr id="156685" name="Freeform 55"/>
          <p:cNvSpPr>
            <a:spLocks/>
          </p:cNvSpPr>
          <p:nvPr/>
        </p:nvSpPr>
        <p:spPr bwMode="auto">
          <a:xfrm>
            <a:off x="2887663" y="4684713"/>
            <a:ext cx="1393825" cy="611187"/>
          </a:xfrm>
          <a:custGeom>
            <a:avLst/>
            <a:gdLst>
              <a:gd name="T0" fmla="*/ 0 w 878"/>
              <a:gd name="T1" fmla="*/ 2147483647 h 385"/>
              <a:gd name="T2" fmla="*/ 2147483647 w 878"/>
              <a:gd name="T3" fmla="*/ 0 h 385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878" h="385">
                <a:moveTo>
                  <a:pt x="0" y="385"/>
                </a:moveTo>
                <a:lnTo>
                  <a:pt x="878" y="0"/>
                </a:lnTo>
              </a:path>
            </a:pathLst>
          </a:custGeom>
          <a:noFill/>
          <a:ln w="9525" cap="flat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59407" name="Text Box 56"/>
          <p:cNvSpPr txBox="1">
            <a:spLocks noChangeArrowheads="1"/>
          </p:cNvSpPr>
          <p:nvPr/>
        </p:nvSpPr>
        <p:spPr bwMode="auto">
          <a:xfrm>
            <a:off x="5741988" y="4787900"/>
            <a:ext cx="1230312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100BASE-T2</a:t>
            </a:r>
          </a:p>
        </p:txBody>
      </p:sp>
      <p:sp>
        <p:nvSpPr>
          <p:cNvPr id="59408" name="Text Box 57"/>
          <p:cNvSpPr txBox="1">
            <a:spLocks noChangeArrowheads="1"/>
          </p:cNvSpPr>
          <p:nvPr/>
        </p:nvSpPr>
        <p:spPr bwMode="auto">
          <a:xfrm>
            <a:off x="5724525" y="5148263"/>
            <a:ext cx="1262063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100BASE-SX</a:t>
            </a:r>
          </a:p>
        </p:txBody>
      </p:sp>
      <p:sp>
        <p:nvSpPr>
          <p:cNvPr id="59409" name="Text Box 58"/>
          <p:cNvSpPr txBox="1">
            <a:spLocks noChangeArrowheads="1"/>
          </p:cNvSpPr>
          <p:nvPr/>
        </p:nvSpPr>
        <p:spPr bwMode="auto">
          <a:xfrm>
            <a:off x="7088188" y="5143500"/>
            <a:ext cx="1262062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400" i="0" dirty="0">
                <a:latin typeface="Arial" charset="0"/>
                <a:cs typeface="+mn-cs"/>
              </a:rPr>
              <a:t>100BASE-BX</a:t>
            </a:r>
          </a:p>
        </p:txBody>
      </p:sp>
      <p:grpSp>
        <p:nvGrpSpPr>
          <p:cNvPr id="412739" name="Group 67"/>
          <p:cNvGrpSpPr>
            <a:grpSpLocks/>
          </p:cNvGrpSpPr>
          <p:nvPr/>
        </p:nvGrpSpPr>
        <p:grpSpPr bwMode="auto">
          <a:xfrm>
            <a:off x="5681663" y="4743450"/>
            <a:ext cx="2768600" cy="1565275"/>
            <a:chOff x="3579" y="2988"/>
            <a:chExt cx="1744" cy="986"/>
          </a:xfrm>
        </p:grpSpPr>
        <p:sp>
          <p:nvSpPr>
            <p:cNvPr id="156695" name="Freeform 59"/>
            <p:cNvSpPr>
              <a:spLocks/>
            </p:cNvSpPr>
            <p:nvPr/>
          </p:nvSpPr>
          <p:spPr bwMode="auto">
            <a:xfrm>
              <a:off x="3579" y="2988"/>
              <a:ext cx="1709" cy="489"/>
            </a:xfrm>
            <a:custGeom>
              <a:avLst/>
              <a:gdLst>
                <a:gd name="T0" fmla="*/ 842 w 1709"/>
                <a:gd name="T1" fmla="*/ 0 h 489"/>
                <a:gd name="T2" fmla="*/ 843 w 1709"/>
                <a:gd name="T3" fmla="*/ 239 h 489"/>
                <a:gd name="T4" fmla="*/ 5 w 1709"/>
                <a:gd name="T5" fmla="*/ 239 h 489"/>
                <a:gd name="T6" fmla="*/ 0 w 1709"/>
                <a:gd name="T7" fmla="*/ 489 h 489"/>
                <a:gd name="T8" fmla="*/ 1709 w 1709"/>
                <a:gd name="T9" fmla="*/ 489 h 489"/>
                <a:gd name="T10" fmla="*/ 1704 w 1709"/>
                <a:gd name="T11" fmla="*/ 0 h 489"/>
                <a:gd name="T12" fmla="*/ 842 w 1709"/>
                <a:gd name="T13" fmla="*/ 0 h 48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709" h="489">
                  <a:moveTo>
                    <a:pt x="842" y="0"/>
                  </a:moveTo>
                  <a:lnTo>
                    <a:pt x="843" y="239"/>
                  </a:lnTo>
                  <a:lnTo>
                    <a:pt x="5" y="239"/>
                  </a:lnTo>
                  <a:lnTo>
                    <a:pt x="0" y="489"/>
                  </a:lnTo>
                  <a:lnTo>
                    <a:pt x="1709" y="489"/>
                  </a:lnTo>
                  <a:cubicBezTo>
                    <a:pt x="1707" y="330"/>
                    <a:pt x="1706" y="159"/>
                    <a:pt x="1704" y="0"/>
                  </a:cubicBezTo>
                  <a:lnTo>
                    <a:pt x="842" y="0"/>
                  </a:lnTo>
                  <a:close/>
                </a:path>
              </a:pathLst>
            </a:custGeom>
            <a:noFill/>
            <a:ln w="19050" cap="flat" cmpd="sng">
              <a:solidFill>
                <a:srgbClr val="FF0000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59417" name="Line 60"/>
            <p:cNvSpPr>
              <a:spLocks noChangeShapeType="1"/>
            </p:cNvSpPr>
            <p:nvPr/>
          </p:nvSpPr>
          <p:spPr bwMode="auto">
            <a:xfrm>
              <a:off x="4410" y="3494"/>
              <a:ext cx="227" cy="291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18" name="Text Box 61"/>
            <p:cNvSpPr txBox="1">
              <a:spLocks noChangeArrowheads="1"/>
            </p:cNvSpPr>
            <p:nvPr/>
          </p:nvSpPr>
          <p:spPr bwMode="auto">
            <a:xfrm>
              <a:off x="4003" y="3741"/>
              <a:ext cx="1320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fiber physical layer</a:t>
              </a:r>
            </a:p>
          </p:txBody>
        </p:sp>
      </p:grpSp>
      <p:grpSp>
        <p:nvGrpSpPr>
          <p:cNvPr id="412738" name="Group 66"/>
          <p:cNvGrpSpPr>
            <a:grpSpLocks/>
          </p:cNvGrpSpPr>
          <p:nvPr/>
        </p:nvGrpSpPr>
        <p:grpSpPr bwMode="auto">
          <a:xfrm>
            <a:off x="3689350" y="4733925"/>
            <a:ext cx="3303588" cy="1874838"/>
            <a:chOff x="2324" y="2982"/>
            <a:chExt cx="2081" cy="1181"/>
          </a:xfrm>
        </p:grpSpPr>
        <p:sp>
          <p:nvSpPr>
            <p:cNvPr id="156692" name="Freeform 62"/>
            <p:cNvSpPr>
              <a:spLocks/>
            </p:cNvSpPr>
            <p:nvPr/>
          </p:nvSpPr>
          <p:spPr bwMode="auto">
            <a:xfrm>
              <a:off x="2741" y="2982"/>
              <a:ext cx="1664" cy="495"/>
            </a:xfrm>
            <a:custGeom>
              <a:avLst/>
              <a:gdLst>
                <a:gd name="T0" fmla="*/ 1664 w 1664"/>
                <a:gd name="T1" fmla="*/ 0 h 495"/>
                <a:gd name="T2" fmla="*/ 1652 w 1664"/>
                <a:gd name="T3" fmla="*/ 233 h 495"/>
                <a:gd name="T4" fmla="*/ 820 w 1664"/>
                <a:gd name="T5" fmla="*/ 233 h 495"/>
                <a:gd name="T6" fmla="*/ 814 w 1664"/>
                <a:gd name="T7" fmla="*/ 495 h 495"/>
                <a:gd name="T8" fmla="*/ 0 w 1664"/>
                <a:gd name="T9" fmla="*/ 495 h 495"/>
                <a:gd name="T10" fmla="*/ 0 w 1664"/>
                <a:gd name="T11" fmla="*/ 0 h 495"/>
                <a:gd name="T12" fmla="*/ 1664 w 1664"/>
                <a:gd name="T13" fmla="*/ 0 h 49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664" h="495">
                  <a:moveTo>
                    <a:pt x="1664" y="0"/>
                  </a:moveTo>
                  <a:lnTo>
                    <a:pt x="1652" y="233"/>
                  </a:lnTo>
                  <a:lnTo>
                    <a:pt x="820" y="233"/>
                  </a:lnTo>
                  <a:lnTo>
                    <a:pt x="814" y="495"/>
                  </a:lnTo>
                  <a:lnTo>
                    <a:pt x="0" y="495"/>
                  </a:lnTo>
                  <a:lnTo>
                    <a:pt x="0" y="0"/>
                  </a:lnTo>
                  <a:lnTo>
                    <a:pt x="1664" y="0"/>
                  </a:lnTo>
                  <a:close/>
                </a:path>
              </a:pathLst>
            </a:custGeom>
            <a:noFill/>
            <a:ln w="28575" cap="flat" cmpd="sng">
              <a:solidFill>
                <a:schemeClr val="accent2"/>
              </a:solidFill>
              <a:prstDash val="solid"/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59414" name="Line 63"/>
            <p:cNvSpPr>
              <a:spLocks noChangeShapeType="1"/>
            </p:cNvSpPr>
            <p:nvPr/>
          </p:nvSpPr>
          <p:spPr bwMode="auto">
            <a:xfrm flipH="1">
              <a:off x="2929" y="3503"/>
              <a:ext cx="227" cy="291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9415" name="Text Box 65"/>
            <p:cNvSpPr txBox="1">
              <a:spLocks noChangeArrowheads="1"/>
            </p:cNvSpPr>
            <p:nvPr/>
          </p:nvSpPr>
          <p:spPr bwMode="auto">
            <a:xfrm>
              <a:off x="2324" y="3756"/>
              <a:ext cx="1328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99"/>
                  </a:solidFill>
                  <a:latin typeface="Arial" charset="0"/>
                  <a:cs typeface="Arial" charset="0"/>
                </a:rPr>
                <a:t>copper (twister</a:t>
              </a:r>
            </a:p>
            <a:p>
              <a:pPr>
                <a:defRPr/>
              </a:pPr>
              <a:r>
                <a:rPr lang="en-US" i="0" dirty="0">
                  <a:solidFill>
                    <a:srgbClr val="000099"/>
                  </a:solidFill>
                  <a:latin typeface="Arial" charset="0"/>
                  <a:cs typeface="Arial" charset="0"/>
                </a:rPr>
                <a:t>pair) physical layer</a:t>
              </a:r>
            </a:p>
          </p:txBody>
        </p:sp>
      </p:grpSp>
      <p:pic>
        <p:nvPicPr>
          <p:cNvPr id="156691" name="Picture 15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8620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67</a:t>
            </a:fld>
            <a:endParaRPr lang="en-US" sz="1200" dirty="0">
              <a:latin typeface="Tahoma" charset="0"/>
            </a:endParaRPr>
          </a:p>
        </p:txBody>
      </p:sp>
      <p:sp>
        <p:nvSpPr>
          <p:cNvPr id="3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15353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Footer Placeholder 4">
            <a:extLst>
              <a:ext uri="{FF2B5EF4-FFF2-40B4-BE49-F238E27FC236}">
                <a16:creationId xmlns:a16="http://schemas.microsoft.com/office/drawing/2014/main" id="{01FBB520-685C-4B2D-A197-EDB3DD423E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30051" name="Slide Number Placeholder 5">
            <a:extLst>
              <a:ext uri="{FF2B5EF4-FFF2-40B4-BE49-F238E27FC236}">
                <a16:creationId xmlns:a16="http://schemas.microsoft.com/office/drawing/2014/main" id="{8D4251F6-510E-40BC-A8AB-871624E90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4F5E28B6-0711-4525-A8C1-C20F450F457E}" type="slidenum">
              <a:rPr lang="en-US" altLang="en-US" sz="1200" b="0" i="0">
                <a:latin typeface="Arial" panose="020B0604020202020204" pitchFamily="34" charset="0"/>
              </a:rPr>
              <a:pPr/>
              <a:t>68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30052" name="Rectangle 2">
            <a:extLst>
              <a:ext uri="{FF2B5EF4-FFF2-40B4-BE49-F238E27FC236}">
                <a16:creationId xmlns:a16="http://schemas.microsoft.com/office/drawing/2014/main" id="{A36A132F-9637-4A63-BB72-0AA81CEEC3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Shared meduim bus</a:t>
            </a:r>
          </a:p>
        </p:txBody>
      </p:sp>
      <p:pic>
        <p:nvPicPr>
          <p:cNvPr id="130054" name="Picture 4">
            <a:extLst>
              <a:ext uri="{FF2B5EF4-FFF2-40B4-BE49-F238E27FC236}">
                <a16:creationId xmlns:a16="http://schemas.microsoft.com/office/drawing/2014/main" id="{C1A6E788-0C73-4F8A-BF94-8773F2614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81200"/>
            <a:ext cx="8686800" cy="369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 descr="underline_base">
            <a:extLst>
              <a:ext uri="{FF2B5EF4-FFF2-40B4-BE49-F238E27FC236}">
                <a16:creationId xmlns:a16="http://schemas.microsoft.com/office/drawing/2014/main" id="{431D4979-272C-4C6A-B02D-FD4E8E0E6D7A}"/>
              </a:ext>
            </a:extLst>
          </p:cNvPr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8779"/>
            <a:ext cx="4989095" cy="20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Footer Placeholder 4">
            <a:extLst>
              <a:ext uri="{FF2B5EF4-FFF2-40B4-BE49-F238E27FC236}">
                <a16:creationId xmlns:a16="http://schemas.microsoft.com/office/drawing/2014/main" id="{365F81BB-C4E8-4E49-87BD-A03AE41DF9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32099" name="Slide Number Placeholder 5">
            <a:extLst>
              <a:ext uri="{FF2B5EF4-FFF2-40B4-BE49-F238E27FC236}">
                <a16:creationId xmlns:a16="http://schemas.microsoft.com/office/drawing/2014/main" id="{CAFFF8E8-48F8-445E-8C0B-45888C393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EEA19403-4801-488E-A895-064A50ECC84D}" type="slidenum">
              <a:rPr lang="en-US" altLang="en-US" sz="1200" b="0" i="0">
                <a:latin typeface="Arial" panose="020B0604020202020204" pitchFamily="34" charset="0"/>
              </a:rPr>
              <a:pPr/>
              <a:t>69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32100" name="Rectangle 2">
            <a:extLst>
              <a:ext uri="{FF2B5EF4-FFF2-40B4-BE49-F238E27FC236}">
                <a16:creationId xmlns:a16="http://schemas.microsoft.com/office/drawing/2014/main" id="{6CBE0B1F-C409-4E52-871D-D3C988DB6C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Shared medium hub</a:t>
            </a:r>
          </a:p>
        </p:txBody>
      </p:sp>
      <p:pic>
        <p:nvPicPr>
          <p:cNvPr id="132102" name="Picture 4">
            <a:extLst>
              <a:ext uri="{FF2B5EF4-FFF2-40B4-BE49-F238E27FC236}">
                <a16:creationId xmlns:a16="http://schemas.microsoft.com/office/drawing/2014/main" id="{ED9541D1-3DB4-4E7C-9363-11A8A37F9F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8305800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 descr="underline_base">
            <a:extLst>
              <a:ext uri="{FF2B5EF4-FFF2-40B4-BE49-F238E27FC236}">
                <a16:creationId xmlns:a16="http://schemas.microsoft.com/office/drawing/2014/main" id="{5CCDE206-7A80-4195-A812-FE0FEDED7BF1}"/>
              </a:ext>
            </a:extLst>
          </p:cNvPr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58779"/>
            <a:ext cx="4989095" cy="2024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993" name="Group 92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3057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3058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059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060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3061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0183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3063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3115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3116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0185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102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03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104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3068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3083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205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3085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3086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208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3088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0234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235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0210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3090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0232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233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0212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13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3093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0230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231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3094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3095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0228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229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0217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3097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3098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220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3100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0222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23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24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25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90226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227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3069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90191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92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93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94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90195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3075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90201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0202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0203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3076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0198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0199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0200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90117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853488" cy="1001713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 ARP (before DNS, before HTTP)</a:t>
            </a:r>
          </a:p>
        </p:txBody>
      </p:sp>
      <p:sp>
        <p:nvSpPr>
          <p:cNvPr id="901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91025" y="1014413"/>
            <a:ext cx="4667250" cy="1262062"/>
          </a:xfrm>
        </p:spPr>
        <p:txBody>
          <a:bodyPr/>
          <a:lstStyle/>
          <a:p>
            <a:pPr>
              <a:defRPr/>
            </a:pPr>
            <a:r>
              <a:rPr lang="en-US" sz="2200" dirty="0">
                <a:latin typeface="Gill Sans MT" charset="0"/>
                <a:cs typeface="+mn-cs"/>
              </a:rPr>
              <a:t>before sending </a:t>
            </a:r>
            <a:r>
              <a:rPr lang="en-US" sz="2200" i="1" dirty="0">
                <a:solidFill>
                  <a:srgbClr val="C00000"/>
                </a:solidFill>
                <a:latin typeface="Gill Sans MT" charset="0"/>
                <a:cs typeface="+mn-cs"/>
              </a:rPr>
              <a:t>HTTP</a:t>
            </a:r>
            <a:r>
              <a:rPr lang="en-US" sz="2200" b="1" i="1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dirty="0">
                <a:latin typeface="Gill Sans MT" charset="0"/>
                <a:cs typeface="+mn-cs"/>
              </a:rPr>
              <a:t>request, need IP address of www.google.com:  </a:t>
            </a:r>
            <a:r>
              <a:rPr lang="en-US" sz="2200" i="1" dirty="0">
                <a:solidFill>
                  <a:srgbClr val="C00000"/>
                </a:solidFill>
                <a:latin typeface="Gill Sans MT" charset="0"/>
                <a:cs typeface="+mn-cs"/>
              </a:rPr>
              <a:t>DNS</a:t>
            </a:r>
          </a:p>
        </p:txBody>
      </p:sp>
      <p:sp>
        <p:nvSpPr>
          <p:cNvPr id="212998" name="Line 43"/>
          <p:cNvSpPr>
            <a:spLocks noChangeShapeType="1"/>
          </p:cNvSpPr>
          <p:nvPr/>
        </p:nvSpPr>
        <p:spPr bwMode="auto">
          <a:xfrm flipV="1">
            <a:off x="2665413" y="2517775"/>
            <a:ext cx="6953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grpSp>
        <p:nvGrpSpPr>
          <p:cNvPr id="704557" name="Group 45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3049" name="Freeform 46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3050" name="Group 47"/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90172" name="Rectangle 48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73" name="Text Box 49"/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DNS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0174" name="Line 50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75" name="Line 51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76" name="Line 52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0177" name="Line 53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4788" name="Group 276"/>
          <p:cNvGrpSpPr>
            <a:grpSpLocks/>
          </p:cNvGrpSpPr>
          <p:nvPr/>
        </p:nvGrpSpPr>
        <p:grpSpPr bwMode="auto">
          <a:xfrm>
            <a:off x="280988" y="1157288"/>
            <a:ext cx="762000" cy="876300"/>
            <a:chOff x="177" y="729"/>
            <a:chExt cx="480" cy="552"/>
          </a:xfrm>
        </p:grpSpPr>
        <p:grpSp>
          <p:nvGrpSpPr>
            <p:cNvPr id="213029" name="Group 54"/>
            <p:cNvGrpSpPr>
              <a:grpSpLocks/>
            </p:cNvGrpSpPr>
            <p:nvPr/>
          </p:nvGrpSpPr>
          <p:grpSpPr bwMode="auto">
            <a:xfrm>
              <a:off x="343" y="732"/>
              <a:ext cx="290" cy="154"/>
              <a:chOff x="844" y="3337"/>
              <a:chExt cx="290" cy="154"/>
            </a:xfrm>
          </p:grpSpPr>
          <p:sp>
            <p:nvSpPr>
              <p:cNvPr id="90168" name="Rectangle 55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69" name="Text Box 56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DNS</a:t>
                </a:r>
              </a:p>
            </p:txBody>
          </p:sp>
        </p:grpSp>
        <p:grpSp>
          <p:nvGrpSpPr>
            <p:cNvPr id="213030" name="Group 59"/>
            <p:cNvGrpSpPr>
              <a:grpSpLocks/>
            </p:cNvGrpSpPr>
            <p:nvPr/>
          </p:nvGrpSpPr>
          <p:grpSpPr bwMode="auto">
            <a:xfrm>
              <a:off x="290" y="874"/>
              <a:ext cx="354" cy="154"/>
              <a:chOff x="740" y="3209"/>
              <a:chExt cx="354" cy="154"/>
            </a:xfrm>
          </p:grpSpPr>
          <p:grpSp>
            <p:nvGrpSpPr>
              <p:cNvPr id="213042" name="Group 60"/>
              <p:cNvGrpSpPr>
                <a:grpSpLocks/>
              </p:cNvGrpSpPr>
              <p:nvPr/>
            </p:nvGrpSpPr>
            <p:grpSpPr bwMode="auto">
              <a:xfrm>
                <a:off x="794" y="3209"/>
                <a:ext cx="290" cy="154"/>
                <a:chOff x="844" y="3337"/>
                <a:chExt cx="290" cy="154"/>
              </a:xfrm>
            </p:grpSpPr>
            <p:sp>
              <p:nvSpPr>
                <p:cNvPr id="90166" name="Rectangle 61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167" name="Text Box 62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DNS</a:t>
                  </a:r>
                </a:p>
              </p:txBody>
            </p:sp>
          </p:grpSp>
          <p:sp>
            <p:nvSpPr>
              <p:cNvPr id="90164" name="Rectangle 63"/>
              <p:cNvSpPr>
                <a:spLocks noChangeArrowheads="1"/>
              </p:cNvSpPr>
              <p:nvPr/>
            </p:nvSpPr>
            <p:spPr bwMode="auto">
              <a:xfrm>
                <a:off x="750" y="3244"/>
                <a:ext cx="8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65" name="Rectangle 64"/>
              <p:cNvSpPr>
                <a:spLocks noChangeArrowheads="1"/>
              </p:cNvSpPr>
              <p:nvPr/>
            </p:nvSpPr>
            <p:spPr bwMode="auto">
              <a:xfrm>
                <a:off x="740" y="3238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3031" name="Group 65"/>
            <p:cNvGrpSpPr>
              <a:grpSpLocks/>
            </p:cNvGrpSpPr>
            <p:nvPr/>
          </p:nvGrpSpPr>
          <p:grpSpPr bwMode="auto">
            <a:xfrm>
              <a:off x="290" y="1022"/>
              <a:ext cx="354" cy="154"/>
              <a:chOff x="836" y="3305"/>
              <a:chExt cx="354" cy="154"/>
            </a:xfrm>
          </p:grpSpPr>
          <p:grpSp>
            <p:nvGrpSpPr>
              <p:cNvPr id="213036" name="Group 66"/>
              <p:cNvGrpSpPr>
                <a:grpSpLocks/>
              </p:cNvGrpSpPr>
              <p:nvPr/>
            </p:nvGrpSpPr>
            <p:grpSpPr bwMode="auto">
              <a:xfrm>
                <a:off x="890" y="3305"/>
                <a:ext cx="290" cy="154"/>
                <a:chOff x="844" y="3337"/>
                <a:chExt cx="290" cy="154"/>
              </a:xfrm>
            </p:grpSpPr>
            <p:sp>
              <p:nvSpPr>
                <p:cNvPr id="90161" name="Rectangle 67"/>
                <p:cNvSpPr>
                  <a:spLocks noChangeArrowheads="1"/>
                </p:cNvSpPr>
                <p:nvPr/>
              </p:nvSpPr>
              <p:spPr bwMode="auto">
                <a:xfrm>
                  <a:off x="889" y="3370"/>
                  <a:ext cx="245" cy="86"/>
                </a:xfrm>
                <a:prstGeom prst="rect">
                  <a:avLst/>
                </a:prstGeom>
                <a:solidFill>
                  <a:srgbClr val="FF0000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162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844" y="3337"/>
                  <a:ext cx="285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FFFFFF"/>
                      </a:solidFill>
                      <a:latin typeface="Arial" charset="0"/>
                      <a:cs typeface="+mn-cs"/>
                    </a:rPr>
                    <a:t>DNS</a:t>
                  </a:r>
                </a:p>
              </p:txBody>
            </p:sp>
          </p:grpSp>
          <p:grpSp>
            <p:nvGrpSpPr>
              <p:cNvPr id="213037" name="Group 69"/>
              <p:cNvGrpSpPr>
                <a:grpSpLocks/>
              </p:cNvGrpSpPr>
              <p:nvPr/>
            </p:nvGrpSpPr>
            <p:grpSpPr bwMode="auto">
              <a:xfrm>
                <a:off x="836" y="3334"/>
                <a:ext cx="354" cy="94"/>
                <a:chOff x="836" y="3334"/>
                <a:chExt cx="354" cy="94"/>
              </a:xfrm>
            </p:grpSpPr>
            <p:sp>
              <p:nvSpPr>
                <p:cNvPr id="90159" name="Rectangle 70"/>
                <p:cNvSpPr>
                  <a:spLocks noChangeArrowheads="1"/>
                </p:cNvSpPr>
                <p:nvPr/>
              </p:nvSpPr>
              <p:spPr bwMode="auto">
                <a:xfrm>
                  <a:off x="846" y="3340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0160" name="Rectangle 71"/>
                <p:cNvSpPr>
                  <a:spLocks noChangeArrowheads="1"/>
                </p:cNvSpPr>
                <p:nvPr/>
              </p:nvSpPr>
              <p:spPr bwMode="auto">
                <a:xfrm>
                  <a:off x="836" y="3334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</p:grpSp>
        <p:grpSp>
          <p:nvGrpSpPr>
            <p:cNvPr id="213032" name="Group 72"/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90155" name="Rectangle 73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56" name="Rectangle 74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0154" name="AutoShape 89"/>
            <p:cNvSpPr>
              <a:spLocks noChangeArrowheads="1"/>
            </p:cNvSpPr>
            <p:nvPr/>
          </p:nvSpPr>
          <p:spPr bwMode="auto">
            <a:xfrm>
              <a:off x="393" y="729"/>
              <a:ext cx="240" cy="552"/>
            </a:xfrm>
            <a:prstGeom prst="downArrow">
              <a:avLst>
                <a:gd name="adj1" fmla="val 54167"/>
                <a:gd name="adj2" fmla="val 36928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704664" name="Rectangle 152"/>
          <p:cNvSpPr>
            <a:spLocks noChangeArrowheads="1"/>
          </p:cNvSpPr>
          <p:nvPr/>
        </p:nvSpPr>
        <p:spPr bwMode="auto">
          <a:xfrm>
            <a:off x="4387850" y="2051050"/>
            <a:ext cx="4586288" cy="1306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DNS query created, encapsulated in UDP, encapsulated in IP, encapsulated in Eth.  To send frame to router, need MAC address of router interface: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ARP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defRPr/>
            </a:pPr>
            <a:endParaRPr lang="en-US" sz="2200" b="1" dirty="0">
              <a:solidFill>
                <a:srgbClr val="000000"/>
              </a:solidFill>
              <a:latin typeface="Gill Sans MT" charset="0"/>
              <a:cs typeface="+mn-cs"/>
            </a:endParaRPr>
          </a:p>
        </p:txBody>
      </p:sp>
      <p:sp>
        <p:nvSpPr>
          <p:cNvPr id="704665" name="Rectangle 153"/>
          <p:cNvSpPr>
            <a:spLocks noChangeArrowheads="1"/>
          </p:cNvSpPr>
          <p:nvPr/>
        </p:nvSpPr>
        <p:spPr bwMode="auto">
          <a:xfrm>
            <a:off x="4419600" y="3608388"/>
            <a:ext cx="4386263" cy="1563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ARP query</a:t>
            </a:r>
            <a:r>
              <a:rPr lang="en-US" sz="22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broadcast, received by router, which replies with </a:t>
            </a:r>
            <a:r>
              <a:rPr lang="en-US" sz="2200" dirty="0">
                <a:solidFill>
                  <a:srgbClr val="C00000"/>
                </a:solidFill>
                <a:latin typeface="Gill Sans MT" charset="0"/>
                <a:cs typeface="+mn-cs"/>
              </a:rPr>
              <a:t>ARP reply</a:t>
            </a:r>
            <a:r>
              <a:rPr lang="en-US" sz="22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giving MAC address of router interface</a:t>
            </a:r>
          </a:p>
        </p:txBody>
      </p:sp>
      <p:sp>
        <p:nvSpPr>
          <p:cNvPr id="704666" name="Rectangle 154"/>
          <p:cNvSpPr>
            <a:spLocks noChangeArrowheads="1"/>
          </p:cNvSpPr>
          <p:nvPr/>
        </p:nvSpPr>
        <p:spPr bwMode="auto">
          <a:xfrm>
            <a:off x="4471988" y="5000625"/>
            <a:ext cx="4286250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solidFill>
                  <a:srgbClr val="000000"/>
                </a:solidFill>
                <a:latin typeface="Gill Sans MT" charset="0"/>
                <a:cs typeface="+mn-cs"/>
              </a:rPr>
              <a:t>client now knows MAC address of first hop router, so can now send frame containing DNS query </a:t>
            </a:r>
          </a:p>
        </p:txBody>
      </p:sp>
      <p:grpSp>
        <p:nvGrpSpPr>
          <p:cNvPr id="704775" name="Group 263"/>
          <p:cNvGrpSpPr>
            <a:grpSpLocks/>
          </p:cNvGrpSpPr>
          <p:nvPr/>
        </p:nvGrpSpPr>
        <p:grpSpPr bwMode="auto">
          <a:xfrm>
            <a:off x="92075" y="1868488"/>
            <a:ext cx="1081088" cy="244475"/>
            <a:chOff x="76" y="2296"/>
            <a:chExt cx="681" cy="154"/>
          </a:xfrm>
        </p:grpSpPr>
        <p:sp>
          <p:nvSpPr>
            <p:cNvPr id="90145" name="Rectangle 103"/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46" name="Rectangle 101"/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47" name="Rectangle 102"/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48" name="Rectangle 100"/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49" name="Text Box 95"/>
            <p:cNvSpPr txBox="1">
              <a:spLocks noChangeArrowheads="1"/>
            </p:cNvSpPr>
            <p:nvPr/>
          </p:nvSpPr>
          <p:spPr bwMode="auto">
            <a:xfrm>
              <a:off x="182" y="2296"/>
              <a:ext cx="501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ARP query</a:t>
              </a:r>
            </a:p>
          </p:txBody>
        </p:sp>
      </p:grpSp>
      <p:grpSp>
        <p:nvGrpSpPr>
          <p:cNvPr id="704767" name="Group 255"/>
          <p:cNvGrpSpPr>
            <a:grpSpLocks/>
          </p:cNvGrpSpPr>
          <p:nvPr/>
        </p:nvGrpSpPr>
        <p:grpSpPr bwMode="auto">
          <a:xfrm>
            <a:off x="2241550" y="2982913"/>
            <a:ext cx="1016000" cy="877887"/>
            <a:chOff x="719" y="2137"/>
            <a:chExt cx="640" cy="553"/>
          </a:xfrm>
        </p:grpSpPr>
        <p:sp>
          <p:nvSpPr>
            <p:cNvPr id="213016" name="Freeform 244"/>
            <p:cNvSpPr>
              <a:spLocks/>
            </p:cNvSpPr>
            <p:nvPr/>
          </p:nvSpPr>
          <p:spPr bwMode="auto">
            <a:xfrm>
              <a:off x="755" y="2268"/>
              <a:ext cx="604" cy="422"/>
            </a:xfrm>
            <a:custGeom>
              <a:avLst/>
              <a:gdLst>
                <a:gd name="T0" fmla="*/ 493 w 604"/>
                <a:gd name="T1" fmla="*/ 0 h 422"/>
                <a:gd name="T2" fmla="*/ 604 w 604"/>
                <a:gd name="T3" fmla="*/ 422 h 422"/>
                <a:gd name="T4" fmla="*/ 0 w 604"/>
                <a:gd name="T5" fmla="*/ 307 h 422"/>
                <a:gd name="T6" fmla="*/ 220 w 604"/>
                <a:gd name="T7" fmla="*/ 3 h 422"/>
                <a:gd name="T8" fmla="*/ 493 w 604"/>
                <a:gd name="T9" fmla="*/ 0 h 42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422">
                  <a:moveTo>
                    <a:pt x="493" y="0"/>
                  </a:moveTo>
                  <a:lnTo>
                    <a:pt x="604" y="422"/>
                  </a:lnTo>
                  <a:lnTo>
                    <a:pt x="0" y="307"/>
                  </a:lnTo>
                  <a:lnTo>
                    <a:pt x="220" y="3"/>
                  </a:lnTo>
                  <a:lnTo>
                    <a:pt x="493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90138" name="Rectangle 246"/>
            <p:cNvSpPr>
              <a:spLocks noChangeArrowheads="1"/>
            </p:cNvSpPr>
            <p:nvPr/>
          </p:nvSpPr>
          <p:spPr bwMode="auto">
            <a:xfrm>
              <a:off x="751" y="2266"/>
              <a:ext cx="493" cy="31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9" name="Text Box 247"/>
            <p:cNvSpPr txBox="1">
              <a:spLocks noChangeArrowheads="1"/>
            </p:cNvSpPr>
            <p:nvPr/>
          </p:nvSpPr>
          <p:spPr bwMode="auto">
            <a:xfrm>
              <a:off x="835" y="2235"/>
              <a:ext cx="336" cy="3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90140" name="Line 250"/>
            <p:cNvSpPr>
              <a:spLocks noChangeShapeType="1"/>
            </p:cNvSpPr>
            <p:nvPr/>
          </p:nvSpPr>
          <p:spPr bwMode="auto">
            <a:xfrm>
              <a:off x="747" y="2264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0141" name="Line 251"/>
            <p:cNvSpPr>
              <a:spLocks noChangeShapeType="1"/>
            </p:cNvSpPr>
            <p:nvPr/>
          </p:nvSpPr>
          <p:spPr bwMode="auto">
            <a:xfrm>
              <a:off x="744" y="2423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3021" name="Group 252"/>
            <p:cNvGrpSpPr>
              <a:grpSpLocks/>
            </p:cNvGrpSpPr>
            <p:nvPr/>
          </p:nvGrpSpPr>
          <p:grpSpPr bwMode="auto">
            <a:xfrm>
              <a:off x="719" y="2137"/>
              <a:ext cx="280" cy="154"/>
              <a:chOff x="161" y="1354"/>
              <a:chExt cx="280" cy="154"/>
            </a:xfrm>
          </p:grpSpPr>
          <p:sp>
            <p:nvSpPr>
              <p:cNvPr id="90143" name="Rectangle 253"/>
              <p:cNvSpPr>
                <a:spLocks noChangeArrowheads="1"/>
              </p:cNvSpPr>
              <p:nvPr/>
            </p:nvSpPr>
            <p:spPr bwMode="auto">
              <a:xfrm>
                <a:off x="192" y="1365"/>
                <a:ext cx="228" cy="14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0144" name="Text Box 254"/>
              <p:cNvSpPr txBox="1">
                <a:spLocks noChangeArrowheads="1"/>
              </p:cNvSpPr>
              <p:nvPr/>
            </p:nvSpPr>
            <p:spPr bwMode="auto">
              <a:xfrm>
                <a:off x="161" y="1354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ARP</a:t>
                </a:r>
              </a:p>
            </p:txBody>
          </p:sp>
        </p:grpSp>
      </p:grpSp>
      <p:grpSp>
        <p:nvGrpSpPr>
          <p:cNvPr id="704754" name="Group 242"/>
          <p:cNvGrpSpPr>
            <a:grpSpLocks/>
          </p:cNvGrpSpPr>
          <p:nvPr/>
        </p:nvGrpSpPr>
        <p:grpSpPr bwMode="auto">
          <a:xfrm>
            <a:off x="1150938" y="1720850"/>
            <a:ext cx="444500" cy="244475"/>
            <a:chOff x="161" y="1354"/>
            <a:chExt cx="280" cy="154"/>
          </a:xfrm>
        </p:grpSpPr>
        <p:sp>
          <p:nvSpPr>
            <p:cNvPr id="90135" name="Rectangle 241"/>
            <p:cNvSpPr>
              <a:spLocks noChangeArrowheads="1"/>
            </p:cNvSpPr>
            <p:nvPr/>
          </p:nvSpPr>
          <p:spPr bwMode="auto">
            <a:xfrm>
              <a:off x="192" y="1365"/>
              <a:ext cx="228" cy="14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6" name="Text Box 240"/>
            <p:cNvSpPr txBox="1">
              <a:spLocks noChangeArrowheads="1"/>
            </p:cNvSpPr>
            <p:nvPr/>
          </p:nvSpPr>
          <p:spPr bwMode="auto">
            <a:xfrm>
              <a:off x="161" y="1354"/>
              <a:ext cx="280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ARP</a:t>
              </a:r>
            </a:p>
          </p:txBody>
        </p:sp>
      </p:grpSp>
      <p:grpSp>
        <p:nvGrpSpPr>
          <p:cNvPr id="704782" name="Group 270"/>
          <p:cNvGrpSpPr>
            <a:grpSpLocks/>
          </p:cNvGrpSpPr>
          <p:nvPr/>
        </p:nvGrpSpPr>
        <p:grpSpPr bwMode="auto">
          <a:xfrm>
            <a:off x="1177925" y="3187700"/>
            <a:ext cx="1081088" cy="244475"/>
            <a:chOff x="76" y="2296"/>
            <a:chExt cx="681" cy="154"/>
          </a:xfrm>
        </p:grpSpPr>
        <p:sp>
          <p:nvSpPr>
            <p:cNvPr id="90130" name="Rectangle 271"/>
            <p:cNvSpPr>
              <a:spLocks noChangeArrowheads="1"/>
            </p:cNvSpPr>
            <p:nvPr/>
          </p:nvSpPr>
          <p:spPr bwMode="auto">
            <a:xfrm>
              <a:off x="76" y="2305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1" name="Rectangle 272"/>
            <p:cNvSpPr>
              <a:spLocks noChangeArrowheads="1"/>
            </p:cNvSpPr>
            <p:nvPr/>
          </p:nvSpPr>
          <p:spPr bwMode="auto">
            <a:xfrm>
              <a:off x="89" y="2321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2" name="Rectangle 273"/>
            <p:cNvSpPr>
              <a:spLocks noChangeArrowheads="1"/>
            </p:cNvSpPr>
            <p:nvPr/>
          </p:nvSpPr>
          <p:spPr bwMode="auto">
            <a:xfrm>
              <a:off x="687" y="2320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3" name="Rectangle 274"/>
            <p:cNvSpPr>
              <a:spLocks noChangeArrowheads="1"/>
            </p:cNvSpPr>
            <p:nvPr/>
          </p:nvSpPr>
          <p:spPr bwMode="auto">
            <a:xfrm>
              <a:off x="195" y="2319"/>
              <a:ext cx="480" cy="112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rgbClr val="FFFF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0134" name="Text Box 275"/>
            <p:cNvSpPr txBox="1">
              <a:spLocks noChangeArrowheads="1"/>
            </p:cNvSpPr>
            <p:nvPr/>
          </p:nvSpPr>
          <p:spPr bwMode="auto">
            <a:xfrm>
              <a:off x="182" y="2296"/>
              <a:ext cx="47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rgbClr val="000000"/>
                  </a:solidFill>
                  <a:latin typeface="Arial" charset="0"/>
                  <a:cs typeface="+mn-cs"/>
                </a:rPr>
                <a:t>ARP reply</a:t>
              </a:r>
            </a:p>
          </p:txBody>
        </p:sp>
      </p:grpSp>
      <p:pic>
        <p:nvPicPr>
          <p:cNvPr id="213008" name="Picture 6" descr="underline_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63" y="641350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</a:t>
            </a:fld>
            <a:endParaRPr lang="en-US" sz="1200" dirty="0">
              <a:latin typeface="Tahoma" charset="0"/>
            </a:endParaRPr>
          </a:p>
        </p:txBody>
      </p:sp>
      <p:sp>
        <p:nvSpPr>
          <p:cNvPr id="12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055522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4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04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0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04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22222E-6 L -0.00052 0.08056 L 0.4151 0.075 L 0.26701 0.2757 L 0.1151 0.27431 L 0.1151 0.18889 " pathEditMode="relative" ptsTypes="AAAAAA">
                                      <p:cBhvr>
                                        <p:cTn id="25" dur="2000" fill="hold"/>
                                        <p:tgtEl>
                                          <p:spTgt spid="7047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04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04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704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11111E-6 L 0.00052 0.0794 L 0.1467 0.08009 L 0.29444 -0.12222 L -0.11597 -0.12014 L -0.11597 -0.16181 L -0.11754 -0.1882 " pathEditMode="relative" rAng="0" ptsTypes="AAAAAAA">
                                      <p:cBhvr>
                                        <p:cTn id="43" dur="2000" fill="hold"/>
                                        <p:tgtEl>
                                          <p:spTgt spid="7047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37" y="-5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7047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7047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7047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4664" grpId="0"/>
      <p:bldP spid="704665" grpId="0"/>
      <p:bldP spid="70466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Footer Placeholder 4">
            <a:extLst>
              <a:ext uri="{FF2B5EF4-FFF2-40B4-BE49-F238E27FC236}">
                <a16:creationId xmlns:a16="http://schemas.microsoft.com/office/drawing/2014/main" id="{9304C357-22B2-4F20-8EB4-8BE954CAD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34147" name="Slide Number Placeholder 5">
            <a:extLst>
              <a:ext uri="{FF2B5EF4-FFF2-40B4-BE49-F238E27FC236}">
                <a16:creationId xmlns:a16="http://schemas.microsoft.com/office/drawing/2014/main" id="{3F28D56B-EA6C-4CB4-B581-34BBA12EF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4C79E340-9DC1-4228-BC67-723A7B370683}" type="slidenum">
              <a:rPr lang="en-US" altLang="en-US" sz="1200" b="0" i="0">
                <a:latin typeface="Arial" panose="020B0604020202020204" pitchFamily="34" charset="0"/>
              </a:rPr>
              <a:pPr/>
              <a:t>70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34148" name="Rectangle 2">
            <a:extLst>
              <a:ext uri="{FF2B5EF4-FFF2-40B4-BE49-F238E27FC236}">
                <a16:creationId xmlns:a16="http://schemas.microsoft.com/office/drawing/2014/main" id="{42F1F0EA-5FBA-423E-96BE-A6819A1D2E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Switching hub</a:t>
            </a:r>
          </a:p>
        </p:txBody>
      </p:sp>
      <p:pic>
        <p:nvPicPr>
          <p:cNvPr id="134150" name="Picture 4">
            <a:extLst>
              <a:ext uri="{FF2B5EF4-FFF2-40B4-BE49-F238E27FC236}">
                <a16:creationId xmlns:a16="http://schemas.microsoft.com/office/drawing/2014/main" id="{CE0DFBD9-5994-4A99-BC64-0716FD2D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7924800" cy="458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5" descr="underline_base">
            <a:extLst>
              <a:ext uri="{FF2B5EF4-FFF2-40B4-BE49-F238E27FC236}">
                <a16:creationId xmlns:a16="http://schemas.microsoft.com/office/drawing/2014/main" id="{4F9C4575-4CA3-41FC-8D33-AE0349397526}"/>
              </a:ext>
            </a:extLst>
          </p:cNvPr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1" y="1022685"/>
            <a:ext cx="3689684" cy="238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Footer Placeholder 4">
            <a:extLst>
              <a:ext uri="{FF2B5EF4-FFF2-40B4-BE49-F238E27FC236}">
                <a16:creationId xmlns:a16="http://schemas.microsoft.com/office/drawing/2014/main" id="{B0A15F67-F729-423C-96D0-B6A3F18F9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36195" name="Slide Number Placeholder 5">
            <a:extLst>
              <a:ext uri="{FF2B5EF4-FFF2-40B4-BE49-F238E27FC236}">
                <a16:creationId xmlns:a16="http://schemas.microsoft.com/office/drawing/2014/main" id="{60454093-CEE9-4572-A744-F8C02A391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DD36F0E9-5E6B-430A-8A80-F0ECEC03A4E4}" type="slidenum">
              <a:rPr lang="en-US" altLang="en-US" sz="1200" b="0" i="0">
                <a:latin typeface="Arial" panose="020B0604020202020204" pitchFamily="34" charset="0"/>
              </a:rPr>
              <a:pPr/>
              <a:t>71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36196" name="Rectangle 2">
            <a:extLst>
              <a:ext uri="{FF2B5EF4-FFF2-40B4-BE49-F238E27FC236}">
                <a16:creationId xmlns:a16="http://schemas.microsoft.com/office/drawing/2014/main" id="{C3F456D0-1AE1-4C24-ADE4-7BF58DAFB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36197" name="Rectangle 3">
            <a:extLst>
              <a:ext uri="{FF2B5EF4-FFF2-40B4-BE49-F238E27FC236}">
                <a16:creationId xmlns:a16="http://schemas.microsoft.com/office/drawing/2014/main" id="{E579DD66-22B8-46E9-9D5F-07DEBCEEE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136198" name="Picture 4">
            <a:extLst>
              <a:ext uri="{FF2B5EF4-FFF2-40B4-BE49-F238E27FC236}">
                <a16:creationId xmlns:a16="http://schemas.microsoft.com/office/drawing/2014/main" id="{1F87A213-8060-4784-BDB4-097307868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31800"/>
            <a:ext cx="7924800" cy="611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9" name="Rectangle 5">
            <a:extLst>
              <a:ext uri="{FF2B5EF4-FFF2-40B4-BE49-F238E27FC236}">
                <a16:creationId xmlns:a16="http://schemas.microsoft.com/office/drawing/2014/main" id="{3E718D47-BFD0-4F90-A952-723E14933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0" y="304800"/>
            <a:ext cx="152400" cy="6400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Footer Placeholder 4">
            <a:extLst>
              <a:ext uri="{FF2B5EF4-FFF2-40B4-BE49-F238E27FC236}">
                <a16:creationId xmlns:a16="http://schemas.microsoft.com/office/drawing/2014/main" id="{3F95DFB3-EA23-4082-BB0D-DB6B288AF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38243" name="Slide Number Placeholder 5">
            <a:extLst>
              <a:ext uri="{FF2B5EF4-FFF2-40B4-BE49-F238E27FC236}">
                <a16:creationId xmlns:a16="http://schemas.microsoft.com/office/drawing/2014/main" id="{2489829D-EA8F-4B73-8517-10B6536F0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6B4FCE9C-43D4-4C5D-B2C0-8C82A357A768}" type="slidenum">
              <a:rPr lang="en-US" altLang="en-US" sz="1200" b="0" i="0">
                <a:latin typeface="Arial" panose="020B0604020202020204" pitchFamily="34" charset="0"/>
              </a:rPr>
              <a:pPr/>
              <a:t>72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pic>
        <p:nvPicPr>
          <p:cNvPr id="138246" name="Picture 4">
            <a:extLst>
              <a:ext uri="{FF2B5EF4-FFF2-40B4-BE49-F238E27FC236}">
                <a16:creationId xmlns:a16="http://schemas.microsoft.com/office/drawing/2014/main" id="{8E8257F0-B921-4758-A881-517B274AD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8" y="228600"/>
            <a:ext cx="6107112" cy="647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7" name="Rectangle 5">
            <a:extLst>
              <a:ext uri="{FF2B5EF4-FFF2-40B4-BE49-F238E27FC236}">
                <a16:creationId xmlns:a16="http://schemas.microsoft.com/office/drawing/2014/main" id="{CF3B5DDB-03CD-41A0-A80C-1EF2A08FC4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152400"/>
            <a:ext cx="304800" cy="6553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 sz="18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1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6.4 LANs</a:t>
            </a:r>
          </a:p>
          <a:p>
            <a:pPr lvl="1"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link virtualization: 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6.7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73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1436609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MAC</a:t>
            </a:r>
            <a:r>
              <a:rPr lang="en-US" dirty="0">
                <a:latin typeface="Gill Sans MT" charset="0"/>
                <a:cs typeface="+mj-cs"/>
              </a:rPr>
              <a:t> addresses and </a:t>
            </a:r>
            <a:r>
              <a:rPr lang="en-US" sz="4000" dirty="0">
                <a:latin typeface="Gill Sans MT" charset="0"/>
                <a:cs typeface="+mj-cs"/>
              </a:rPr>
              <a:t>ARP</a:t>
            </a:r>
          </a:p>
        </p:txBody>
      </p:sp>
      <p:sp>
        <p:nvSpPr>
          <p:cNvPr id="3994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47063" cy="464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32-bit IP address: </a:t>
            </a:r>
          </a:p>
          <a:p>
            <a:pPr lvl="1">
              <a:defRPr/>
            </a:pPr>
            <a:r>
              <a:rPr lang="en-US" i="1" dirty="0">
                <a:latin typeface="Gill Sans MT" charset="0"/>
              </a:rPr>
              <a:t>network-layer</a:t>
            </a:r>
            <a:r>
              <a:rPr lang="en-US" dirty="0">
                <a:latin typeface="Gill Sans MT" charset="0"/>
              </a:rPr>
              <a:t> address for interface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used for layer 3 (network layer) forwarding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MAC (or LAN or physical or Ethernet) address:</a:t>
            </a:r>
            <a:r>
              <a:rPr lang="en-US" dirty="0">
                <a:solidFill>
                  <a:srgbClr val="FF0000"/>
                </a:solidFill>
                <a:latin typeface="Gill Sans MT" charset="0"/>
                <a:cs typeface="+mn-cs"/>
              </a:rPr>
              <a:t>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function:</a:t>
            </a:r>
            <a:r>
              <a:rPr lang="en-US" dirty="0">
                <a:solidFill>
                  <a:schemeClr val="accent2"/>
                </a:solidFill>
                <a:latin typeface="Gill Sans MT" charset="0"/>
              </a:rPr>
              <a:t> </a:t>
            </a:r>
            <a:r>
              <a:rPr lang="en-US" i="1" dirty="0">
                <a:solidFill>
                  <a:srgbClr val="CC0000"/>
                </a:solidFill>
                <a:latin typeface="Gill Sans MT" charset="0"/>
              </a:rPr>
              <a:t>used ‘locally” to get frame from one interface to another physically-connected interface (same network, in IP-addressing sense)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48 bit (6 bytes) MAC address (for most LANs) burned in NIC ROM, also sometimes software settable</a:t>
            </a:r>
          </a:p>
          <a:p>
            <a:pPr lvl="1">
              <a:lnSpc>
                <a:spcPct val="90000"/>
              </a:lnSpc>
              <a:defRPr/>
            </a:pPr>
            <a:r>
              <a:rPr lang="en-US" dirty="0">
                <a:latin typeface="Gill Sans MT" charset="0"/>
              </a:rPr>
              <a:t>e.g.: 1A-2F-BB-76-09-AD</a:t>
            </a:r>
          </a:p>
          <a:p>
            <a:pPr lvl="1">
              <a:lnSpc>
                <a:spcPct val="90000"/>
              </a:lnSpc>
              <a:defRPr/>
            </a:pPr>
            <a:endParaRPr lang="en-US" dirty="0">
              <a:latin typeface="Gill Sans MT" charset="0"/>
            </a:endParaRPr>
          </a:p>
        </p:txBody>
      </p:sp>
      <p:pic>
        <p:nvPicPr>
          <p:cNvPr id="121861" name="Picture 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1028700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 Box 6"/>
          <p:cNvSpPr txBox="1">
            <a:spLocks noChangeArrowheads="1"/>
          </p:cNvSpPr>
          <p:nvPr/>
        </p:nvSpPr>
        <p:spPr bwMode="auto">
          <a:xfrm>
            <a:off x="812141" y="5591175"/>
            <a:ext cx="3744647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hexadecimal (base 16) notation</a:t>
            </a:r>
          </a:p>
          <a:p>
            <a:pPr algn="ctr">
              <a:defRPr/>
            </a:pP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(each </a:t>
            </a:r>
            <a:r>
              <a:rPr lang="ja-JP" altLang="en-US" i="0" dirty="0">
                <a:solidFill>
                  <a:srgbClr val="000099"/>
                </a:solidFill>
                <a:latin typeface="Arial" charset="0"/>
                <a:cs typeface="+mn-cs"/>
              </a:rPr>
              <a:t>“</a:t>
            </a: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numeral</a:t>
            </a:r>
            <a:r>
              <a:rPr lang="ja-JP" altLang="en-US" i="0" dirty="0">
                <a:solidFill>
                  <a:srgbClr val="000099"/>
                </a:solidFill>
                <a:latin typeface="Arial" charset="0"/>
                <a:cs typeface="+mn-cs"/>
              </a:rPr>
              <a:t>”</a:t>
            </a:r>
            <a:r>
              <a:rPr lang="en-US" i="0" dirty="0">
                <a:solidFill>
                  <a:srgbClr val="000099"/>
                </a:solidFill>
                <a:latin typeface="Arial" charset="0"/>
                <a:cs typeface="+mn-cs"/>
              </a:rPr>
              <a:t> represents 4 bits)</a:t>
            </a:r>
          </a:p>
        </p:txBody>
      </p:sp>
      <p:sp>
        <p:nvSpPr>
          <p:cNvPr id="39944" name="Line 7"/>
          <p:cNvSpPr>
            <a:spLocks noChangeShapeType="1"/>
          </p:cNvSpPr>
          <p:nvPr/>
        </p:nvSpPr>
        <p:spPr bwMode="auto">
          <a:xfrm flipV="1">
            <a:off x="2116138" y="5326063"/>
            <a:ext cx="188912" cy="330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74</a:t>
            </a:fld>
            <a:endParaRPr lang="en-US" sz="1200" dirty="0">
              <a:latin typeface="Tahoma" charset="0"/>
            </a:endParaRP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7597066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3566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LAN addresses and ARP</a:t>
            </a:r>
          </a:p>
        </p:txBody>
      </p:sp>
      <p:sp>
        <p:nvSpPr>
          <p:cNvPr id="40965" name="Text Box 4"/>
          <p:cNvSpPr txBox="1">
            <a:spLocks noChangeArrowheads="1"/>
          </p:cNvSpPr>
          <p:nvPr/>
        </p:nvSpPr>
        <p:spPr bwMode="auto">
          <a:xfrm>
            <a:off x="585788" y="1309688"/>
            <a:ext cx="6899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i="0" dirty="0">
                <a:latin typeface="Gill Sans MT" charset="0"/>
                <a:cs typeface="+mn-cs"/>
              </a:rPr>
              <a:t>each adapter on LAN has unique 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LAN</a:t>
            </a:r>
            <a:r>
              <a:rPr lang="en-US" sz="2800" i="0" dirty="0">
                <a:latin typeface="Gill Sans MT" charset="0"/>
                <a:cs typeface="+mn-cs"/>
              </a:rPr>
              <a:t> address</a:t>
            </a:r>
          </a:p>
        </p:txBody>
      </p:sp>
      <p:sp>
        <p:nvSpPr>
          <p:cNvPr id="40966" name="Text Box 18"/>
          <p:cNvSpPr txBox="1">
            <a:spLocks noChangeArrowheads="1"/>
          </p:cNvSpPr>
          <p:nvPr/>
        </p:nvSpPr>
        <p:spPr bwMode="auto">
          <a:xfrm>
            <a:off x="6918325" y="3890963"/>
            <a:ext cx="9588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adapter</a:t>
            </a:r>
          </a:p>
        </p:txBody>
      </p:sp>
      <p:sp>
        <p:nvSpPr>
          <p:cNvPr id="123910" name="Freeform 8"/>
          <p:cNvSpPr>
            <a:spLocks/>
          </p:cNvSpPr>
          <p:nvPr/>
        </p:nvSpPr>
        <p:spPr bwMode="auto">
          <a:xfrm>
            <a:off x="2152650" y="3262313"/>
            <a:ext cx="2046288" cy="2049462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0968" name="Line 19"/>
          <p:cNvSpPr>
            <a:spLocks noChangeShapeType="1"/>
          </p:cNvSpPr>
          <p:nvPr/>
        </p:nvSpPr>
        <p:spPr bwMode="auto">
          <a:xfrm>
            <a:off x="1300163" y="3940175"/>
            <a:ext cx="901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69" name="Line 20"/>
          <p:cNvSpPr>
            <a:spLocks noChangeShapeType="1"/>
          </p:cNvSpPr>
          <p:nvPr/>
        </p:nvSpPr>
        <p:spPr bwMode="auto">
          <a:xfrm>
            <a:off x="3309938" y="2808288"/>
            <a:ext cx="0" cy="6556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0" name="Line 21"/>
          <p:cNvSpPr>
            <a:spLocks noChangeShapeType="1"/>
          </p:cNvSpPr>
          <p:nvPr/>
        </p:nvSpPr>
        <p:spPr bwMode="auto">
          <a:xfrm flipH="1">
            <a:off x="4173538" y="4108450"/>
            <a:ext cx="7969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1" name="Line 22"/>
          <p:cNvSpPr>
            <a:spLocks noChangeShapeType="1"/>
          </p:cNvSpPr>
          <p:nvPr/>
        </p:nvSpPr>
        <p:spPr bwMode="auto">
          <a:xfrm flipV="1">
            <a:off x="3271838" y="5113338"/>
            <a:ext cx="0" cy="438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2" name="Text Box 24"/>
          <p:cNvSpPr txBox="1">
            <a:spLocks noChangeArrowheads="1"/>
          </p:cNvSpPr>
          <p:nvPr/>
        </p:nvSpPr>
        <p:spPr bwMode="auto">
          <a:xfrm>
            <a:off x="3630613" y="2513013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1A-2F-BB-76-09-AD</a:t>
            </a:r>
          </a:p>
        </p:txBody>
      </p:sp>
      <p:sp>
        <p:nvSpPr>
          <p:cNvPr id="40973" name="Line 25"/>
          <p:cNvSpPr>
            <a:spLocks noChangeShapeType="1"/>
          </p:cNvSpPr>
          <p:nvPr/>
        </p:nvSpPr>
        <p:spPr bwMode="auto">
          <a:xfrm flipH="1" flipV="1">
            <a:off x="3449638" y="2652713"/>
            <a:ext cx="257175" cy="127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4" name="Line 26"/>
          <p:cNvSpPr>
            <a:spLocks noChangeShapeType="1"/>
          </p:cNvSpPr>
          <p:nvPr/>
        </p:nvSpPr>
        <p:spPr bwMode="auto">
          <a:xfrm flipV="1">
            <a:off x="4999038" y="428942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5" name="Text Box 27"/>
          <p:cNvSpPr txBox="1">
            <a:spLocks noChangeArrowheads="1"/>
          </p:cNvSpPr>
          <p:nvPr/>
        </p:nvSpPr>
        <p:spPr bwMode="auto">
          <a:xfrm>
            <a:off x="4479925" y="4662488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58-23-D7-FA-20-B0</a:t>
            </a:r>
          </a:p>
        </p:txBody>
      </p:sp>
      <p:sp>
        <p:nvSpPr>
          <p:cNvPr id="40976" name="Line 28"/>
          <p:cNvSpPr>
            <a:spLocks noChangeShapeType="1"/>
          </p:cNvSpPr>
          <p:nvPr/>
        </p:nvSpPr>
        <p:spPr bwMode="auto">
          <a:xfrm flipH="1">
            <a:off x="3375025" y="5667375"/>
            <a:ext cx="3603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7" name="Text Box 29"/>
          <p:cNvSpPr txBox="1">
            <a:spLocks noChangeArrowheads="1"/>
          </p:cNvSpPr>
          <p:nvPr/>
        </p:nvSpPr>
        <p:spPr bwMode="auto">
          <a:xfrm>
            <a:off x="3797300" y="5551488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0C-C4-11-6F-E3-98</a:t>
            </a:r>
          </a:p>
        </p:txBody>
      </p:sp>
      <p:sp>
        <p:nvSpPr>
          <p:cNvPr id="40978" name="Line 30"/>
          <p:cNvSpPr>
            <a:spLocks noChangeShapeType="1"/>
          </p:cNvSpPr>
          <p:nvPr/>
        </p:nvSpPr>
        <p:spPr bwMode="auto">
          <a:xfrm flipV="1">
            <a:off x="1236663" y="4095750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0979" name="Text Box 31"/>
          <p:cNvSpPr txBox="1">
            <a:spLocks noChangeArrowheads="1"/>
          </p:cNvSpPr>
          <p:nvPr/>
        </p:nvSpPr>
        <p:spPr bwMode="auto">
          <a:xfrm>
            <a:off x="319088" y="4470400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71-65-F7-2B-08-53</a:t>
            </a:r>
          </a:p>
        </p:txBody>
      </p:sp>
      <p:sp>
        <p:nvSpPr>
          <p:cNvPr id="40980" name="Text Box 32"/>
          <p:cNvSpPr txBox="1">
            <a:spLocks noChangeArrowheads="1"/>
          </p:cNvSpPr>
          <p:nvPr/>
        </p:nvSpPr>
        <p:spPr bwMode="auto">
          <a:xfrm>
            <a:off x="2636838" y="3621088"/>
            <a:ext cx="1085850" cy="915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   LAN</a:t>
            </a:r>
          </a:p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(wired or</a:t>
            </a:r>
          </a:p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wireless)</a:t>
            </a:r>
          </a:p>
        </p:txBody>
      </p:sp>
      <p:sp>
        <p:nvSpPr>
          <p:cNvPr id="526373" name="Rectangle 37"/>
          <p:cNvSpPr>
            <a:spLocks noChangeArrowheads="1"/>
          </p:cNvSpPr>
          <p:nvPr/>
        </p:nvSpPr>
        <p:spPr bwMode="auto">
          <a:xfrm>
            <a:off x="6727825" y="3941763"/>
            <a:ext cx="160338" cy="255587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3925" name="Group 51"/>
          <p:cNvGrpSpPr>
            <a:grpSpLocks/>
          </p:cNvGrpSpPr>
          <p:nvPr/>
        </p:nvGrpSpPr>
        <p:grpSpPr bwMode="auto">
          <a:xfrm>
            <a:off x="423863" y="3562350"/>
            <a:ext cx="922337" cy="658813"/>
            <a:chOff x="267" y="2244"/>
            <a:chExt cx="581" cy="415"/>
          </a:xfrm>
        </p:grpSpPr>
        <p:sp>
          <p:nvSpPr>
            <p:cNvPr id="526372" name="Rectangle 36"/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3943" name="Group 38"/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3944" name="Picture 39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45" name="Freeform 40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23926" name="Group 50"/>
          <p:cNvGrpSpPr>
            <a:grpSpLocks/>
          </p:cNvGrpSpPr>
          <p:nvPr/>
        </p:nvGrpSpPr>
        <p:grpSpPr bwMode="auto">
          <a:xfrm>
            <a:off x="2744788" y="5559425"/>
            <a:ext cx="812800" cy="833438"/>
            <a:chOff x="1729" y="3502"/>
            <a:chExt cx="512" cy="525"/>
          </a:xfrm>
        </p:grpSpPr>
        <p:sp>
          <p:nvSpPr>
            <p:cNvPr id="526370" name="Rectangle 34"/>
            <p:cNvSpPr>
              <a:spLocks noChangeArrowheads="1"/>
            </p:cNvSpPr>
            <p:nvPr/>
          </p:nvSpPr>
          <p:spPr bwMode="auto">
            <a:xfrm>
              <a:off x="2021" y="3502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3939" name="Group 41"/>
            <p:cNvGrpSpPr>
              <a:grpSpLocks/>
            </p:cNvGrpSpPr>
            <p:nvPr/>
          </p:nvGrpSpPr>
          <p:grpSpPr bwMode="auto">
            <a:xfrm>
              <a:off x="1729" y="3612"/>
              <a:ext cx="512" cy="415"/>
              <a:chOff x="-44" y="1473"/>
              <a:chExt cx="981" cy="1105"/>
            </a:xfrm>
          </p:grpSpPr>
          <p:pic>
            <p:nvPicPr>
              <p:cNvPr id="123940" name="Picture 42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41" name="Freeform 43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23927" name="Group 52"/>
          <p:cNvGrpSpPr>
            <a:grpSpLocks/>
          </p:cNvGrpSpPr>
          <p:nvPr/>
        </p:nvGrpSpPr>
        <p:grpSpPr bwMode="auto">
          <a:xfrm>
            <a:off x="2770188" y="2025650"/>
            <a:ext cx="812800" cy="776288"/>
            <a:chOff x="1745" y="1276"/>
            <a:chExt cx="512" cy="489"/>
          </a:xfrm>
        </p:grpSpPr>
        <p:sp>
          <p:nvSpPr>
            <p:cNvPr id="526350" name="Rectangle 14"/>
            <p:cNvSpPr>
              <a:spLocks noChangeArrowheads="1"/>
            </p:cNvSpPr>
            <p:nvPr/>
          </p:nvSpPr>
          <p:spPr bwMode="auto">
            <a:xfrm>
              <a:off x="2039" y="160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3935" name="Group 44"/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12393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3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23928" name="Group 53"/>
          <p:cNvGrpSpPr>
            <a:grpSpLocks/>
          </p:cNvGrpSpPr>
          <p:nvPr/>
        </p:nvGrpSpPr>
        <p:grpSpPr bwMode="auto">
          <a:xfrm>
            <a:off x="4868863" y="3836988"/>
            <a:ext cx="812800" cy="658812"/>
            <a:chOff x="3067" y="2417"/>
            <a:chExt cx="512" cy="415"/>
          </a:xfrm>
        </p:grpSpPr>
        <p:sp>
          <p:nvSpPr>
            <p:cNvPr id="526371" name="Rectangle 35"/>
            <p:cNvSpPr>
              <a:spLocks noChangeArrowheads="1"/>
            </p:cNvSpPr>
            <p:nvPr/>
          </p:nvSpPr>
          <p:spPr bwMode="auto">
            <a:xfrm rot="-5400000">
              <a:off x="3162" y="2514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3931" name="Group 47"/>
            <p:cNvGrpSpPr>
              <a:grpSpLocks/>
            </p:cNvGrpSpPr>
            <p:nvPr/>
          </p:nvGrpSpPr>
          <p:grpSpPr bwMode="auto">
            <a:xfrm>
              <a:off x="3067" y="2417"/>
              <a:ext cx="512" cy="415"/>
              <a:chOff x="-44" y="1473"/>
              <a:chExt cx="981" cy="1105"/>
            </a:xfrm>
          </p:grpSpPr>
          <p:pic>
            <p:nvPicPr>
              <p:cNvPr id="123932" name="Picture 48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3933" name="Freeform 49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123929" name="Picture 20" descr="underline_base"/>
          <p:cNvPicPr>
            <a:picLocks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95322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75</a:t>
            </a:fld>
            <a:endParaRPr lang="en-US" sz="1200" dirty="0">
              <a:latin typeface="Tahoma" charset="0"/>
            </a:endParaRPr>
          </a:p>
        </p:txBody>
      </p:sp>
      <p:sp>
        <p:nvSpPr>
          <p:cNvPr id="4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45" name="Text Box 5">
            <a:extLst>
              <a:ext uri="{FF2B5EF4-FFF2-40B4-BE49-F238E27FC236}">
                <a16:creationId xmlns:a16="http://schemas.microsoft.com/office/drawing/2014/main" id="{3FD6FCD0-E257-475A-A7C8-D3CCB6EEE4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57027" y="2262165"/>
            <a:ext cx="23622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b="0" i="0" dirty="0">
                <a:solidFill>
                  <a:srgbClr val="FF0000"/>
                </a:solidFill>
              </a:rPr>
              <a:t>Broadcast address =</a:t>
            </a:r>
          </a:p>
          <a:p>
            <a:r>
              <a:rPr lang="en-US" altLang="en-US" sz="1800" b="0" i="0" dirty="0">
                <a:solidFill>
                  <a:srgbClr val="FF0000"/>
                </a:solidFill>
              </a:rPr>
              <a:t>FF-FF-FF-FF-FF-FF</a:t>
            </a:r>
          </a:p>
        </p:txBody>
      </p:sp>
    </p:spTree>
    <p:extLst>
      <p:ext uri="{BB962C8B-B14F-4D97-AF65-F5344CB8AC3E}">
        <p14:creationId xmlns:p14="http://schemas.microsoft.com/office/powerpoint/2010/main" val="32954267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955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38" y="946873"/>
            <a:ext cx="54848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9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3566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LAN addresses (more)</a:t>
            </a:r>
          </a:p>
        </p:txBody>
      </p:sp>
      <p:sp>
        <p:nvSpPr>
          <p:cNvPr id="4199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MAC address allocation administered by IEEE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manufacturer buys portion of MAC address space (to assure uniqueness)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analogy: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MAC address: like Social Security Number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IP address: like postal address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 MAC flat address  </a:t>
            </a:r>
            <a:r>
              <a:rPr lang="en-US" dirty="0">
                <a:latin typeface="MS Mincho" charset="0"/>
                <a:ea typeface="MS Mincho" charset="0"/>
                <a:cs typeface="MS Mincho" charset="0"/>
              </a:rPr>
              <a:t>➜</a:t>
            </a:r>
            <a:r>
              <a:rPr lang="en-US" dirty="0">
                <a:latin typeface="Gill Sans MT" charset="0"/>
                <a:cs typeface="+mn-cs"/>
              </a:rPr>
              <a:t> portability 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can move LAN card from one LAN to another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IP hierarchical address </a:t>
            </a:r>
            <a:r>
              <a:rPr lang="en-US" i="1" dirty="0">
                <a:latin typeface="Gill Sans MT" charset="0"/>
                <a:cs typeface="+mn-cs"/>
              </a:rPr>
              <a:t>not</a:t>
            </a:r>
            <a:r>
              <a:rPr lang="en-US" dirty="0">
                <a:latin typeface="Gill Sans MT" charset="0"/>
                <a:cs typeface="+mn-cs"/>
              </a:rPr>
              <a:t> portable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 address depends on IP subnet to which node is attached</a:t>
            </a:r>
          </a:p>
          <a:p>
            <a:pPr>
              <a:defRPr/>
            </a:pPr>
            <a:endParaRPr lang="en-US" sz="3200" dirty="0">
              <a:latin typeface="Gill Sans MT" charset="0"/>
              <a:cs typeface="+mn-cs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76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8258891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003" name="Picture 40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3" y="919163"/>
            <a:ext cx="7313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3"/>
          <p:cNvSpPr>
            <a:spLocks noGrp="1" noChangeArrowheads="1"/>
          </p:cNvSpPr>
          <p:nvPr>
            <p:ph type="title"/>
          </p:nvPr>
        </p:nvSpPr>
        <p:spPr>
          <a:xfrm>
            <a:off x="501650" y="241300"/>
            <a:ext cx="8191500" cy="9017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ARP: address resolution protocol</a:t>
            </a:r>
          </a:p>
        </p:txBody>
      </p:sp>
      <p:sp>
        <p:nvSpPr>
          <p:cNvPr id="39936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886325" y="2119313"/>
            <a:ext cx="3990975" cy="3881437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ARP table: </a:t>
            </a:r>
            <a:r>
              <a:rPr lang="en-US" sz="2400" dirty="0">
                <a:latin typeface="Gill Sans MT" charset="0"/>
                <a:cs typeface="+mn-cs"/>
              </a:rPr>
              <a:t>each IP node (host, router) on LAN has table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IP/MAC address mappings for some LAN nodes:</a:t>
            </a:r>
          </a:p>
          <a:p>
            <a:pPr>
              <a:buFont typeface="Wingdings" charset="0"/>
              <a:buNone/>
              <a:defRPr/>
            </a:pPr>
            <a:r>
              <a:rPr lang="en-US" sz="1800" dirty="0">
                <a:latin typeface="Gill Sans MT" charset="0"/>
                <a:cs typeface="+mn-cs"/>
              </a:rPr>
              <a:t>          </a:t>
            </a:r>
            <a:r>
              <a:rPr lang="en-US" sz="1800" dirty="0">
                <a:solidFill>
                  <a:srgbClr val="CC0000"/>
                </a:solidFill>
                <a:latin typeface="Gill Sans MT" charset="0"/>
                <a:cs typeface="+mn-cs"/>
              </a:rPr>
              <a:t>&lt; IP address; MAC address; TTL&gt;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TTL (Time To Live): time after which address mapping will be forgotten (typically 20 min)</a:t>
            </a:r>
          </a:p>
        </p:txBody>
      </p:sp>
      <p:grpSp>
        <p:nvGrpSpPr>
          <p:cNvPr id="128006" name="Group 41"/>
          <p:cNvGrpSpPr>
            <a:grpSpLocks/>
          </p:cNvGrpSpPr>
          <p:nvPr/>
        </p:nvGrpSpPr>
        <p:grpSpPr bwMode="auto">
          <a:xfrm>
            <a:off x="406400" y="1298575"/>
            <a:ext cx="4146550" cy="1277938"/>
            <a:chOff x="145" y="937"/>
            <a:chExt cx="2612" cy="805"/>
          </a:xfrm>
        </p:grpSpPr>
        <p:sp>
          <p:nvSpPr>
            <p:cNvPr id="43056" name="Text Box 6"/>
            <p:cNvSpPr txBox="1">
              <a:spLocks noChangeArrowheads="1"/>
            </p:cNvSpPr>
            <p:nvPr/>
          </p:nvSpPr>
          <p:spPr bwMode="auto">
            <a:xfrm>
              <a:off x="232" y="947"/>
              <a:ext cx="2525" cy="7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2400" dirty="0">
                  <a:solidFill>
                    <a:srgbClr val="CC0000"/>
                  </a:solidFill>
                  <a:latin typeface="Arial" charset="0"/>
                  <a:cs typeface="+mn-cs"/>
                </a:rPr>
                <a:t>Question:</a:t>
              </a:r>
              <a:r>
                <a:rPr lang="en-US" sz="2400" i="0" dirty="0">
                  <a:latin typeface="Arial" charset="0"/>
                  <a:cs typeface="+mn-cs"/>
                </a:rPr>
                <a:t> how to determine</a:t>
              </a:r>
            </a:p>
            <a:p>
              <a:pPr>
                <a:defRPr/>
              </a:pPr>
              <a:r>
                <a:rPr lang="en-US" sz="2400" i="0" dirty="0">
                  <a:latin typeface="Arial" charset="0"/>
                  <a:cs typeface="+mn-cs"/>
                </a:rPr>
                <a:t>interface’s MAC address, knowing its IP address?</a:t>
              </a:r>
            </a:p>
          </p:txBody>
        </p:sp>
        <p:sp>
          <p:nvSpPr>
            <p:cNvPr id="43057" name="Rectangle 7"/>
            <p:cNvSpPr>
              <a:spLocks noChangeArrowheads="1"/>
            </p:cNvSpPr>
            <p:nvPr/>
          </p:nvSpPr>
          <p:spPr bwMode="auto">
            <a:xfrm>
              <a:off x="145" y="937"/>
              <a:ext cx="2609" cy="805"/>
            </a:xfrm>
            <a:prstGeom prst="rect">
              <a:avLst/>
            </a:prstGeom>
            <a:noFill/>
            <a:ln w="28575">
              <a:solidFill>
                <a:srgbClr val="CC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128007" name="Freeform 10"/>
          <p:cNvSpPr>
            <a:spLocks/>
          </p:cNvSpPr>
          <p:nvPr/>
        </p:nvSpPr>
        <p:spPr bwMode="auto">
          <a:xfrm>
            <a:off x="1800225" y="3944938"/>
            <a:ext cx="1393825" cy="1525587"/>
          </a:xfrm>
          <a:custGeom>
            <a:avLst/>
            <a:gdLst>
              <a:gd name="T0" fmla="*/ 2147483647 w 1292"/>
              <a:gd name="T1" fmla="*/ 2147483647 h 1255"/>
              <a:gd name="T2" fmla="*/ 2147483647 w 1292"/>
              <a:gd name="T3" fmla="*/ 2147483647 h 1255"/>
              <a:gd name="T4" fmla="*/ 2147483647 w 1292"/>
              <a:gd name="T5" fmla="*/ 2147483647 h 1255"/>
              <a:gd name="T6" fmla="*/ 2147483647 w 1292"/>
              <a:gd name="T7" fmla="*/ 2147483647 h 1255"/>
              <a:gd name="T8" fmla="*/ 2147483647 w 1292"/>
              <a:gd name="T9" fmla="*/ 2147483647 h 1255"/>
              <a:gd name="T10" fmla="*/ 2147483647 w 1292"/>
              <a:gd name="T11" fmla="*/ 2147483647 h 1255"/>
              <a:gd name="T12" fmla="*/ 2147483647 w 1292"/>
              <a:gd name="T13" fmla="*/ 2147483647 h 1255"/>
              <a:gd name="T14" fmla="*/ 2147483647 w 1292"/>
              <a:gd name="T15" fmla="*/ 2147483647 h 1255"/>
              <a:gd name="T16" fmla="*/ 2147483647 w 1292"/>
              <a:gd name="T17" fmla="*/ 2147483647 h 1255"/>
              <a:gd name="T18" fmla="*/ 2147483647 w 1292"/>
              <a:gd name="T19" fmla="*/ 2147483647 h 1255"/>
              <a:gd name="T20" fmla="*/ 2147483647 w 1292"/>
              <a:gd name="T21" fmla="*/ 2147483647 h 1255"/>
              <a:gd name="T22" fmla="*/ 2147483647 w 1292"/>
              <a:gd name="T23" fmla="*/ 2147483647 h 1255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92" h="1255">
                <a:moveTo>
                  <a:pt x="239" y="7"/>
                </a:moveTo>
                <a:cubicBezTo>
                  <a:pt x="120" y="14"/>
                  <a:pt x="70" y="71"/>
                  <a:pt x="35" y="157"/>
                </a:cubicBezTo>
                <a:cubicBezTo>
                  <a:pt x="0" y="243"/>
                  <a:pt x="26" y="411"/>
                  <a:pt x="29" y="523"/>
                </a:cubicBezTo>
                <a:cubicBezTo>
                  <a:pt x="32" y="635"/>
                  <a:pt x="17" y="771"/>
                  <a:pt x="53" y="829"/>
                </a:cubicBezTo>
                <a:cubicBezTo>
                  <a:pt x="89" y="887"/>
                  <a:pt x="146" y="821"/>
                  <a:pt x="245" y="871"/>
                </a:cubicBezTo>
                <a:cubicBezTo>
                  <a:pt x="344" y="921"/>
                  <a:pt x="522" y="1068"/>
                  <a:pt x="647" y="1129"/>
                </a:cubicBezTo>
                <a:cubicBezTo>
                  <a:pt x="772" y="1190"/>
                  <a:pt x="903" y="1255"/>
                  <a:pt x="995" y="1237"/>
                </a:cubicBezTo>
                <a:cubicBezTo>
                  <a:pt x="1087" y="1219"/>
                  <a:pt x="1153" y="1153"/>
                  <a:pt x="1199" y="1021"/>
                </a:cubicBezTo>
                <a:cubicBezTo>
                  <a:pt x="1245" y="889"/>
                  <a:pt x="1270" y="580"/>
                  <a:pt x="1271" y="445"/>
                </a:cubicBezTo>
                <a:cubicBezTo>
                  <a:pt x="1272" y="310"/>
                  <a:pt x="1292" y="266"/>
                  <a:pt x="1205" y="211"/>
                </a:cubicBezTo>
                <a:cubicBezTo>
                  <a:pt x="1118" y="156"/>
                  <a:pt x="908" y="150"/>
                  <a:pt x="749" y="115"/>
                </a:cubicBezTo>
                <a:cubicBezTo>
                  <a:pt x="590" y="80"/>
                  <a:pt x="358" y="0"/>
                  <a:pt x="239" y="7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017" name="Line 18"/>
          <p:cNvSpPr>
            <a:spLocks noChangeShapeType="1"/>
          </p:cNvSpPr>
          <p:nvPr/>
        </p:nvSpPr>
        <p:spPr bwMode="auto">
          <a:xfrm>
            <a:off x="1357313" y="4449763"/>
            <a:ext cx="4762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8" name="Line 19"/>
          <p:cNvSpPr>
            <a:spLocks noChangeShapeType="1"/>
          </p:cNvSpPr>
          <p:nvPr/>
        </p:nvSpPr>
        <p:spPr bwMode="auto">
          <a:xfrm>
            <a:off x="2587625" y="3606800"/>
            <a:ext cx="0" cy="4889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19" name="Line 20"/>
          <p:cNvSpPr>
            <a:spLocks noChangeShapeType="1"/>
          </p:cNvSpPr>
          <p:nvPr/>
        </p:nvSpPr>
        <p:spPr bwMode="auto">
          <a:xfrm flipH="1">
            <a:off x="3176588" y="4575175"/>
            <a:ext cx="447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0" name="Line 21"/>
          <p:cNvSpPr>
            <a:spLocks noChangeShapeType="1"/>
          </p:cNvSpPr>
          <p:nvPr/>
        </p:nvSpPr>
        <p:spPr bwMode="auto">
          <a:xfrm flipV="1">
            <a:off x="2562225" y="5322888"/>
            <a:ext cx="0" cy="327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1" name="Text Box 22"/>
          <p:cNvSpPr txBox="1">
            <a:spLocks noChangeArrowheads="1"/>
          </p:cNvSpPr>
          <p:nvPr/>
        </p:nvSpPr>
        <p:spPr bwMode="auto">
          <a:xfrm>
            <a:off x="2806700" y="3386138"/>
            <a:ext cx="17811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1A-2F-BB-76-09-AD</a:t>
            </a:r>
          </a:p>
        </p:txBody>
      </p:sp>
      <p:sp>
        <p:nvSpPr>
          <p:cNvPr id="43022" name="Line 23"/>
          <p:cNvSpPr>
            <a:spLocks noChangeShapeType="1"/>
          </p:cNvSpPr>
          <p:nvPr/>
        </p:nvSpPr>
        <p:spPr bwMode="auto">
          <a:xfrm flipH="1" flipV="1">
            <a:off x="2678113" y="3538538"/>
            <a:ext cx="2047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3" name="Line 24"/>
          <p:cNvSpPr>
            <a:spLocks noChangeShapeType="1"/>
          </p:cNvSpPr>
          <p:nvPr/>
        </p:nvSpPr>
        <p:spPr bwMode="auto">
          <a:xfrm flipV="1">
            <a:off x="3633788" y="4651375"/>
            <a:ext cx="0" cy="373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4" name="Text Box 25"/>
          <p:cNvSpPr txBox="1">
            <a:spLocks noChangeArrowheads="1"/>
          </p:cNvSpPr>
          <p:nvPr/>
        </p:nvSpPr>
        <p:spPr bwMode="auto">
          <a:xfrm>
            <a:off x="3187700" y="4953000"/>
            <a:ext cx="17399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58-23-D7-FA-20-B0</a:t>
            </a:r>
          </a:p>
        </p:txBody>
      </p:sp>
      <p:sp>
        <p:nvSpPr>
          <p:cNvPr id="43025" name="Line 26"/>
          <p:cNvSpPr>
            <a:spLocks noChangeShapeType="1"/>
          </p:cNvSpPr>
          <p:nvPr/>
        </p:nvSpPr>
        <p:spPr bwMode="auto">
          <a:xfrm flipH="1">
            <a:off x="2632075" y="5735638"/>
            <a:ext cx="2460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6" name="Text Box 27"/>
          <p:cNvSpPr txBox="1">
            <a:spLocks noChangeArrowheads="1"/>
          </p:cNvSpPr>
          <p:nvPr/>
        </p:nvSpPr>
        <p:spPr bwMode="auto">
          <a:xfrm>
            <a:off x="2816225" y="5578475"/>
            <a:ext cx="174942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0C-C4-11-6F-E3-98</a:t>
            </a:r>
          </a:p>
        </p:txBody>
      </p:sp>
      <p:sp>
        <p:nvSpPr>
          <p:cNvPr id="43027" name="Line 28"/>
          <p:cNvSpPr>
            <a:spLocks noChangeShapeType="1"/>
          </p:cNvSpPr>
          <p:nvPr/>
        </p:nvSpPr>
        <p:spPr bwMode="auto">
          <a:xfrm flipV="1">
            <a:off x="1320800" y="4552950"/>
            <a:ext cx="0" cy="3317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28" name="Text Box 29"/>
          <p:cNvSpPr txBox="1">
            <a:spLocks noChangeArrowheads="1"/>
          </p:cNvSpPr>
          <p:nvPr/>
        </p:nvSpPr>
        <p:spPr bwMode="auto">
          <a:xfrm>
            <a:off x="166688" y="4811713"/>
            <a:ext cx="16891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71-65-F7-2B-08-53</a:t>
            </a:r>
          </a:p>
        </p:txBody>
      </p:sp>
      <p:sp>
        <p:nvSpPr>
          <p:cNvPr id="43029" name="Text Box 30"/>
          <p:cNvSpPr txBox="1">
            <a:spLocks noChangeArrowheads="1"/>
          </p:cNvSpPr>
          <p:nvPr/>
        </p:nvSpPr>
        <p:spPr bwMode="auto">
          <a:xfrm>
            <a:off x="2012950" y="4430713"/>
            <a:ext cx="819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latin typeface="Arial" charset="0"/>
                <a:cs typeface="+mn-cs"/>
              </a:rPr>
              <a:t>   LAN</a:t>
            </a:r>
          </a:p>
        </p:txBody>
      </p:sp>
      <p:sp>
        <p:nvSpPr>
          <p:cNvPr id="43030" name="Text Box 31"/>
          <p:cNvSpPr txBox="1">
            <a:spLocks noChangeArrowheads="1"/>
          </p:cNvSpPr>
          <p:nvPr/>
        </p:nvSpPr>
        <p:spPr bwMode="auto">
          <a:xfrm>
            <a:off x="363538" y="366553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137.196.7.23</a:t>
            </a:r>
          </a:p>
        </p:txBody>
      </p:sp>
      <p:sp>
        <p:nvSpPr>
          <p:cNvPr id="43031" name="Line 32"/>
          <p:cNvSpPr>
            <a:spLocks noChangeShapeType="1"/>
          </p:cNvSpPr>
          <p:nvPr/>
        </p:nvSpPr>
        <p:spPr bwMode="auto">
          <a:xfrm>
            <a:off x="1009650" y="3921125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2" name="Text Box 33"/>
          <p:cNvSpPr txBox="1">
            <a:spLocks noChangeArrowheads="1"/>
          </p:cNvSpPr>
          <p:nvPr/>
        </p:nvSpPr>
        <p:spPr bwMode="auto">
          <a:xfrm>
            <a:off x="2944813" y="2987675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137.196.7.78</a:t>
            </a:r>
          </a:p>
        </p:txBody>
      </p:sp>
      <p:sp>
        <p:nvSpPr>
          <p:cNvPr id="43033" name="Line 34"/>
          <p:cNvSpPr>
            <a:spLocks noChangeShapeType="1"/>
          </p:cNvSpPr>
          <p:nvPr/>
        </p:nvSpPr>
        <p:spPr bwMode="auto">
          <a:xfrm flipH="1" flipV="1">
            <a:off x="2774950" y="3125788"/>
            <a:ext cx="234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4" name="Line 35"/>
          <p:cNvSpPr>
            <a:spLocks noChangeShapeType="1"/>
          </p:cNvSpPr>
          <p:nvPr/>
        </p:nvSpPr>
        <p:spPr bwMode="auto">
          <a:xfrm>
            <a:off x="3954463" y="4121150"/>
            <a:ext cx="0" cy="246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5" name="Text Box 36"/>
          <p:cNvSpPr txBox="1">
            <a:spLocks noChangeArrowheads="1"/>
          </p:cNvSpPr>
          <p:nvPr/>
        </p:nvSpPr>
        <p:spPr bwMode="auto">
          <a:xfrm>
            <a:off x="3344863" y="3887788"/>
            <a:ext cx="1217612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137.196.7.14</a:t>
            </a:r>
          </a:p>
        </p:txBody>
      </p:sp>
      <p:sp>
        <p:nvSpPr>
          <p:cNvPr id="43036" name="Line 38"/>
          <p:cNvSpPr>
            <a:spLocks noChangeShapeType="1"/>
          </p:cNvSpPr>
          <p:nvPr/>
        </p:nvSpPr>
        <p:spPr bwMode="auto">
          <a:xfrm>
            <a:off x="2136775" y="6002338"/>
            <a:ext cx="2317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3037" name="Text Box 39"/>
          <p:cNvSpPr txBox="1">
            <a:spLocks noChangeArrowheads="1"/>
          </p:cNvSpPr>
          <p:nvPr/>
        </p:nvSpPr>
        <p:spPr bwMode="auto">
          <a:xfrm>
            <a:off x="955675" y="5848350"/>
            <a:ext cx="12176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400" i="0" dirty="0">
                <a:latin typeface="Arial" charset="0"/>
                <a:cs typeface="+mn-cs"/>
              </a:rPr>
              <a:t>137.196.7.88</a:t>
            </a:r>
          </a:p>
        </p:txBody>
      </p:sp>
      <p:sp>
        <p:nvSpPr>
          <p:cNvPr id="399403" name="Rectangle 43"/>
          <p:cNvSpPr>
            <a:spLocks noChangeArrowheads="1"/>
          </p:cNvSpPr>
          <p:nvPr/>
        </p:nvSpPr>
        <p:spPr bwMode="auto">
          <a:xfrm rot="-5400000">
            <a:off x="3659982" y="4482306"/>
            <a:ext cx="127000" cy="1952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0" name="Group 44"/>
          <p:cNvGrpSpPr>
            <a:grpSpLocks/>
          </p:cNvGrpSpPr>
          <p:nvPr/>
        </p:nvGrpSpPr>
        <p:grpSpPr bwMode="auto">
          <a:xfrm>
            <a:off x="3562350" y="4357688"/>
            <a:ext cx="598488" cy="520700"/>
            <a:chOff x="-44" y="1473"/>
            <a:chExt cx="981" cy="1105"/>
          </a:xfrm>
        </p:grpSpPr>
        <p:pic>
          <p:nvPicPr>
            <p:cNvPr id="12804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4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28031" name="Group 47"/>
          <p:cNvGrpSpPr>
            <a:grpSpLocks/>
          </p:cNvGrpSpPr>
          <p:nvPr/>
        </p:nvGrpSpPr>
        <p:grpSpPr bwMode="auto">
          <a:xfrm>
            <a:off x="657225" y="4160838"/>
            <a:ext cx="709613" cy="520700"/>
            <a:chOff x="267" y="2244"/>
            <a:chExt cx="581" cy="415"/>
          </a:xfrm>
        </p:grpSpPr>
        <p:sp>
          <p:nvSpPr>
            <p:cNvPr id="399408" name="Rectangle 48"/>
            <p:cNvSpPr>
              <a:spLocks noChangeArrowheads="1"/>
            </p:cNvSpPr>
            <p:nvPr/>
          </p:nvSpPr>
          <p:spPr bwMode="auto">
            <a:xfrm rot="-5400000">
              <a:off x="717" y="2400"/>
              <a:ext cx="101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8042" name="Group 49"/>
            <p:cNvGrpSpPr>
              <a:grpSpLocks/>
            </p:cNvGrpSpPr>
            <p:nvPr/>
          </p:nvGrpSpPr>
          <p:grpSpPr bwMode="auto">
            <a:xfrm>
              <a:off x="267" y="2244"/>
              <a:ext cx="512" cy="415"/>
              <a:chOff x="-44" y="1473"/>
              <a:chExt cx="981" cy="1105"/>
            </a:xfrm>
          </p:grpSpPr>
          <p:pic>
            <p:nvPicPr>
              <p:cNvPr id="128043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44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28032" name="Group 52"/>
          <p:cNvGrpSpPr>
            <a:grpSpLocks/>
          </p:cNvGrpSpPr>
          <p:nvPr/>
        </p:nvGrpSpPr>
        <p:grpSpPr bwMode="auto">
          <a:xfrm>
            <a:off x="2157413" y="3048000"/>
            <a:ext cx="631825" cy="554038"/>
            <a:chOff x="1745" y="1276"/>
            <a:chExt cx="512" cy="489"/>
          </a:xfrm>
        </p:grpSpPr>
        <p:sp>
          <p:nvSpPr>
            <p:cNvPr id="399413" name="Rectangle 53"/>
            <p:cNvSpPr>
              <a:spLocks noChangeArrowheads="1"/>
            </p:cNvSpPr>
            <p:nvPr/>
          </p:nvSpPr>
          <p:spPr bwMode="auto">
            <a:xfrm>
              <a:off x="2040" y="1604"/>
              <a:ext cx="100" cy="16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28038" name="Group 54"/>
            <p:cNvGrpSpPr>
              <a:grpSpLocks/>
            </p:cNvGrpSpPr>
            <p:nvPr/>
          </p:nvGrpSpPr>
          <p:grpSpPr bwMode="auto">
            <a:xfrm>
              <a:off x="1745" y="1276"/>
              <a:ext cx="512" cy="415"/>
              <a:chOff x="-44" y="1473"/>
              <a:chExt cx="981" cy="1105"/>
            </a:xfrm>
          </p:grpSpPr>
          <p:pic>
            <p:nvPicPr>
              <p:cNvPr id="128039" name="Picture 5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8040" name="Freeform 5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399418" name="Rectangle 58"/>
          <p:cNvSpPr>
            <a:spLocks noChangeArrowheads="1"/>
          </p:cNvSpPr>
          <p:nvPr/>
        </p:nvSpPr>
        <p:spPr bwMode="auto">
          <a:xfrm>
            <a:off x="2501900" y="5645150"/>
            <a:ext cx="123825" cy="182563"/>
          </a:xfrm>
          <a:prstGeom prst="rect">
            <a:avLst/>
          </a:prstGeom>
          <a:gradFill rotWithShape="1">
            <a:gsLst>
              <a:gs pos="0">
                <a:srgbClr val="008000"/>
              </a:gs>
              <a:gs pos="50000">
                <a:schemeClr val="bg1"/>
              </a:gs>
              <a:gs pos="100000">
                <a:srgbClr val="008000"/>
              </a:gs>
            </a:gsLst>
            <a:lin ang="0" scaled="1"/>
          </a:gradFill>
          <a:ln w="9525">
            <a:solidFill>
              <a:srgbClr val="008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28034" name="Group 59"/>
          <p:cNvGrpSpPr>
            <a:grpSpLocks/>
          </p:cNvGrpSpPr>
          <p:nvPr/>
        </p:nvGrpSpPr>
        <p:grpSpPr bwMode="auto">
          <a:xfrm>
            <a:off x="2166938" y="5784850"/>
            <a:ext cx="584200" cy="469900"/>
            <a:chOff x="-44" y="1473"/>
            <a:chExt cx="981" cy="1105"/>
          </a:xfrm>
        </p:grpSpPr>
        <p:pic>
          <p:nvPicPr>
            <p:cNvPr id="128035" name="Picture 60" descr="desktop_computer_stylized_medium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8036" name="Freeform 61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5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77</a:t>
            </a:fld>
            <a:endParaRPr lang="en-US" sz="1200" dirty="0">
              <a:latin typeface="Tahoma" charset="0"/>
            </a:endParaRPr>
          </a:p>
        </p:txBody>
      </p:sp>
      <p:sp>
        <p:nvSpPr>
          <p:cNvPr id="5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915058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9364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66675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ARP protocol: same LAN</a:t>
            </a:r>
          </a:p>
        </p:txBody>
      </p:sp>
      <p:sp>
        <p:nvSpPr>
          <p:cNvPr id="4403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6413" y="1277938"/>
            <a:ext cx="3810000" cy="4648200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wants to send datagram to B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B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MAC address not in A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ARP table.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broadcasts</a:t>
            </a:r>
            <a:r>
              <a:rPr lang="en-US" sz="2400" dirty="0">
                <a:latin typeface="Gill Sans MT" charset="0"/>
                <a:cs typeface="+mn-cs"/>
              </a:rPr>
              <a:t> ARP query packet, containing B's IP address 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destination MAC address = FF-FF-FF-FF-FF-FF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all nodes on LAN receive ARP query 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B receives ARP packet, replies to A with its (B's) MAC address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frame sent to A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s MAC address (unicast)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sp>
        <p:nvSpPr>
          <p:cNvPr id="40038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995863" y="1878013"/>
            <a:ext cx="3810000" cy="4648200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 caches (saves) IP-to-MAC address pair in its ARP table until information becomes old (times out)</a:t>
            </a:r>
            <a:r>
              <a:rPr lang="en-US" sz="2000" dirty="0">
                <a:latin typeface="Gill Sans MT" charset="0"/>
                <a:cs typeface="+mn-cs"/>
              </a:rPr>
              <a:t> </a:t>
            </a:r>
          </a:p>
          <a:p>
            <a:pPr marL="681038" lvl="1" indent="-223838">
              <a:defRPr/>
            </a:pPr>
            <a:r>
              <a:rPr lang="en-US" sz="2000" b="1" i="1" dirty="0">
                <a:latin typeface="Gill Sans MT" charset="0"/>
              </a:rPr>
              <a:t>soft state</a:t>
            </a:r>
            <a:r>
              <a:rPr lang="en-US" sz="2000" dirty="0">
                <a:latin typeface="Gill Sans MT" charset="0"/>
              </a:rPr>
              <a:t>: information that times out (goes away) unless refreshed</a:t>
            </a:r>
          </a:p>
          <a:p>
            <a:pPr marL="231775" indent="-231775">
              <a:defRPr/>
            </a:pPr>
            <a:r>
              <a:rPr lang="en-US" sz="2400" dirty="0">
                <a:latin typeface="Gill Sans MT" charset="0"/>
                <a:cs typeface="+mn-cs"/>
              </a:rPr>
              <a:t>ARP is </a:t>
            </a:r>
            <a:r>
              <a:rPr lang="ja-JP" altLang="en-US" sz="2400" dirty="0">
                <a:latin typeface="Gill Sans MT" charset="0"/>
                <a:cs typeface="+mn-cs"/>
              </a:rPr>
              <a:t>“</a:t>
            </a:r>
            <a:r>
              <a:rPr lang="en-US" sz="2400" dirty="0">
                <a:latin typeface="Gill Sans MT" charset="0"/>
                <a:cs typeface="+mn-cs"/>
              </a:rPr>
              <a:t>plug-and-play</a:t>
            </a:r>
            <a:r>
              <a:rPr lang="ja-JP" altLang="en-US" sz="2400" dirty="0">
                <a:latin typeface="Gill Sans MT" charset="0"/>
                <a:cs typeface="+mn-cs"/>
              </a:rPr>
              <a:t>”</a:t>
            </a:r>
            <a:r>
              <a:rPr lang="en-US" sz="2400" dirty="0">
                <a:latin typeface="Gill Sans MT" charset="0"/>
                <a:cs typeface="+mn-cs"/>
              </a:rPr>
              <a:t>: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nodes create their ARP tables </a:t>
            </a:r>
            <a:r>
              <a:rPr lang="en-US" sz="2000" i="1" dirty="0">
                <a:latin typeface="Gill Sans MT" charset="0"/>
              </a:rPr>
              <a:t>without intervention from net administrator</a:t>
            </a:r>
          </a:p>
        </p:txBody>
      </p:sp>
      <p:pic>
        <p:nvPicPr>
          <p:cNvPr id="130054" name="Picture 19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876300"/>
            <a:ext cx="5942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78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5FDC29F-7C19-D14B-AE3B-8E06587AE13A}"/>
              </a:ext>
            </a:extLst>
          </p:cNvPr>
          <p:cNvSpPr/>
          <p:nvPr/>
        </p:nvSpPr>
        <p:spPr bwMode="auto">
          <a:xfrm>
            <a:off x="5390865" y="3179927"/>
            <a:ext cx="3414997" cy="859809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83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88" grpId="0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352425" y="1057275"/>
            <a:ext cx="8675688" cy="1081088"/>
          </a:xfrm>
        </p:spPr>
        <p:txBody>
          <a:bodyPr/>
          <a:lstStyle/>
          <a:p>
            <a:pPr marL="111125" indent="-111125">
              <a:buFont typeface="Wingdings" charset="0"/>
              <a:buNone/>
              <a:defRPr/>
            </a:pPr>
            <a:r>
              <a:rPr lang="en-US" sz="2400" dirty="0">
                <a:latin typeface="Gill Sans MT" charset="0"/>
                <a:cs typeface="+mn-cs"/>
              </a:rPr>
              <a:t>walkthrough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: send datagram from A to B via R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focus on addressing – at IP (datagram) and MAC layer (frame)</a:t>
            </a:r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dirty="0"/>
              <a:t>assume A knows B</a:t>
            </a:r>
            <a:r>
              <a:rPr lang="ja-JP" altLang="en-US" dirty="0"/>
              <a:t>’</a:t>
            </a:r>
            <a:r>
              <a:rPr lang="en-US" dirty="0"/>
              <a:t>s &amp; R’s IP addresses &amp; R’s MAC address</a:t>
            </a:r>
          </a:p>
          <a:p>
            <a:pPr marL="457200" lvl="1" indent="-225425">
              <a:buFont typeface="Wingdings" charset="2"/>
              <a:buChar char="§"/>
              <a:defRPr/>
            </a:pPr>
            <a:endParaRPr lang="en-US" dirty="0"/>
          </a:p>
          <a:p>
            <a:pPr marL="457200" lvl="1" indent="-225425">
              <a:buFont typeface="Wingdings" charset="2"/>
              <a:buChar char="§"/>
              <a:defRPr/>
            </a:pPr>
            <a:endParaRPr lang="en-US" dirty="0"/>
          </a:p>
          <a:p>
            <a:pPr marL="457200" lvl="1" indent="-225425">
              <a:buFont typeface="Wingdings" charset="2"/>
              <a:buChar char="§"/>
              <a:defRPr/>
            </a:pPr>
            <a:endParaRPr lang="en-US" dirty="0"/>
          </a:p>
          <a:p>
            <a:pPr marL="457200" lvl="1" indent="-225425">
              <a:buFont typeface="Wingdings" charset="2"/>
              <a:buChar char="§"/>
              <a:defRPr/>
            </a:pPr>
            <a:endParaRPr lang="en-US" dirty="0"/>
          </a:p>
          <a:p>
            <a:pPr marL="457200" lvl="1" indent="-225425">
              <a:buFont typeface="Wingdings" charset="2"/>
              <a:buChar char="§"/>
              <a:defRPr/>
            </a:pPr>
            <a:endParaRPr lang="en-US" dirty="0"/>
          </a:p>
          <a:p>
            <a:pPr marL="457200" lvl="1" indent="-225425">
              <a:buFont typeface="Wingdings" charset="2"/>
              <a:buChar char="§"/>
              <a:defRPr/>
            </a:pPr>
            <a:endParaRPr lang="en-US" dirty="0"/>
          </a:p>
          <a:p>
            <a:pPr marL="457200" lvl="1" indent="-225425">
              <a:buFont typeface="Wingdings" charset="2"/>
              <a:buChar char="§"/>
              <a:defRPr/>
            </a:pPr>
            <a:endParaRPr lang="en-US" dirty="0"/>
          </a:p>
          <a:p>
            <a:pPr marL="457200" lvl="1" indent="-225425">
              <a:buFont typeface="Wingdings" charset="2"/>
              <a:buChar char="§"/>
              <a:defRPr/>
            </a:pPr>
            <a:endParaRPr lang="en-US" dirty="0"/>
          </a:p>
          <a:p>
            <a:pPr marL="457200" lvl="1" indent="-225425">
              <a:buFont typeface="Wingdings" charset="2"/>
              <a:buChar char="§"/>
              <a:defRPr/>
            </a:pPr>
            <a:r>
              <a:rPr lang="en-US" altLang="en-US" dirty="0">
                <a:ea typeface="ＭＳ Ｐゴシック" panose="020B0600070205080204" pitchFamily="34" charset="-128"/>
              </a:rPr>
              <a:t>two ARP tables in  router R, one for each IP network (LAN)</a:t>
            </a:r>
          </a:p>
        </p:txBody>
      </p:sp>
      <p:sp>
        <p:nvSpPr>
          <p:cNvPr id="45061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grpSp>
        <p:nvGrpSpPr>
          <p:cNvPr id="132101" name="Group 4"/>
          <p:cNvGrpSpPr>
            <a:grpSpLocks/>
          </p:cNvGrpSpPr>
          <p:nvPr/>
        </p:nvGrpSpPr>
        <p:grpSpPr bwMode="auto">
          <a:xfrm>
            <a:off x="709717" y="2370138"/>
            <a:ext cx="8221662" cy="2349500"/>
            <a:chOff x="709613" y="3962400"/>
            <a:chExt cx="8221662" cy="2349500"/>
          </a:xfrm>
        </p:grpSpPr>
        <p:grpSp>
          <p:nvGrpSpPr>
            <p:cNvPr id="132103" name="Group 99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216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6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6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02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2104" name="Group 2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64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215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6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6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710660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067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5068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32108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5117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5118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5070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5071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5072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5073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32113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5075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76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77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78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79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80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81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7107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5083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32123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5115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5116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5085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86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87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5088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5089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5090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2130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710732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32132" name="Group 3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215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215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5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90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2133" name="Group 1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77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2140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214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214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214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32145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2148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2149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5107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5108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91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2134" name="Group 93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95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2136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2137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2138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pic>
        <p:nvPicPr>
          <p:cNvPr id="132102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9456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79</a:t>
            </a:fld>
            <a:endParaRPr lang="en-US" sz="1200" dirty="0">
              <a:latin typeface="Tahoma" charset="0"/>
            </a:endParaRPr>
          </a:p>
        </p:txBody>
      </p:sp>
      <p:sp>
        <p:nvSpPr>
          <p:cNvPr id="7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610652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017" name="Group 230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4233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234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235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236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237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359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4239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4291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4292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1361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40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41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42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4244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4259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381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4261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4262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384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4264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1410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1411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1386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4266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1408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1409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1388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389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4269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1406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1407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4270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4271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1404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1405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1393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4273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4274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396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4276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1398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399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400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401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91402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403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4245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91367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1368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69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70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91371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4251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91377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378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379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4252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1374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375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376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214020" name="Freeform 236"/>
          <p:cNvSpPr>
            <a:spLocks/>
          </p:cNvSpPr>
          <p:nvPr/>
        </p:nvSpPr>
        <p:spPr bwMode="auto">
          <a:xfrm>
            <a:off x="4751388" y="706438"/>
            <a:ext cx="3759200" cy="2473325"/>
          </a:xfrm>
          <a:custGeom>
            <a:avLst/>
            <a:gdLst>
              <a:gd name="T0" fmla="*/ 2147483647 w 2368"/>
              <a:gd name="T1" fmla="*/ 2147483647 h 1558"/>
              <a:gd name="T2" fmla="*/ 2147483647 w 2368"/>
              <a:gd name="T3" fmla="*/ 2147483647 h 1558"/>
              <a:gd name="T4" fmla="*/ 2147483647 w 2368"/>
              <a:gd name="T5" fmla="*/ 2147483647 h 1558"/>
              <a:gd name="T6" fmla="*/ 2147483647 w 2368"/>
              <a:gd name="T7" fmla="*/ 2147483647 h 1558"/>
              <a:gd name="T8" fmla="*/ 2147483647 w 2368"/>
              <a:gd name="T9" fmla="*/ 2147483647 h 1558"/>
              <a:gd name="T10" fmla="*/ 2147483647 w 2368"/>
              <a:gd name="T11" fmla="*/ 2147483647 h 1558"/>
              <a:gd name="T12" fmla="*/ 2147483647 w 2368"/>
              <a:gd name="T13" fmla="*/ 2147483647 h 1558"/>
              <a:gd name="T14" fmla="*/ 2147483647 w 2368"/>
              <a:gd name="T15" fmla="*/ 2147483647 h 1558"/>
              <a:gd name="T16" fmla="*/ 2147483647 w 2368"/>
              <a:gd name="T17" fmla="*/ 2147483647 h 1558"/>
              <a:gd name="T18" fmla="*/ 2147483647 w 2368"/>
              <a:gd name="T19" fmla="*/ 2147483647 h 1558"/>
              <a:gd name="T20" fmla="*/ 2147483647 w 2368"/>
              <a:gd name="T21" fmla="*/ 2147483647 h 1558"/>
              <a:gd name="T22" fmla="*/ 2147483647 w 2368"/>
              <a:gd name="T23" fmla="*/ 2147483647 h 1558"/>
              <a:gd name="T24" fmla="*/ 2147483647 w 2368"/>
              <a:gd name="T25" fmla="*/ 2147483647 h 1558"/>
              <a:gd name="T26" fmla="*/ 2147483647 w 2368"/>
              <a:gd name="T27" fmla="*/ 2147483647 h 1558"/>
              <a:gd name="T28" fmla="*/ 2147483647 w 2368"/>
              <a:gd name="T29" fmla="*/ 2147483647 h 1558"/>
              <a:gd name="T30" fmla="*/ 2147483647 w 2368"/>
              <a:gd name="T31" fmla="*/ 2147483647 h 1558"/>
              <a:gd name="T32" fmla="*/ 2147483647 w 2368"/>
              <a:gd name="T33" fmla="*/ 2147483647 h 1558"/>
              <a:gd name="T34" fmla="*/ 2147483647 w 2368"/>
              <a:gd name="T35" fmla="*/ 2147483647 h 1558"/>
              <a:gd name="T36" fmla="*/ 2147483647 w 2368"/>
              <a:gd name="T37" fmla="*/ 2147483647 h 1558"/>
              <a:gd name="T38" fmla="*/ 2147483647 w 2368"/>
              <a:gd name="T39" fmla="*/ 2147483647 h 1558"/>
              <a:gd name="T40" fmla="*/ 2147483647 w 2368"/>
              <a:gd name="T41" fmla="*/ 2147483647 h 1558"/>
              <a:gd name="T42" fmla="*/ 2147483647 w 2368"/>
              <a:gd name="T43" fmla="*/ 2147483647 h 1558"/>
              <a:gd name="T44" fmla="*/ 2147483647 w 2368"/>
              <a:gd name="T45" fmla="*/ 2147483647 h 155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368" h="1558">
                <a:moveTo>
                  <a:pt x="84" y="632"/>
                </a:moveTo>
                <a:cubicBezTo>
                  <a:pt x="51" y="704"/>
                  <a:pt x="28" y="747"/>
                  <a:pt x="16" y="809"/>
                </a:cubicBezTo>
                <a:cubicBezTo>
                  <a:pt x="4" y="871"/>
                  <a:pt x="0" y="949"/>
                  <a:pt x="9" y="1005"/>
                </a:cubicBezTo>
                <a:cubicBezTo>
                  <a:pt x="18" y="1061"/>
                  <a:pt x="44" y="1087"/>
                  <a:pt x="70" y="1147"/>
                </a:cubicBezTo>
                <a:cubicBezTo>
                  <a:pt x="96" y="1207"/>
                  <a:pt x="130" y="1314"/>
                  <a:pt x="165" y="1364"/>
                </a:cubicBezTo>
                <a:cubicBezTo>
                  <a:pt x="200" y="1414"/>
                  <a:pt x="223" y="1428"/>
                  <a:pt x="280" y="1446"/>
                </a:cubicBezTo>
                <a:cubicBezTo>
                  <a:pt x="337" y="1464"/>
                  <a:pt x="397" y="1472"/>
                  <a:pt x="510" y="1473"/>
                </a:cubicBezTo>
                <a:cubicBezTo>
                  <a:pt x="623" y="1474"/>
                  <a:pt x="854" y="1457"/>
                  <a:pt x="958" y="1452"/>
                </a:cubicBezTo>
                <a:cubicBezTo>
                  <a:pt x="1062" y="1447"/>
                  <a:pt x="1065" y="1440"/>
                  <a:pt x="1134" y="1446"/>
                </a:cubicBezTo>
                <a:cubicBezTo>
                  <a:pt x="1203" y="1452"/>
                  <a:pt x="1293" y="1468"/>
                  <a:pt x="1371" y="1486"/>
                </a:cubicBezTo>
                <a:cubicBezTo>
                  <a:pt x="1449" y="1504"/>
                  <a:pt x="1495" y="1550"/>
                  <a:pt x="1601" y="1554"/>
                </a:cubicBezTo>
                <a:cubicBezTo>
                  <a:pt x="1707" y="1558"/>
                  <a:pt x="1893" y="1556"/>
                  <a:pt x="2008" y="1513"/>
                </a:cubicBezTo>
                <a:cubicBezTo>
                  <a:pt x="2123" y="1470"/>
                  <a:pt x="2236" y="1409"/>
                  <a:pt x="2293" y="1297"/>
                </a:cubicBezTo>
                <a:cubicBezTo>
                  <a:pt x="2350" y="1185"/>
                  <a:pt x="2339" y="950"/>
                  <a:pt x="2347" y="843"/>
                </a:cubicBezTo>
                <a:cubicBezTo>
                  <a:pt x="2355" y="736"/>
                  <a:pt x="2368" y="717"/>
                  <a:pt x="2340" y="653"/>
                </a:cubicBezTo>
                <a:cubicBezTo>
                  <a:pt x="2312" y="589"/>
                  <a:pt x="2247" y="537"/>
                  <a:pt x="2177" y="456"/>
                </a:cubicBezTo>
                <a:cubicBezTo>
                  <a:pt x="2107" y="375"/>
                  <a:pt x="2016" y="235"/>
                  <a:pt x="1920" y="165"/>
                </a:cubicBezTo>
                <a:cubicBezTo>
                  <a:pt x="1824" y="95"/>
                  <a:pt x="1716" y="61"/>
                  <a:pt x="1601" y="36"/>
                </a:cubicBezTo>
                <a:cubicBezTo>
                  <a:pt x="1486" y="11"/>
                  <a:pt x="1343" y="0"/>
                  <a:pt x="1229" y="16"/>
                </a:cubicBezTo>
                <a:cubicBezTo>
                  <a:pt x="1115" y="32"/>
                  <a:pt x="1042" y="90"/>
                  <a:pt x="917" y="131"/>
                </a:cubicBezTo>
                <a:cubicBezTo>
                  <a:pt x="792" y="172"/>
                  <a:pt x="595" y="219"/>
                  <a:pt x="477" y="260"/>
                </a:cubicBezTo>
                <a:cubicBezTo>
                  <a:pt x="359" y="301"/>
                  <a:pt x="280" y="311"/>
                  <a:pt x="212" y="375"/>
                </a:cubicBezTo>
                <a:cubicBezTo>
                  <a:pt x="144" y="439"/>
                  <a:pt x="117" y="560"/>
                  <a:pt x="84" y="632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214021" name="Group 44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4225" name="Freeform 45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4226" name="Group 46"/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91348" name="Rectangle 47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49" name="Text Box 48"/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DNS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1350" name="Line 49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51" name="Line 50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52" name="Line 51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53" name="Line 52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5589" name="Group 53"/>
          <p:cNvGrpSpPr>
            <a:grpSpLocks/>
          </p:cNvGrpSpPr>
          <p:nvPr/>
        </p:nvGrpSpPr>
        <p:grpSpPr bwMode="auto">
          <a:xfrm>
            <a:off x="520700" y="1162050"/>
            <a:ext cx="460375" cy="244475"/>
            <a:chOff x="844" y="3337"/>
            <a:chExt cx="290" cy="154"/>
          </a:xfrm>
        </p:grpSpPr>
        <p:sp>
          <p:nvSpPr>
            <p:cNvPr id="91344" name="Rectangle 54"/>
            <p:cNvSpPr>
              <a:spLocks noChangeArrowheads="1"/>
            </p:cNvSpPr>
            <p:nvPr/>
          </p:nvSpPr>
          <p:spPr bwMode="auto">
            <a:xfrm>
              <a:off x="889" y="3370"/>
              <a:ext cx="245" cy="86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45" name="Text Box 55"/>
            <p:cNvSpPr txBox="1">
              <a:spLocks noChangeArrowheads="1"/>
            </p:cNvSpPr>
            <p:nvPr/>
          </p:nvSpPr>
          <p:spPr bwMode="auto">
            <a:xfrm>
              <a:off x="844" y="3337"/>
              <a:ext cx="285" cy="1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000" i="0" dirty="0">
                  <a:solidFill>
                    <a:schemeClr val="bg1"/>
                  </a:solidFill>
                  <a:latin typeface="Arial" charset="0"/>
                  <a:cs typeface="+mn-cs"/>
                </a:rPr>
                <a:t>DNS</a:t>
              </a:r>
            </a:p>
          </p:txBody>
        </p:sp>
      </p:grpSp>
      <p:grpSp>
        <p:nvGrpSpPr>
          <p:cNvPr id="214023" name="Group 58"/>
          <p:cNvGrpSpPr>
            <a:grpSpLocks/>
          </p:cNvGrpSpPr>
          <p:nvPr/>
        </p:nvGrpSpPr>
        <p:grpSpPr bwMode="auto">
          <a:xfrm>
            <a:off x="460375" y="1387475"/>
            <a:ext cx="561975" cy="244475"/>
            <a:chOff x="740" y="3209"/>
            <a:chExt cx="354" cy="154"/>
          </a:xfrm>
        </p:grpSpPr>
        <p:grpSp>
          <p:nvGrpSpPr>
            <p:cNvPr id="214218" name="Group 59"/>
            <p:cNvGrpSpPr>
              <a:grpSpLocks/>
            </p:cNvGrpSpPr>
            <p:nvPr/>
          </p:nvGrpSpPr>
          <p:grpSpPr bwMode="auto">
            <a:xfrm>
              <a:off x="794" y="3209"/>
              <a:ext cx="290" cy="154"/>
              <a:chOff x="844" y="3337"/>
              <a:chExt cx="290" cy="154"/>
            </a:xfrm>
          </p:grpSpPr>
          <p:sp>
            <p:nvSpPr>
              <p:cNvPr id="91342" name="Rectangle 60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43" name="Text Box 61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chemeClr val="bg1"/>
                    </a:solidFill>
                    <a:latin typeface="Arial" charset="0"/>
                    <a:cs typeface="+mn-cs"/>
                  </a:rPr>
                  <a:t>DNS</a:t>
                </a:r>
              </a:p>
            </p:txBody>
          </p:sp>
        </p:grpSp>
        <p:sp>
          <p:nvSpPr>
            <p:cNvPr id="91340" name="Rectangle 62"/>
            <p:cNvSpPr>
              <a:spLocks noChangeArrowheads="1"/>
            </p:cNvSpPr>
            <p:nvPr/>
          </p:nvSpPr>
          <p:spPr bwMode="auto">
            <a:xfrm>
              <a:off x="750" y="3244"/>
              <a:ext cx="88" cy="8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41" name="Rectangle 63"/>
            <p:cNvSpPr>
              <a:spLocks noChangeArrowheads="1"/>
            </p:cNvSpPr>
            <p:nvPr/>
          </p:nvSpPr>
          <p:spPr bwMode="auto">
            <a:xfrm>
              <a:off x="740" y="3238"/>
              <a:ext cx="354" cy="94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14024" name="Group 64"/>
          <p:cNvGrpSpPr>
            <a:grpSpLocks/>
          </p:cNvGrpSpPr>
          <p:nvPr/>
        </p:nvGrpSpPr>
        <p:grpSpPr bwMode="auto">
          <a:xfrm>
            <a:off x="460375" y="1622425"/>
            <a:ext cx="561975" cy="244475"/>
            <a:chOff x="836" y="3305"/>
            <a:chExt cx="354" cy="154"/>
          </a:xfrm>
        </p:grpSpPr>
        <p:grpSp>
          <p:nvGrpSpPr>
            <p:cNvPr id="214212" name="Group 65"/>
            <p:cNvGrpSpPr>
              <a:grpSpLocks/>
            </p:cNvGrpSpPr>
            <p:nvPr/>
          </p:nvGrpSpPr>
          <p:grpSpPr bwMode="auto">
            <a:xfrm>
              <a:off x="890" y="3305"/>
              <a:ext cx="290" cy="154"/>
              <a:chOff x="844" y="3337"/>
              <a:chExt cx="290" cy="154"/>
            </a:xfrm>
          </p:grpSpPr>
          <p:sp>
            <p:nvSpPr>
              <p:cNvPr id="91337" name="Rectangle 66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38" name="Text Box 67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chemeClr val="bg1"/>
                    </a:solidFill>
                    <a:latin typeface="Arial" charset="0"/>
                    <a:cs typeface="+mn-cs"/>
                  </a:rPr>
                  <a:t>DNS</a:t>
                </a:r>
              </a:p>
            </p:txBody>
          </p:sp>
        </p:grpSp>
        <p:grpSp>
          <p:nvGrpSpPr>
            <p:cNvPr id="214213" name="Group 68"/>
            <p:cNvGrpSpPr>
              <a:grpSpLocks/>
            </p:cNvGrpSpPr>
            <p:nvPr/>
          </p:nvGrpSpPr>
          <p:grpSpPr bwMode="auto">
            <a:xfrm>
              <a:off x="836" y="3334"/>
              <a:ext cx="354" cy="94"/>
              <a:chOff x="836" y="3334"/>
              <a:chExt cx="354" cy="94"/>
            </a:xfrm>
          </p:grpSpPr>
          <p:sp>
            <p:nvSpPr>
              <p:cNvPr id="91335" name="Rectangle 69"/>
              <p:cNvSpPr>
                <a:spLocks noChangeArrowheads="1"/>
              </p:cNvSpPr>
              <p:nvPr/>
            </p:nvSpPr>
            <p:spPr bwMode="auto">
              <a:xfrm>
                <a:off x="846" y="3340"/>
                <a:ext cx="8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36" name="Rectangle 70"/>
              <p:cNvSpPr>
                <a:spLocks noChangeArrowheads="1"/>
              </p:cNvSpPr>
              <p:nvPr/>
            </p:nvSpPr>
            <p:spPr bwMode="auto">
              <a:xfrm>
                <a:off x="836" y="333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214025" name="Group 71"/>
          <p:cNvGrpSpPr>
            <a:grpSpLocks/>
          </p:cNvGrpSpPr>
          <p:nvPr/>
        </p:nvGrpSpPr>
        <p:grpSpPr bwMode="auto">
          <a:xfrm>
            <a:off x="280988" y="1654175"/>
            <a:ext cx="762000" cy="177800"/>
            <a:chOff x="627" y="3377"/>
            <a:chExt cx="480" cy="112"/>
          </a:xfrm>
        </p:grpSpPr>
        <p:sp>
          <p:nvSpPr>
            <p:cNvPr id="91331" name="Rectangle 72"/>
            <p:cNvSpPr>
              <a:spLocks noChangeArrowheads="1"/>
            </p:cNvSpPr>
            <p:nvPr/>
          </p:nvSpPr>
          <p:spPr bwMode="auto">
            <a:xfrm>
              <a:off x="636" y="3388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32" name="Rectangle 73"/>
            <p:cNvSpPr>
              <a:spLocks noChangeArrowheads="1"/>
            </p:cNvSpPr>
            <p:nvPr/>
          </p:nvSpPr>
          <p:spPr bwMode="auto">
            <a:xfrm>
              <a:off x="627" y="3377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214026" name="Group 74"/>
          <p:cNvGrpSpPr>
            <a:grpSpLocks/>
          </p:cNvGrpSpPr>
          <p:nvPr/>
        </p:nvGrpSpPr>
        <p:grpSpPr bwMode="auto">
          <a:xfrm>
            <a:off x="85725" y="1885950"/>
            <a:ext cx="1081088" cy="244475"/>
            <a:chOff x="504" y="3523"/>
            <a:chExt cx="681" cy="154"/>
          </a:xfrm>
        </p:grpSpPr>
        <p:grpSp>
          <p:nvGrpSpPr>
            <p:cNvPr id="214197" name="Group 75"/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214201" name="Group 76"/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214204" name="Group 77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91329" name="Rectangle 78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330" name="Text Box 79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chemeClr val="bg1"/>
                        </a:solidFill>
                        <a:latin typeface="Arial" charset="0"/>
                        <a:cs typeface="+mn-cs"/>
                      </a:rPr>
                      <a:t>DNS</a:t>
                    </a:r>
                  </a:p>
                </p:txBody>
              </p:sp>
            </p:grpSp>
            <p:grpSp>
              <p:nvGrpSpPr>
                <p:cNvPr id="214205" name="Group 80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1327" name="Rectangle 81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328" name="Rectangle 82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sp>
            <p:nvSpPr>
              <p:cNvPr id="91323" name="Rectangle 83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24" name="Rectangle 84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319" name="Rectangle 85"/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20" name="Rectangle 86"/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21" name="Rectangle 87"/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91148" name="AutoShape 88"/>
          <p:cNvSpPr>
            <a:spLocks noChangeArrowheads="1"/>
          </p:cNvSpPr>
          <p:nvPr/>
        </p:nvSpPr>
        <p:spPr bwMode="auto">
          <a:xfrm>
            <a:off x="628650" y="1162050"/>
            <a:ext cx="381000" cy="1166813"/>
          </a:xfrm>
          <a:prstGeom prst="downArrow">
            <a:avLst>
              <a:gd name="adj1" fmla="val 54167"/>
              <a:gd name="adj2" fmla="val 49170"/>
            </a:avLst>
          </a:prstGeom>
          <a:gradFill rotWithShape="1">
            <a:gsLst>
              <a:gs pos="0">
                <a:srgbClr val="FF0000">
                  <a:alpha val="25000"/>
                </a:srgbClr>
              </a:gs>
              <a:gs pos="100000">
                <a:srgbClr val="FF0000">
                  <a:alpha val="25000"/>
                </a:srgb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05625" name="Group 89"/>
          <p:cNvGrpSpPr>
            <a:grpSpLocks/>
          </p:cNvGrpSpPr>
          <p:nvPr/>
        </p:nvGrpSpPr>
        <p:grpSpPr bwMode="auto">
          <a:xfrm>
            <a:off x="650875" y="2389188"/>
            <a:ext cx="1081088" cy="244475"/>
            <a:chOff x="504" y="3523"/>
            <a:chExt cx="681" cy="154"/>
          </a:xfrm>
        </p:grpSpPr>
        <p:grpSp>
          <p:nvGrpSpPr>
            <p:cNvPr id="214184" name="Group 90"/>
            <p:cNvGrpSpPr>
              <a:grpSpLocks/>
            </p:cNvGrpSpPr>
            <p:nvPr/>
          </p:nvGrpSpPr>
          <p:grpSpPr bwMode="auto">
            <a:xfrm>
              <a:off x="623" y="3523"/>
              <a:ext cx="480" cy="154"/>
              <a:chOff x="723" y="3453"/>
              <a:chExt cx="480" cy="154"/>
            </a:xfrm>
          </p:grpSpPr>
          <p:grpSp>
            <p:nvGrpSpPr>
              <p:cNvPr id="214188" name="Group 91"/>
              <p:cNvGrpSpPr>
                <a:grpSpLocks/>
              </p:cNvGrpSpPr>
              <p:nvPr/>
            </p:nvGrpSpPr>
            <p:grpSpPr bwMode="auto">
              <a:xfrm>
                <a:off x="836" y="3453"/>
                <a:ext cx="354" cy="154"/>
                <a:chOff x="836" y="3305"/>
                <a:chExt cx="354" cy="154"/>
              </a:xfrm>
            </p:grpSpPr>
            <p:grpSp>
              <p:nvGrpSpPr>
                <p:cNvPr id="214191" name="Group 92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91316" name="Rectangle 93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317" name="Text Box 94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chemeClr val="bg1"/>
                        </a:solidFill>
                        <a:latin typeface="Arial" charset="0"/>
                        <a:cs typeface="+mn-cs"/>
                      </a:rPr>
                      <a:t>DNS</a:t>
                    </a:r>
                  </a:p>
                </p:txBody>
              </p:sp>
            </p:grpSp>
            <p:grpSp>
              <p:nvGrpSpPr>
                <p:cNvPr id="214192" name="Group 95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1314" name="Rectangle 96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315" name="Rectangle 97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sp>
            <p:nvSpPr>
              <p:cNvPr id="91310" name="Rectangle 98"/>
              <p:cNvSpPr>
                <a:spLocks noChangeArrowheads="1"/>
              </p:cNvSpPr>
              <p:nvPr/>
            </p:nvSpPr>
            <p:spPr bwMode="auto">
              <a:xfrm>
                <a:off x="732" y="3484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311" name="Rectangle 99"/>
              <p:cNvSpPr>
                <a:spLocks noChangeArrowheads="1"/>
              </p:cNvSpPr>
              <p:nvPr/>
            </p:nvSpPr>
            <p:spPr bwMode="auto">
              <a:xfrm>
                <a:off x="723" y="3473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306" name="Rectangle 100"/>
            <p:cNvSpPr>
              <a:spLocks noChangeArrowheads="1"/>
            </p:cNvSpPr>
            <p:nvPr/>
          </p:nvSpPr>
          <p:spPr bwMode="auto">
            <a:xfrm>
              <a:off x="517" y="3545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07" name="Rectangle 101"/>
            <p:cNvSpPr>
              <a:spLocks noChangeArrowheads="1"/>
            </p:cNvSpPr>
            <p:nvPr/>
          </p:nvSpPr>
          <p:spPr bwMode="auto">
            <a:xfrm>
              <a:off x="1115" y="3544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308" name="Rectangle 102"/>
            <p:cNvSpPr>
              <a:spLocks noChangeArrowheads="1"/>
            </p:cNvSpPr>
            <p:nvPr/>
          </p:nvSpPr>
          <p:spPr bwMode="auto">
            <a:xfrm>
              <a:off x="504" y="3529"/>
              <a:ext cx="681" cy="13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705639" name="Rectangle 103"/>
          <p:cNvSpPr>
            <a:spLocks noChangeArrowheads="1"/>
          </p:cNvSpPr>
          <p:nvPr/>
        </p:nvSpPr>
        <p:spPr bwMode="auto">
          <a:xfrm>
            <a:off x="549275" y="4376738"/>
            <a:ext cx="3892550" cy="1306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latin typeface="+mn-lt"/>
                <a:ea typeface="+mn-ea"/>
                <a:cs typeface="+mn-cs"/>
              </a:rPr>
              <a:t>IP datagram containing DNS query forwarded via LAN switch from client to 1</a:t>
            </a:r>
            <a:r>
              <a:rPr lang="en-US" sz="2200" i="0" baseline="30000" dirty="0">
                <a:latin typeface="+mn-lt"/>
                <a:ea typeface="+mn-ea"/>
                <a:cs typeface="+mn-cs"/>
              </a:rPr>
              <a:t>st</a:t>
            </a:r>
            <a:r>
              <a:rPr lang="en-US" sz="2200" i="0" dirty="0">
                <a:latin typeface="+mn-lt"/>
                <a:ea typeface="+mn-ea"/>
                <a:cs typeface="+mn-cs"/>
              </a:rPr>
              <a:t> hop router</a:t>
            </a:r>
          </a:p>
        </p:txBody>
      </p:sp>
      <p:sp>
        <p:nvSpPr>
          <p:cNvPr id="705640" name="Rectangle 104"/>
          <p:cNvSpPr>
            <a:spLocks noChangeArrowheads="1"/>
          </p:cNvSpPr>
          <p:nvPr/>
        </p:nvSpPr>
        <p:spPr bwMode="auto">
          <a:xfrm>
            <a:off x="4659313" y="3663950"/>
            <a:ext cx="4386262" cy="1563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sz="2200" i="0" dirty="0">
                <a:latin typeface="+mn-lt"/>
                <a:ea typeface="+mn-ea"/>
                <a:cs typeface="+mn-cs"/>
              </a:rPr>
              <a:t>IP datagram forwarded from campus network into Comcast network, routed (tables created by </a:t>
            </a:r>
            <a:r>
              <a:rPr lang="en-US" sz="2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RIP, OSPF, IS-IS</a:t>
            </a:r>
            <a:r>
              <a:rPr lang="en-US" sz="2200" i="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200" i="0" dirty="0">
                <a:latin typeface="+mn-lt"/>
                <a:ea typeface="+mn-ea"/>
                <a:cs typeface="+mn-cs"/>
              </a:rPr>
              <a:t>and/or </a:t>
            </a:r>
            <a:r>
              <a:rPr lang="en-US" sz="2200" dirty="0">
                <a:solidFill>
                  <a:srgbClr val="C00000"/>
                </a:solidFill>
                <a:latin typeface="+mn-lt"/>
                <a:ea typeface="+mn-ea"/>
                <a:cs typeface="+mn-cs"/>
              </a:rPr>
              <a:t>BGP</a:t>
            </a:r>
            <a:r>
              <a:rPr lang="en-US" sz="2200" i="0" dirty="0">
                <a:latin typeface="+mn-lt"/>
                <a:ea typeface="+mn-ea"/>
                <a:cs typeface="+mn-cs"/>
              </a:rPr>
              <a:t> routing protocols) to DNS server</a:t>
            </a:r>
          </a:p>
        </p:txBody>
      </p:sp>
      <p:sp>
        <p:nvSpPr>
          <p:cNvPr id="705641" name="Rectangle 105"/>
          <p:cNvSpPr>
            <a:spLocks noChangeArrowheads="1"/>
          </p:cNvSpPr>
          <p:nvPr/>
        </p:nvSpPr>
        <p:spPr bwMode="auto">
          <a:xfrm>
            <a:off x="4657725" y="5297488"/>
            <a:ext cx="3802063" cy="129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200" i="0" dirty="0">
                <a:latin typeface="Gill Sans MT" charset="0"/>
              </a:rPr>
              <a:t>demux</a:t>
            </a:r>
            <a:r>
              <a:rPr lang="en-US" altLang="ja-JP" sz="2200" i="0" dirty="0">
                <a:latin typeface="Gill Sans MT" charset="0"/>
              </a:rPr>
              <a:t>ed to DNS server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</a:pPr>
            <a:r>
              <a:rPr lang="en-US" sz="2200" i="0" dirty="0">
                <a:latin typeface="Gill Sans MT" charset="0"/>
              </a:rPr>
              <a:t>DNS server replies to client with IP address of www.google.com </a:t>
            </a:r>
          </a:p>
        </p:txBody>
      </p:sp>
      <p:grpSp>
        <p:nvGrpSpPr>
          <p:cNvPr id="214032" name="Group 4"/>
          <p:cNvGrpSpPr>
            <a:grpSpLocks/>
          </p:cNvGrpSpPr>
          <p:nvPr/>
        </p:nvGrpSpPr>
        <p:grpSpPr bwMode="auto">
          <a:xfrm>
            <a:off x="5173663" y="2041525"/>
            <a:ext cx="757237" cy="379413"/>
            <a:chOff x="2466" y="2026"/>
            <a:chExt cx="477" cy="282"/>
          </a:xfrm>
        </p:grpSpPr>
        <p:sp>
          <p:nvSpPr>
            <p:cNvPr id="214170" name="Oval 5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sp>
          <p:nvSpPr>
            <p:cNvPr id="214171" name="Line 6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72" name="Rectangle 7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latin typeface="Times New Roman" charset="0"/>
              </a:endParaRPr>
            </a:p>
          </p:txBody>
        </p:sp>
        <p:sp>
          <p:nvSpPr>
            <p:cNvPr id="214173" name="Oval 8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grpSp>
          <p:nvGrpSpPr>
            <p:cNvPr id="214174" name="Group 9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4181" name="Line 1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82" name="Line 1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83" name="Line 1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4175" name="Group 13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4178" name="Line 14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79" name="Line 15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80" name="Line 16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4176" name="Line 17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77" name="Line 18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14033" name="Group 19"/>
          <p:cNvGrpSpPr>
            <a:grpSpLocks/>
          </p:cNvGrpSpPr>
          <p:nvPr/>
        </p:nvGrpSpPr>
        <p:grpSpPr bwMode="auto">
          <a:xfrm>
            <a:off x="6538913" y="1787525"/>
            <a:ext cx="757237" cy="379413"/>
            <a:chOff x="2466" y="2026"/>
            <a:chExt cx="477" cy="282"/>
          </a:xfrm>
        </p:grpSpPr>
        <p:sp>
          <p:nvSpPr>
            <p:cNvPr id="214156" name="Oval 20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sp>
          <p:nvSpPr>
            <p:cNvPr id="214157" name="Line 21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58" name="Rectangle 22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latin typeface="Times New Roman" charset="0"/>
              </a:endParaRPr>
            </a:p>
          </p:txBody>
        </p:sp>
        <p:sp>
          <p:nvSpPr>
            <p:cNvPr id="214159" name="Oval 23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grpSp>
          <p:nvGrpSpPr>
            <p:cNvPr id="214160" name="Group 24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4167" name="Line 2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68" name="Line 2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69" name="Line 2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4161" name="Group 28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4164" name="Line 2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65" name="Line 3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66" name="Line 3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4162" name="Line 32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63" name="Line 33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14034" name="Text Box 34"/>
          <p:cNvSpPr txBox="1">
            <a:spLocks noChangeArrowheads="1"/>
          </p:cNvSpPr>
          <p:nvPr/>
        </p:nvSpPr>
        <p:spPr bwMode="auto">
          <a:xfrm>
            <a:off x="5335588" y="2511425"/>
            <a:ext cx="181133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Comcast network </a:t>
            </a:r>
          </a:p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68.80.0.0/13</a:t>
            </a:r>
          </a:p>
        </p:txBody>
      </p:sp>
      <p:grpSp>
        <p:nvGrpSpPr>
          <p:cNvPr id="214035" name="Group 69"/>
          <p:cNvGrpSpPr>
            <a:grpSpLocks/>
          </p:cNvGrpSpPr>
          <p:nvPr/>
        </p:nvGrpSpPr>
        <p:grpSpPr bwMode="auto">
          <a:xfrm>
            <a:off x="7196138" y="2703513"/>
            <a:ext cx="757237" cy="379412"/>
            <a:chOff x="2466" y="2026"/>
            <a:chExt cx="477" cy="282"/>
          </a:xfrm>
        </p:grpSpPr>
        <p:sp>
          <p:nvSpPr>
            <p:cNvPr id="214142" name="Oval 70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sp>
          <p:nvSpPr>
            <p:cNvPr id="214143" name="Line 71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44" name="Rectangle 72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latin typeface="Times New Roman" charset="0"/>
              </a:endParaRPr>
            </a:p>
          </p:txBody>
        </p:sp>
        <p:sp>
          <p:nvSpPr>
            <p:cNvPr id="214145" name="Oval 73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latin typeface="Arial" charset="0"/>
              </a:endParaRPr>
            </a:p>
          </p:txBody>
        </p:sp>
        <p:grpSp>
          <p:nvGrpSpPr>
            <p:cNvPr id="214146" name="Group 74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4153" name="Line 7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54" name="Line 7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55" name="Line 7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4147" name="Group 78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4150" name="Line 7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51" name="Line 8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4152" name="Line 8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4148" name="Line 82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4149" name="Line 83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14036" name="Line 93"/>
          <p:cNvSpPr>
            <a:spLocks noChangeShapeType="1"/>
          </p:cNvSpPr>
          <p:nvPr/>
        </p:nvSpPr>
        <p:spPr bwMode="auto">
          <a:xfrm flipH="1">
            <a:off x="6915150" y="1528763"/>
            <a:ext cx="260350" cy="2587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4037" name="Text Box 139"/>
          <p:cNvSpPr txBox="1">
            <a:spLocks noChangeArrowheads="1"/>
          </p:cNvSpPr>
          <p:nvPr/>
        </p:nvSpPr>
        <p:spPr bwMode="auto">
          <a:xfrm>
            <a:off x="7367588" y="746125"/>
            <a:ext cx="1233487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DNS server</a:t>
            </a:r>
          </a:p>
          <a:p>
            <a:pPr eaLnBrk="1" hangingPunct="1"/>
            <a:endParaRPr lang="en-US" sz="1600" i="0" dirty="0">
              <a:solidFill>
                <a:srgbClr val="000000"/>
              </a:solidFill>
              <a:latin typeface="Arial" charset="0"/>
            </a:endParaRPr>
          </a:p>
        </p:txBody>
      </p:sp>
      <p:grpSp>
        <p:nvGrpSpPr>
          <p:cNvPr id="214038" name="Group 166"/>
          <p:cNvGrpSpPr>
            <a:grpSpLocks/>
          </p:cNvGrpSpPr>
          <p:nvPr/>
        </p:nvGrpSpPr>
        <p:grpSpPr bwMode="auto">
          <a:xfrm>
            <a:off x="3795713" y="2409825"/>
            <a:ext cx="1576387" cy="1287463"/>
            <a:chOff x="3228" y="1776"/>
            <a:chExt cx="252" cy="96"/>
          </a:xfrm>
        </p:grpSpPr>
        <p:sp>
          <p:nvSpPr>
            <p:cNvPr id="214140" name="Line 16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41" name="Line 16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39" name="Group 167"/>
          <p:cNvGrpSpPr>
            <a:grpSpLocks/>
          </p:cNvGrpSpPr>
          <p:nvPr/>
        </p:nvGrpSpPr>
        <p:grpSpPr bwMode="auto">
          <a:xfrm flipH="1">
            <a:off x="5600700" y="2424113"/>
            <a:ext cx="400050" cy="152400"/>
            <a:chOff x="3228" y="1776"/>
            <a:chExt cx="252" cy="96"/>
          </a:xfrm>
        </p:grpSpPr>
        <p:sp>
          <p:nvSpPr>
            <p:cNvPr id="214138" name="Line 16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9" name="Line 16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0" name="Group 170"/>
          <p:cNvGrpSpPr>
            <a:grpSpLocks/>
          </p:cNvGrpSpPr>
          <p:nvPr/>
        </p:nvGrpSpPr>
        <p:grpSpPr bwMode="auto">
          <a:xfrm flipH="1" flipV="1">
            <a:off x="5753100" y="1900238"/>
            <a:ext cx="400050" cy="152400"/>
            <a:chOff x="3228" y="1776"/>
            <a:chExt cx="252" cy="96"/>
          </a:xfrm>
        </p:grpSpPr>
        <p:sp>
          <p:nvSpPr>
            <p:cNvPr id="214136" name="Line 17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7" name="Line 17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1" name="Group 173"/>
          <p:cNvGrpSpPr>
            <a:grpSpLocks/>
          </p:cNvGrpSpPr>
          <p:nvPr/>
        </p:nvGrpSpPr>
        <p:grpSpPr bwMode="auto">
          <a:xfrm flipH="1" flipV="1">
            <a:off x="7853363" y="2590800"/>
            <a:ext cx="400050" cy="152400"/>
            <a:chOff x="3228" y="1776"/>
            <a:chExt cx="252" cy="96"/>
          </a:xfrm>
        </p:grpSpPr>
        <p:sp>
          <p:nvSpPr>
            <p:cNvPr id="214134" name="Line 17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5" name="Line 17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2" name="Group 176"/>
          <p:cNvGrpSpPr>
            <a:grpSpLocks/>
          </p:cNvGrpSpPr>
          <p:nvPr/>
        </p:nvGrpSpPr>
        <p:grpSpPr bwMode="auto">
          <a:xfrm flipV="1">
            <a:off x="7029450" y="2609850"/>
            <a:ext cx="295275" cy="114300"/>
            <a:chOff x="3228" y="1776"/>
            <a:chExt cx="252" cy="96"/>
          </a:xfrm>
        </p:grpSpPr>
        <p:sp>
          <p:nvSpPr>
            <p:cNvPr id="214132" name="Line 177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3" name="Line 178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3" name="Group 179"/>
          <p:cNvGrpSpPr>
            <a:grpSpLocks/>
          </p:cNvGrpSpPr>
          <p:nvPr/>
        </p:nvGrpSpPr>
        <p:grpSpPr bwMode="auto">
          <a:xfrm rot="409689" flipH="1" flipV="1">
            <a:off x="7300913" y="1952625"/>
            <a:ext cx="452437" cy="57150"/>
            <a:chOff x="3228" y="1776"/>
            <a:chExt cx="252" cy="96"/>
          </a:xfrm>
        </p:grpSpPr>
        <p:sp>
          <p:nvSpPr>
            <p:cNvPr id="214130" name="Line 180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31" name="Line 181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4" name="Group 182"/>
          <p:cNvGrpSpPr>
            <a:grpSpLocks/>
          </p:cNvGrpSpPr>
          <p:nvPr/>
        </p:nvGrpSpPr>
        <p:grpSpPr bwMode="auto">
          <a:xfrm>
            <a:off x="6443663" y="2157413"/>
            <a:ext cx="295275" cy="114300"/>
            <a:chOff x="3228" y="1776"/>
            <a:chExt cx="252" cy="96"/>
          </a:xfrm>
        </p:grpSpPr>
        <p:sp>
          <p:nvSpPr>
            <p:cNvPr id="214128" name="Line 183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29" name="Line 184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4045" name="Group 185"/>
          <p:cNvGrpSpPr>
            <a:grpSpLocks/>
          </p:cNvGrpSpPr>
          <p:nvPr/>
        </p:nvGrpSpPr>
        <p:grpSpPr bwMode="auto">
          <a:xfrm flipH="1">
            <a:off x="7081838" y="2157413"/>
            <a:ext cx="295275" cy="114300"/>
            <a:chOff x="3228" y="1776"/>
            <a:chExt cx="252" cy="96"/>
          </a:xfrm>
        </p:grpSpPr>
        <p:sp>
          <p:nvSpPr>
            <p:cNvPr id="214126" name="Line 186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127" name="Line 187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705723" name="Group 187"/>
          <p:cNvGrpSpPr>
            <a:grpSpLocks/>
          </p:cNvGrpSpPr>
          <p:nvPr/>
        </p:nvGrpSpPr>
        <p:grpSpPr bwMode="auto">
          <a:xfrm>
            <a:off x="5980113" y="438150"/>
            <a:ext cx="1316037" cy="1314450"/>
            <a:chOff x="931" y="1941"/>
            <a:chExt cx="829" cy="828"/>
          </a:xfrm>
        </p:grpSpPr>
        <p:sp>
          <p:nvSpPr>
            <p:cNvPr id="214118" name="Freeform 188"/>
            <p:cNvSpPr>
              <a:spLocks/>
            </p:cNvSpPr>
            <p:nvPr/>
          </p:nvSpPr>
          <p:spPr bwMode="auto">
            <a:xfrm>
              <a:off x="1424" y="1965"/>
              <a:ext cx="336" cy="801"/>
            </a:xfrm>
            <a:custGeom>
              <a:avLst/>
              <a:gdLst>
                <a:gd name="T0" fmla="*/ 1 w 551"/>
                <a:gd name="T1" fmla="*/ 0 h 801"/>
                <a:gd name="T2" fmla="*/ 46 w 551"/>
                <a:gd name="T3" fmla="*/ 402 h 801"/>
                <a:gd name="T4" fmla="*/ 1 w 551"/>
                <a:gd name="T5" fmla="*/ 801 h 801"/>
                <a:gd name="T6" fmla="*/ 1 w 551"/>
                <a:gd name="T7" fmla="*/ 535 h 801"/>
                <a:gd name="T8" fmla="*/ 0 w 551"/>
                <a:gd name="T9" fmla="*/ 371 h 801"/>
                <a:gd name="T10" fmla="*/ 1 w 551"/>
                <a:gd name="T11" fmla="*/ 0 h 8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51" h="801">
                  <a:moveTo>
                    <a:pt x="14" y="0"/>
                  </a:moveTo>
                  <a:lnTo>
                    <a:pt x="551" y="402"/>
                  </a:lnTo>
                  <a:lnTo>
                    <a:pt x="6" y="801"/>
                  </a:lnTo>
                  <a:lnTo>
                    <a:pt x="13" y="535"/>
                  </a:lnTo>
                  <a:lnTo>
                    <a:pt x="0" y="371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4119" name="Group 189"/>
            <p:cNvGrpSpPr>
              <a:grpSpLocks/>
            </p:cNvGrpSpPr>
            <p:nvPr/>
          </p:nvGrpSpPr>
          <p:grpSpPr bwMode="auto">
            <a:xfrm>
              <a:off x="931" y="1941"/>
              <a:ext cx="500" cy="828"/>
              <a:chOff x="569" y="2954"/>
              <a:chExt cx="500" cy="828"/>
            </a:xfrm>
          </p:grpSpPr>
          <p:sp>
            <p:nvSpPr>
              <p:cNvPr id="91241" name="Rectangle 190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42" name="Text Box 191"/>
              <p:cNvSpPr txBox="1">
                <a:spLocks noChangeArrowheads="1"/>
              </p:cNvSpPr>
              <p:nvPr/>
            </p:nvSpPr>
            <p:spPr bwMode="auto">
              <a:xfrm>
                <a:off x="639" y="2954"/>
                <a:ext cx="385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DNS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UDP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1243" name="Line 192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44" name="Line 193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45" name="Line 194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46" name="Line 195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5732" name="Group 196"/>
          <p:cNvGrpSpPr>
            <a:grpSpLocks/>
          </p:cNvGrpSpPr>
          <p:nvPr/>
        </p:nvGrpSpPr>
        <p:grpSpPr bwMode="auto">
          <a:xfrm>
            <a:off x="4881563" y="558800"/>
            <a:ext cx="1081087" cy="1217613"/>
            <a:chOff x="1404" y="3105"/>
            <a:chExt cx="681" cy="767"/>
          </a:xfrm>
        </p:grpSpPr>
        <p:grpSp>
          <p:nvGrpSpPr>
            <p:cNvPr id="214083" name="Group 197"/>
            <p:cNvGrpSpPr>
              <a:grpSpLocks/>
            </p:cNvGrpSpPr>
            <p:nvPr/>
          </p:nvGrpSpPr>
          <p:grpSpPr bwMode="auto">
            <a:xfrm>
              <a:off x="1404" y="3355"/>
              <a:ext cx="681" cy="468"/>
              <a:chOff x="42" y="886"/>
              <a:chExt cx="681" cy="468"/>
            </a:xfrm>
          </p:grpSpPr>
          <p:grpSp>
            <p:nvGrpSpPr>
              <p:cNvPr id="214088" name="Group 198"/>
              <p:cNvGrpSpPr>
                <a:grpSpLocks/>
              </p:cNvGrpSpPr>
              <p:nvPr/>
            </p:nvGrpSpPr>
            <p:grpSpPr bwMode="auto">
              <a:xfrm>
                <a:off x="278" y="886"/>
                <a:ext cx="354" cy="154"/>
                <a:chOff x="740" y="3209"/>
                <a:chExt cx="354" cy="154"/>
              </a:xfrm>
            </p:grpSpPr>
            <p:grpSp>
              <p:nvGrpSpPr>
                <p:cNvPr id="214113" name="Group 199"/>
                <p:cNvGrpSpPr>
                  <a:grpSpLocks/>
                </p:cNvGrpSpPr>
                <p:nvPr/>
              </p:nvGrpSpPr>
              <p:grpSpPr bwMode="auto">
                <a:xfrm>
                  <a:off x="794" y="3209"/>
                  <a:ext cx="290" cy="154"/>
                  <a:chOff x="844" y="3337"/>
                  <a:chExt cx="290" cy="154"/>
                </a:xfrm>
              </p:grpSpPr>
              <p:sp>
                <p:nvSpPr>
                  <p:cNvPr id="91237" name="Rectangle 200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238" name="Text Box 201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chemeClr val="bg1"/>
                        </a:solidFill>
                        <a:latin typeface="Arial" charset="0"/>
                        <a:cs typeface="+mn-cs"/>
                      </a:rPr>
                      <a:t>DNS</a:t>
                    </a:r>
                  </a:p>
                </p:txBody>
              </p:sp>
            </p:grpSp>
            <p:sp>
              <p:nvSpPr>
                <p:cNvPr id="91235" name="Rectangle 202"/>
                <p:cNvSpPr>
                  <a:spLocks noChangeArrowheads="1"/>
                </p:cNvSpPr>
                <p:nvPr/>
              </p:nvSpPr>
              <p:spPr bwMode="auto">
                <a:xfrm>
                  <a:off x="750" y="3244"/>
                  <a:ext cx="8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236" name="Rectangle 203"/>
                <p:cNvSpPr>
                  <a:spLocks noChangeArrowheads="1"/>
                </p:cNvSpPr>
                <p:nvPr/>
              </p:nvSpPr>
              <p:spPr bwMode="auto">
                <a:xfrm>
                  <a:off x="740" y="3238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4089" name="Group 204"/>
              <p:cNvGrpSpPr>
                <a:grpSpLocks/>
              </p:cNvGrpSpPr>
              <p:nvPr/>
            </p:nvGrpSpPr>
            <p:grpSpPr bwMode="auto">
              <a:xfrm>
                <a:off x="278" y="1034"/>
                <a:ext cx="354" cy="154"/>
                <a:chOff x="836" y="3305"/>
                <a:chExt cx="354" cy="154"/>
              </a:xfrm>
            </p:grpSpPr>
            <p:grpSp>
              <p:nvGrpSpPr>
                <p:cNvPr id="214107" name="Group 205"/>
                <p:cNvGrpSpPr>
                  <a:grpSpLocks/>
                </p:cNvGrpSpPr>
                <p:nvPr/>
              </p:nvGrpSpPr>
              <p:grpSpPr bwMode="auto">
                <a:xfrm>
                  <a:off x="890" y="3305"/>
                  <a:ext cx="290" cy="154"/>
                  <a:chOff x="844" y="3337"/>
                  <a:chExt cx="290" cy="154"/>
                </a:xfrm>
              </p:grpSpPr>
              <p:sp>
                <p:nvSpPr>
                  <p:cNvPr id="91232" name="Rectangle 206"/>
                  <p:cNvSpPr>
                    <a:spLocks noChangeArrowheads="1"/>
                  </p:cNvSpPr>
                  <p:nvPr/>
                </p:nvSpPr>
                <p:spPr bwMode="auto">
                  <a:xfrm>
                    <a:off x="889" y="3370"/>
                    <a:ext cx="245" cy="86"/>
                  </a:xfrm>
                  <a:prstGeom prst="rect">
                    <a:avLst/>
                  </a:prstGeom>
                  <a:solidFill>
                    <a:srgbClr val="FF0000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233" name="Text Box 20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844" y="3337"/>
                    <a:ext cx="285" cy="154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1pPr>
                    <a:lvl2pPr marL="742950" indent="-28575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2pPr>
                    <a:lvl3pPr marL="11430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3pPr>
                    <a:lvl4pPr marL="16002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4pPr>
                    <a:lvl5pPr marL="2057400" indent="-228600"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i="1">
                        <a:solidFill>
                          <a:schemeClr val="tx1"/>
                        </a:solidFill>
                        <a:latin typeface="Comic Sans MS" charset="0"/>
                        <a:ea typeface="ＭＳ Ｐゴシック" charset="0"/>
                      </a:defRPr>
                    </a:lvl9pPr>
                  </a:lstStyle>
                  <a:p>
                    <a:pPr>
                      <a:defRPr/>
                    </a:pPr>
                    <a:r>
                      <a:rPr lang="en-US" sz="1000" i="0" dirty="0">
                        <a:solidFill>
                          <a:schemeClr val="bg1"/>
                        </a:solidFill>
                        <a:latin typeface="Arial" charset="0"/>
                        <a:cs typeface="+mn-cs"/>
                      </a:rPr>
                      <a:t>DNS</a:t>
                    </a:r>
                  </a:p>
                </p:txBody>
              </p:sp>
            </p:grpSp>
            <p:grpSp>
              <p:nvGrpSpPr>
                <p:cNvPr id="214108" name="Group 208"/>
                <p:cNvGrpSpPr>
                  <a:grpSpLocks/>
                </p:cNvGrpSpPr>
                <p:nvPr/>
              </p:nvGrpSpPr>
              <p:grpSpPr bwMode="auto">
                <a:xfrm>
                  <a:off x="836" y="3334"/>
                  <a:ext cx="354" cy="94"/>
                  <a:chOff x="836" y="3334"/>
                  <a:chExt cx="354" cy="94"/>
                </a:xfrm>
              </p:grpSpPr>
              <p:sp>
                <p:nvSpPr>
                  <p:cNvPr id="91230" name="Rectangle 209"/>
                  <p:cNvSpPr>
                    <a:spLocks noChangeArrowheads="1"/>
                  </p:cNvSpPr>
                  <p:nvPr/>
                </p:nvSpPr>
                <p:spPr bwMode="auto">
                  <a:xfrm>
                    <a:off x="846" y="3340"/>
                    <a:ext cx="88" cy="82"/>
                  </a:xfrm>
                  <a:prstGeom prst="rect">
                    <a:avLst/>
                  </a:prstGeom>
                  <a:solidFill>
                    <a:schemeClr val="accent1"/>
                  </a:solidFill>
                  <a:ln w="9525">
                    <a:solidFill>
                      <a:schemeClr val="bg1"/>
                    </a:solidFill>
                    <a:miter lim="800000"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231" name="Rectangle 210"/>
                  <p:cNvSpPr>
                    <a:spLocks noChangeArrowheads="1"/>
                  </p:cNvSpPr>
                  <p:nvPr/>
                </p:nvSpPr>
                <p:spPr bwMode="auto">
                  <a:xfrm>
                    <a:off x="836" y="3334"/>
                    <a:ext cx="354" cy="94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1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</p:grpSp>
          <p:grpSp>
            <p:nvGrpSpPr>
              <p:cNvPr id="214090" name="Group 211"/>
              <p:cNvGrpSpPr>
                <a:grpSpLocks/>
              </p:cNvGrpSpPr>
              <p:nvPr/>
            </p:nvGrpSpPr>
            <p:grpSpPr bwMode="auto">
              <a:xfrm>
                <a:off x="165" y="1054"/>
                <a:ext cx="480" cy="112"/>
                <a:chOff x="627" y="3377"/>
                <a:chExt cx="480" cy="112"/>
              </a:xfrm>
            </p:grpSpPr>
            <p:sp>
              <p:nvSpPr>
                <p:cNvPr id="91226" name="Rectangle 212"/>
                <p:cNvSpPr>
                  <a:spLocks noChangeArrowheads="1"/>
                </p:cNvSpPr>
                <p:nvPr/>
              </p:nvSpPr>
              <p:spPr bwMode="auto">
                <a:xfrm>
                  <a:off x="636" y="3388"/>
                  <a:ext cx="96" cy="93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227" name="Rectangle 213"/>
                <p:cNvSpPr>
                  <a:spLocks noChangeArrowheads="1"/>
                </p:cNvSpPr>
                <p:nvPr/>
              </p:nvSpPr>
              <p:spPr bwMode="auto">
                <a:xfrm>
                  <a:off x="627" y="3377"/>
                  <a:ext cx="480" cy="112"/>
                </a:xfrm>
                <a:prstGeom prst="rect">
                  <a:avLst/>
                </a:prstGeom>
                <a:noFill/>
                <a:ln w="9525">
                  <a:solidFill>
                    <a:schemeClr val="accent2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4091" name="Group 214"/>
              <p:cNvGrpSpPr>
                <a:grpSpLocks/>
              </p:cNvGrpSpPr>
              <p:nvPr/>
            </p:nvGrpSpPr>
            <p:grpSpPr bwMode="auto">
              <a:xfrm>
                <a:off x="42" y="1200"/>
                <a:ext cx="681" cy="154"/>
                <a:chOff x="504" y="3523"/>
                <a:chExt cx="681" cy="154"/>
              </a:xfrm>
            </p:grpSpPr>
            <p:grpSp>
              <p:nvGrpSpPr>
                <p:cNvPr id="214092" name="Group 215"/>
                <p:cNvGrpSpPr>
                  <a:grpSpLocks/>
                </p:cNvGrpSpPr>
                <p:nvPr/>
              </p:nvGrpSpPr>
              <p:grpSpPr bwMode="auto">
                <a:xfrm>
                  <a:off x="623" y="3523"/>
                  <a:ext cx="480" cy="154"/>
                  <a:chOff x="723" y="3453"/>
                  <a:chExt cx="480" cy="154"/>
                </a:xfrm>
              </p:grpSpPr>
              <p:grpSp>
                <p:nvGrpSpPr>
                  <p:cNvPr id="214096" name="Group 216"/>
                  <p:cNvGrpSpPr>
                    <a:grpSpLocks/>
                  </p:cNvGrpSpPr>
                  <p:nvPr/>
                </p:nvGrpSpPr>
                <p:grpSpPr bwMode="auto">
                  <a:xfrm>
                    <a:off x="836" y="3453"/>
                    <a:ext cx="354" cy="154"/>
                    <a:chOff x="836" y="3305"/>
                    <a:chExt cx="354" cy="154"/>
                  </a:xfrm>
                </p:grpSpPr>
                <p:grpSp>
                  <p:nvGrpSpPr>
                    <p:cNvPr id="214099" name="Group 217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90" y="3305"/>
                      <a:ext cx="290" cy="154"/>
                      <a:chOff x="844" y="3337"/>
                      <a:chExt cx="290" cy="154"/>
                    </a:xfrm>
                  </p:grpSpPr>
                  <p:sp>
                    <p:nvSpPr>
                      <p:cNvPr id="91224" name="Rectangle 218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89" y="3370"/>
                        <a:ext cx="245" cy="86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  <p:sp>
                    <p:nvSpPr>
                      <p:cNvPr id="91225" name="Text Box 219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844" y="3337"/>
                        <a:ext cx="285" cy="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1pPr>
                        <a:lvl2pPr marL="742950" indent="-28575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2pPr>
                        <a:lvl3pPr marL="11430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3pPr>
                        <a:lvl4pPr marL="16002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4pPr>
                        <a:lvl5pPr marL="2057400" indent="-228600"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i="1">
                            <a:solidFill>
                              <a:schemeClr val="tx1"/>
                            </a:solidFill>
                            <a:latin typeface="Comic Sans MS" charset="0"/>
                            <a:ea typeface="ＭＳ Ｐゴシック" charset="0"/>
                          </a:defRPr>
                        </a:lvl9pPr>
                      </a:lstStyle>
                      <a:p>
                        <a:pPr>
                          <a:defRPr/>
                        </a:pPr>
                        <a:r>
                          <a:rPr lang="en-US" sz="1000" i="0" dirty="0">
                            <a:solidFill>
                              <a:schemeClr val="bg1"/>
                            </a:solidFill>
                            <a:latin typeface="Arial" charset="0"/>
                            <a:cs typeface="+mn-cs"/>
                          </a:rPr>
                          <a:t>DNS</a:t>
                        </a:r>
                      </a:p>
                    </p:txBody>
                  </p:sp>
                </p:grpSp>
                <p:grpSp>
                  <p:nvGrpSpPr>
                    <p:cNvPr id="214100" name="Group 2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836" y="3334"/>
                      <a:ext cx="354" cy="94"/>
                      <a:chOff x="836" y="3334"/>
                      <a:chExt cx="354" cy="94"/>
                    </a:xfrm>
                  </p:grpSpPr>
                  <p:sp>
                    <p:nvSpPr>
                      <p:cNvPr id="91222" name="Rectangle 221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46" y="3340"/>
                        <a:ext cx="88" cy="82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  <p:sp>
                    <p:nvSpPr>
                      <p:cNvPr id="91223" name="Rectangle 222"/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836" y="3334"/>
                        <a:ext cx="354" cy="94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accent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pPr>
                          <a:defRPr/>
                        </a:pPr>
                        <a:endParaRPr lang="en-US" dirty="0">
                          <a:cs typeface="+mn-cs"/>
                        </a:endParaRPr>
                      </a:p>
                    </p:txBody>
                  </p:sp>
                </p:grpSp>
              </p:grpSp>
              <p:sp>
                <p:nvSpPr>
                  <p:cNvPr id="91218" name="Rectangle 223"/>
                  <p:cNvSpPr>
                    <a:spLocks noChangeArrowheads="1"/>
                  </p:cNvSpPr>
                  <p:nvPr/>
                </p:nvSpPr>
                <p:spPr bwMode="auto">
                  <a:xfrm>
                    <a:off x="732" y="3484"/>
                    <a:ext cx="96" cy="93"/>
                  </a:xfrm>
                  <a:prstGeom prst="rect">
                    <a:avLst/>
                  </a:prstGeom>
                  <a:solidFill>
                    <a:schemeClr val="accent2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91219" name="Rectangle 224"/>
                  <p:cNvSpPr>
                    <a:spLocks noChangeArrowheads="1"/>
                  </p:cNvSpPr>
                  <p:nvPr/>
                </p:nvSpPr>
                <p:spPr bwMode="auto">
                  <a:xfrm>
                    <a:off x="723" y="3473"/>
                    <a:ext cx="480" cy="112"/>
                  </a:xfrm>
                  <a:prstGeom prst="rect">
                    <a:avLst/>
                  </a:prstGeom>
                  <a:noFill/>
                  <a:ln w="9525">
                    <a:solidFill>
                      <a:schemeClr val="accent2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</p:grpSp>
            <p:sp>
              <p:nvSpPr>
                <p:cNvPr id="91214" name="Rectangle 225"/>
                <p:cNvSpPr>
                  <a:spLocks noChangeArrowheads="1"/>
                </p:cNvSpPr>
                <p:nvPr/>
              </p:nvSpPr>
              <p:spPr bwMode="auto">
                <a:xfrm>
                  <a:off x="517" y="3545"/>
                  <a:ext cx="94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215" name="Rectangle 226"/>
                <p:cNvSpPr>
                  <a:spLocks noChangeArrowheads="1"/>
                </p:cNvSpPr>
                <p:nvPr/>
              </p:nvSpPr>
              <p:spPr bwMode="auto">
                <a:xfrm>
                  <a:off x="1115" y="3544"/>
                  <a:ext cx="60" cy="108"/>
                </a:xfrm>
                <a:prstGeom prst="rect">
                  <a:avLst/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1216" name="Rectangle 227"/>
                <p:cNvSpPr>
                  <a:spLocks noChangeArrowheads="1"/>
                </p:cNvSpPr>
                <p:nvPr/>
              </p:nvSpPr>
              <p:spPr bwMode="auto">
                <a:xfrm>
                  <a:off x="504" y="3529"/>
                  <a:ext cx="681" cy="138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  <p:sp>
          <p:nvSpPr>
            <p:cNvPr id="91205" name="AutoShape 228"/>
            <p:cNvSpPr>
              <a:spLocks noChangeArrowheads="1"/>
            </p:cNvSpPr>
            <p:nvPr/>
          </p:nvSpPr>
          <p:spPr bwMode="auto">
            <a:xfrm rot="10800000">
              <a:off x="1727" y="3105"/>
              <a:ext cx="240" cy="767"/>
            </a:xfrm>
            <a:prstGeom prst="downArrow">
              <a:avLst>
                <a:gd name="adj1" fmla="val 54167"/>
                <a:gd name="adj2" fmla="val 51311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4085" name="Group 229"/>
            <p:cNvGrpSpPr>
              <a:grpSpLocks/>
            </p:cNvGrpSpPr>
            <p:nvPr/>
          </p:nvGrpSpPr>
          <p:grpSpPr bwMode="auto">
            <a:xfrm>
              <a:off x="1695" y="3227"/>
              <a:ext cx="290" cy="154"/>
              <a:chOff x="844" y="3337"/>
              <a:chExt cx="290" cy="154"/>
            </a:xfrm>
          </p:grpSpPr>
          <p:sp>
            <p:nvSpPr>
              <p:cNvPr id="91207" name="Rectangle 230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08" name="Text Box 231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28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chemeClr val="bg1"/>
                    </a:solidFill>
                    <a:latin typeface="Arial" charset="0"/>
                    <a:cs typeface="+mn-cs"/>
                  </a:rPr>
                  <a:t>DNS</a:t>
                </a:r>
              </a:p>
            </p:txBody>
          </p:sp>
        </p:grpSp>
      </p:grpSp>
      <p:grpSp>
        <p:nvGrpSpPr>
          <p:cNvPr id="214048" name="Group 248"/>
          <p:cNvGrpSpPr>
            <a:grpSpLocks/>
          </p:cNvGrpSpPr>
          <p:nvPr/>
        </p:nvGrpSpPr>
        <p:grpSpPr bwMode="auto">
          <a:xfrm>
            <a:off x="7150100" y="963613"/>
            <a:ext cx="373063" cy="687387"/>
            <a:chOff x="4140" y="429"/>
            <a:chExt cx="1425" cy="2396"/>
          </a:xfrm>
        </p:grpSpPr>
        <p:sp>
          <p:nvSpPr>
            <p:cNvPr id="214051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73" name="Rectangle 149"/>
            <p:cNvSpPr>
              <a:spLocks noChangeArrowheads="1"/>
            </p:cNvSpPr>
            <p:nvPr/>
          </p:nvSpPr>
          <p:spPr bwMode="auto">
            <a:xfrm>
              <a:off x="4207" y="429"/>
              <a:ext cx="1049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14053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054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76" name="Rectangle 152"/>
            <p:cNvSpPr>
              <a:spLocks noChangeArrowheads="1"/>
            </p:cNvSpPr>
            <p:nvPr/>
          </p:nvSpPr>
          <p:spPr bwMode="auto">
            <a:xfrm>
              <a:off x="4213" y="695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4056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1202" name="AutoShape 154"/>
              <p:cNvSpPr>
                <a:spLocks noChangeArrowheads="1"/>
              </p:cNvSpPr>
              <p:nvPr/>
            </p:nvSpPr>
            <p:spPr bwMode="auto">
              <a:xfrm>
                <a:off x="611" y="2567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03" name="AutoShape 155"/>
              <p:cNvSpPr>
                <a:spLocks noChangeArrowheads="1"/>
              </p:cNvSpPr>
              <p:nvPr/>
            </p:nvSpPr>
            <p:spPr bwMode="auto">
              <a:xfrm>
                <a:off x="626" y="2583"/>
                <a:ext cx="696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178" name="Rectangle 156"/>
            <p:cNvSpPr>
              <a:spLocks noChangeArrowheads="1"/>
            </p:cNvSpPr>
            <p:nvPr/>
          </p:nvSpPr>
          <p:spPr bwMode="auto">
            <a:xfrm>
              <a:off x="4225" y="1021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4058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1200" name="AutoShape 158"/>
              <p:cNvSpPr>
                <a:spLocks noChangeArrowheads="1"/>
              </p:cNvSpPr>
              <p:nvPr/>
            </p:nvSpPr>
            <p:spPr bwMode="auto">
              <a:xfrm>
                <a:off x="613" y="2567"/>
                <a:ext cx="726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201" name="AutoShape 159"/>
              <p:cNvSpPr>
                <a:spLocks noChangeArrowheads="1"/>
              </p:cNvSpPr>
              <p:nvPr/>
            </p:nvSpPr>
            <p:spPr bwMode="auto">
              <a:xfrm>
                <a:off x="628" y="2585"/>
                <a:ext cx="696" cy="103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180" name="Rectangle 160"/>
            <p:cNvSpPr>
              <a:spLocks noChangeArrowheads="1"/>
            </p:cNvSpPr>
            <p:nvPr/>
          </p:nvSpPr>
          <p:spPr bwMode="auto">
            <a:xfrm>
              <a:off x="4219" y="1359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81" name="Rectangle 161"/>
            <p:cNvSpPr>
              <a:spLocks noChangeArrowheads="1"/>
            </p:cNvSpPr>
            <p:nvPr/>
          </p:nvSpPr>
          <p:spPr bwMode="auto">
            <a:xfrm>
              <a:off x="4231" y="1657"/>
              <a:ext cx="594" cy="44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214061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1198" name="AutoShape 163"/>
              <p:cNvSpPr>
                <a:spLocks noChangeArrowheads="1"/>
              </p:cNvSpPr>
              <p:nvPr/>
            </p:nvSpPr>
            <p:spPr bwMode="auto">
              <a:xfrm>
                <a:off x="613" y="2586"/>
                <a:ext cx="725" cy="122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199" name="AutoShape 164"/>
              <p:cNvSpPr>
                <a:spLocks noChangeArrowheads="1"/>
              </p:cNvSpPr>
              <p:nvPr/>
            </p:nvSpPr>
            <p:spPr bwMode="auto">
              <a:xfrm>
                <a:off x="628" y="2586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214062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4063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1196" name="AutoShape 167"/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1197" name="AutoShape 168"/>
              <p:cNvSpPr>
                <a:spLocks noChangeArrowheads="1"/>
              </p:cNvSpPr>
              <p:nvPr/>
            </p:nvSpPr>
            <p:spPr bwMode="auto">
              <a:xfrm>
                <a:off x="631" y="2583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91185" name="Rectangle 169"/>
            <p:cNvSpPr>
              <a:spLocks noChangeArrowheads="1"/>
            </p:cNvSpPr>
            <p:nvPr/>
          </p:nvSpPr>
          <p:spPr bwMode="auto">
            <a:xfrm>
              <a:off x="5250" y="429"/>
              <a:ext cx="67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14065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4066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88" name="Oval 172"/>
            <p:cNvSpPr>
              <a:spLocks noChangeArrowheads="1"/>
            </p:cNvSpPr>
            <p:nvPr/>
          </p:nvSpPr>
          <p:spPr bwMode="auto">
            <a:xfrm>
              <a:off x="5516" y="2609"/>
              <a:ext cx="49" cy="100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14068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1190" name="AutoShape 174"/>
            <p:cNvSpPr>
              <a:spLocks noChangeArrowheads="1"/>
            </p:cNvSpPr>
            <p:nvPr/>
          </p:nvSpPr>
          <p:spPr bwMode="auto">
            <a:xfrm>
              <a:off x="4140" y="2676"/>
              <a:ext cx="1201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91" name="AutoShape 175"/>
            <p:cNvSpPr>
              <a:spLocks noChangeArrowheads="1"/>
            </p:cNvSpPr>
            <p:nvPr/>
          </p:nvSpPr>
          <p:spPr bwMode="auto">
            <a:xfrm>
              <a:off x="4207" y="2709"/>
              <a:ext cx="1067" cy="83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92" name="Oval 176"/>
            <p:cNvSpPr>
              <a:spLocks noChangeArrowheads="1"/>
            </p:cNvSpPr>
            <p:nvPr/>
          </p:nvSpPr>
          <p:spPr bwMode="auto">
            <a:xfrm>
              <a:off x="4310" y="2382"/>
              <a:ext cx="158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93" name="Oval 177"/>
            <p:cNvSpPr>
              <a:spLocks noChangeArrowheads="1"/>
            </p:cNvSpPr>
            <p:nvPr/>
          </p:nvSpPr>
          <p:spPr bwMode="auto">
            <a:xfrm>
              <a:off x="4486" y="2382"/>
              <a:ext cx="158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91194" name="Oval 178"/>
            <p:cNvSpPr>
              <a:spLocks noChangeArrowheads="1"/>
            </p:cNvSpPr>
            <p:nvPr/>
          </p:nvSpPr>
          <p:spPr bwMode="auto">
            <a:xfrm>
              <a:off x="4661" y="2382"/>
              <a:ext cx="158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91195" name="Rectangle 179"/>
            <p:cNvSpPr>
              <a:spLocks noChangeArrowheads="1"/>
            </p:cNvSpPr>
            <p:nvPr/>
          </p:nvSpPr>
          <p:spPr bwMode="auto">
            <a:xfrm>
              <a:off x="5062" y="1835"/>
              <a:ext cx="85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91170" name="Rectangle 3"/>
          <p:cNvSpPr>
            <a:spLocks noGrp="1" noChangeArrowheads="1"/>
          </p:cNvSpPr>
          <p:nvPr>
            <p:ph type="title"/>
          </p:nvPr>
        </p:nvSpPr>
        <p:spPr>
          <a:xfrm>
            <a:off x="246063" y="-39688"/>
            <a:ext cx="8034337" cy="1003301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 using DNS</a:t>
            </a:r>
          </a:p>
        </p:txBody>
      </p:sp>
      <p:pic>
        <p:nvPicPr>
          <p:cNvPr id="214050" name="Picture 21" descr="underline_base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38" y="631825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90"/>
              </a:buClr>
            </a:pPr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>
                <a:buClr>
                  <a:srgbClr val="000090"/>
                </a:buClr>
              </a:pPr>
              <a:t>8</a:t>
            </a:fld>
            <a:endParaRPr lang="en-US" sz="1200" dirty="0">
              <a:latin typeface="Tahoma" charset="0"/>
            </a:endParaRPr>
          </a:p>
        </p:txBody>
      </p:sp>
      <p:sp>
        <p:nvSpPr>
          <p:cNvPr id="27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buClr>
                <a:srgbClr val="000090"/>
              </a:buClr>
            </a:pPr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59843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995 L 0.32587 -0.01018 L 0.22726 0.14666 " pathEditMode="relative" rAng="0" ptsTypes="AAA">
                                      <p:cBhvr>
                                        <p:cTn id="12" dur="2000" fill="hold"/>
                                        <p:tgtEl>
                                          <p:spTgt spid="705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285" y="78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726 0.14666 L 0.29844 0.14527 L 0.46528 -0.03516 L 0.46406 -0.16678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056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92" y="-1568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05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705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639" grpId="0"/>
      <p:bldP spid="705640" grpId="0"/>
      <p:bldP spid="705641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45" name="Group 94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4183" name="Group 95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424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4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4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56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4184" name="Group 96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1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423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4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4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123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6124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34188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6173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6174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6126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6127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6128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6129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34193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6131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2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3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4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5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6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37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14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6139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34203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6171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6172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6141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42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43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6144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6145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46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4210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24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34212" name="Group 12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4230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4232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33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44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4213" name="Group 125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2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4220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4222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4223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4224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34225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4228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4229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6163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6164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34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4214" name="Group 126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28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4216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4217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4218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712857" name="AutoShape 153"/>
          <p:cNvSpPr>
            <a:spLocks noChangeArrowheads="1"/>
          </p:cNvSpPr>
          <p:nvPr/>
        </p:nvSpPr>
        <p:spPr bwMode="auto">
          <a:xfrm>
            <a:off x="2387600" y="3086100"/>
            <a:ext cx="314325" cy="792163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6086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grpSp>
        <p:nvGrpSpPr>
          <p:cNvPr id="712834" name="Group 130"/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4176" name="Freeform 65"/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6114" name="Rectangle 67"/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15" name="Text Box 68"/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6116" name="Line 69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17" name="Line 70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18" name="Line 71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19" name="Line 72"/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12855" name="Group 151"/>
          <p:cNvGrpSpPr>
            <a:grpSpLocks/>
          </p:cNvGrpSpPr>
          <p:nvPr/>
        </p:nvGrpSpPr>
        <p:grpSpPr bwMode="auto">
          <a:xfrm>
            <a:off x="1893888" y="2643188"/>
            <a:ext cx="2011362" cy="760412"/>
            <a:chOff x="1197" y="1665"/>
            <a:chExt cx="1267" cy="479"/>
          </a:xfrm>
        </p:grpSpPr>
        <p:grpSp>
          <p:nvGrpSpPr>
            <p:cNvPr id="134171" name="Group 150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6110" name="Rectangle 123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11" name="Line 124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12" name="Line 125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6109" name="Text Box 126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712845" name="Group 141"/>
          <p:cNvGrpSpPr>
            <a:grpSpLocks/>
          </p:cNvGrpSpPr>
          <p:nvPr/>
        </p:nvGrpSpPr>
        <p:grpSpPr bwMode="auto">
          <a:xfrm>
            <a:off x="2027238" y="2903538"/>
            <a:ext cx="146050" cy="385762"/>
            <a:chOff x="1272" y="1762"/>
            <a:chExt cx="92" cy="243"/>
          </a:xfrm>
        </p:grpSpPr>
        <p:sp>
          <p:nvSpPr>
            <p:cNvPr id="46106" name="Line 127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107" name="Line 128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712847" name="Rectangle 143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A creates IP datagram with IP source A, destination B </a:t>
            </a:r>
          </a:p>
        </p:txBody>
      </p:sp>
      <p:sp>
        <p:nvSpPr>
          <p:cNvPr id="712848" name="Rectangle 144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A creates link-layer frame with R's MAC address as destination address,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grpSp>
        <p:nvGrpSpPr>
          <p:cNvPr id="712856" name="Group 152"/>
          <p:cNvGrpSpPr>
            <a:grpSpLocks/>
          </p:cNvGrpSpPr>
          <p:nvPr/>
        </p:nvGrpSpPr>
        <p:grpSpPr bwMode="auto">
          <a:xfrm>
            <a:off x="1477963" y="2244725"/>
            <a:ext cx="2443162" cy="1519238"/>
            <a:chOff x="931" y="1414"/>
            <a:chExt cx="1539" cy="957"/>
          </a:xfrm>
        </p:grpSpPr>
        <p:sp>
          <p:nvSpPr>
            <p:cNvPr id="46094" name="Text Box 135"/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E6-E9-00-17-BB-4B</a:t>
              </a:r>
            </a:p>
          </p:txBody>
        </p:sp>
        <p:grpSp>
          <p:nvGrpSpPr>
            <p:cNvPr id="134158" name="Group 145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6100" name="Rectangle 138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1" name="Rectangle 13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2" name="Line 13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3" name="Line 13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4" name="Line 139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6105" name="Line 140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6096" name="Line 146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097" name="Line 147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098" name="Line 148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6099" name="Line 149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34156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9456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80</a:t>
            </a:fld>
            <a:endParaRPr lang="en-US" sz="1200" dirty="0">
              <a:latin typeface="Tahoma" charset="0"/>
            </a:endParaRPr>
          </a:p>
        </p:txBody>
      </p:sp>
      <p:sp>
        <p:nvSpPr>
          <p:cNvPr id="10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56627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2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712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7128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2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2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857" grpId="0" animBg="1"/>
      <p:bldP spid="712847" grpId="0"/>
      <p:bldP spid="71284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193" name="Group 163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6236" name="Group 164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6295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97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98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225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6237" name="Group 165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220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6292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93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94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67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152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7153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36241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7202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7203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7155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7156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7157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7158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36246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7160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1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2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3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4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5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66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3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7168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36256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7200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7201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7170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71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72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7173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7174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75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6263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93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36265" name="Group 193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628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628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8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213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6266" name="Group 194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201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6273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6275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6276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6277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36278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6281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6282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7192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7193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203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6267" name="Group 195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97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6269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6270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6271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47109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grpSp>
        <p:nvGrpSpPr>
          <p:cNvPr id="714811" name="Group 59"/>
          <p:cNvGrpSpPr>
            <a:grpSpLocks/>
          </p:cNvGrpSpPr>
          <p:nvPr/>
        </p:nvGrpSpPr>
        <p:grpSpPr bwMode="auto">
          <a:xfrm>
            <a:off x="534988" y="2686050"/>
            <a:ext cx="976312" cy="1460500"/>
            <a:chOff x="337" y="1692"/>
            <a:chExt cx="615" cy="920"/>
          </a:xfrm>
        </p:grpSpPr>
        <p:sp>
          <p:nvSpPr>
            <p:cNvPr id="136229" name="Freeform 60"/>
            <p:cNvSpPr>
              <a:spLocks/>
            </p:cNvSpPr>
            <p:nvPr/>
          </p:nvSpPr>
          <p:spPr bwMode="auto">
            <a:xfrm>
              <a:off x="348" y="1709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7143" name="Rectangle 61"/>
            <p:cNvSpPr>
              <a:spLocks noChangeArrowheads="1"/>
            </p:cNvSpPr>
            <p:nvPr/>
          </p:nvSpPr>
          <p:spPr bwMode="auto">
            <a:xfrm>
              <a:off x="344" y="1711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4" name="Text Box 62"/>
            <p:cNvSpPr txBox="1">
              <a:spLocks noChangeArrowheads="1"/>
            </p:cNvSpPr>
            <p:nvPr/>
          </p:nvSpPr>
          <p:spPr bwMode="auto">
            <a:xfrm>
              <a:off x="413" y="1692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7145" name="Line 63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6" name="Line 64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7" name="Line 65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8" name="Line 66"/>
            <p:cNvSpPr>
              <a:spLocks noChangeShapeType="1"/>
            </p:cNvSpPr>
            <p:nvPr/>
          </p:nvSpPr>
          <p:spPr bwMode="auto">
            <a:xfrm>
              <a:off x="337" y="2345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47111" name="Rectangle 76"/>
          <p:cNvSpPr>
            <a:spLocks noChangeArrowheads="1"/>
          </p:cNvSpPr>
          <p:nvPr/>
        </p:nvSpPr>
        <p:spPr bwMode="auto">
          <a:xfrm>
            <a:off x="706438" y="1084263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frame sent from A to R</a:t>
            </a:r>
          </a:p>
        </p:txBody>
      </p:sp>
      <p:grpSp>
        <p:nvGrpSpPr>
          <p:cNvPr id="714820" name="Group 68"/>
          <p:cNvGrpSpPr>
            <a:grpSpLocks/>
          </p:cNvGrpSpPr>
          <p:nvPr/>
        </p:nvGrpSpPr>
        <p:grpSpPr bwMode="auto">
          <a:xfrm>
            <a:off x="2713038" y="3265488"/>
            <a:ext cx="1096962" cy="244475"/>
            <a:chOff x="1231" y="1990"/>
            <a:chExt cx="691" cy="154"/>
          </a:xfrm>
        </p:grpSpPr>
        <p:sp>
          <p:nvSpPr>
            <p:cNvPr id="47139" name="Rectangle 69"/>
            <p:cNvSpPr>
              <a:spLocks noChangeArrowheads="1"/>
            </p:cNvSpPr>
            <p:nvPr/>
          </p:nvSpPr>
          <p:spPr bwMode="auto">
            <a:xfrm>
              <a:off x="1231" y="1991"/>
              <a:ext cx="691" cy="153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0" name="Line 70"/>
            <p:cNvSpPr>
              <a:spLocks noChangeShapeType="1"/>
            </p:cNvSpPr>
            <p:nvPr/>
          </p:nvSpPr>
          <p:spPr bwMode="auto">
            <a:xfrm>
              <a:off x="1337" y="1990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41" name="Line 71"/>
            <p:cNvSpPr>
              <a:spLocks noChangeShapeType="1"/>
            </p:cNvSpPr>
            <p:nvPr/>
          </p:nvSpPr>
          <p:spPr bwMode="auto">
            <a:xfrm>
              <a:off x="1427" y="1992"/>
              <a:ext cx="0" cy="152"/>
            </a:xfrm>
            <a:prstGeom prst="line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14852" name="Group 100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6221" name="Freeform 93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7135" name="Rectangle 94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36" name="Text Box 95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7137" name="Line 98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38" name="Line 99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714853" name="Rectangle 101"/>
          <p:cNvSpPr>
            <a:spLocks noChangeArrowheads="1"/>
          </p:cNvSpPr>
          <p:nvPr/>
        </p:nvSpPr>
        <p:spPr bwMode="auto">
          <a:xfrm>
            <a:off x="709613" y="1439863"/>
            <a:ext cx="7772400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frame received at R, datagram removed, passed up to IP</a:t>
            </a:r>
          </a:p>
        </p:txBody>
      </p:sp>
      <p:grpSp>
        <p:nvGrpSpPr>
          <p:cNvPr id="714883" name="Group 131"/>
          <p:cNvGrpSpPr>
            <a:grpSpLocks/>
          </p:cNvGrpSpPr>
          <p:nvPr/>
        </p:nvGrpSpPr>
        <p:grpSpPr bwMode="auto">
          <a:xfrm>
            <a:off x="1477963" y="2244725"/>
            <a:ext cx="2443162" cy="1519238"/>
            <a:chOff x="931" y="1414"/>
            <a:chExt cx="1539" cy="957"/>
          </a:xfrm>
        </p:grpSpPr>
        <p:sp>
          <p:nvSpPr>
            <p:cNvPr id="47121" name="Text Box 79"/>
            <p:cNvSpPr txBox="1">
              <a:spLocks noChangeArrowheads="1"/>
            </p:cNvSpPr>
            <p:nvPr/>
          </p:nvSpPr>
          <p:spPr bwMode="auto">
            <a:xfrm>
              <a:off x="931" y="1414"/>
              <a:ext cx="1539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74-29-9C-E8-FF-55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MAC dest: E6-E9-00-17-BB-4B</a:t>
              </a:r>
            </a:p>
          </p:txBody>
        </p:sp>
        <p:grpSp>
          <p:nvGrpSpPr>
            <p:cNvPr id="136209" name="Group 80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7128" name="Rectangle 81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29" name="Rectangle 8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30" name="Line 8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31" name="Line 8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32" name="Line 85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7133" name="Line 86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7123" name="Line 87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4" name="Line 88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5" name="Line 89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6" name="Line 90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7" name="Text Box 130"/>
            <p:cNvSpPr txBox="1">
              <a:spLocks noChangeArrowheads="1"/>
            </p:cNvSpPr>
            <p:nvPr/>
          </p:nvSpPr>
          <p:spPr bwMode="auto">
            <a:xfrm>
              <a:off x="1193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714898" name="Group 146"/>
          <p:cNvGrpSpPr>
            <a:grpSpLocks/>
          </p:cNvGrpSpPr>
          <p:nvPr/>
        </p:nvGrpSpPr>
        <p:grpSpPr bwMode="auto">
          <a:xfrm>
            <a:off x="2667000" y="2435225"/>
            <a:ext cx="2011363" cy="979488"/>
            <a:chOff x="4493" y="1480"/>
            <a:chExt cx="1267" cy="617"/>
          </a:xfrm>
        </p:grpSpPr>
        <p:sp>
          <p:nvSpPr>
            <p:cNvPr id="47118" name="Line 143"/>
            <p:cNvSpPr>
              <a:spLocks noChangeShapeType="1"/>
            </p:cNvSpPr>
            <p:nvPr/>
          </p:nvSpPr>
          <p:spPr bwMode="auto">
            <a:xfrm flipH="1" flipV="1">
              <a:off x="4576" y="1627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19" name="Line 144"/>
            <p:cNvSpPr>
              <a:spLocks noChangeShapeType="1"/>
            </p:cNvSpPr>
            <p:nvPr/>
          </p:nvSpPr>
          <p:spPr bwMode="auto">
            <a:xfrm>
              <a:off x="4668" y="1739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7120" name="Text Box 145"/>
            <p:cNvSpPr txBox="1">
              <a:spLocks noChangeArrowheads="1"/>
            </p:cNvSpPr>
            <p:nvPr/>
          </p:nvSpPr>
          <p:spPr bwMode="auto">
            <a:xfrm>
              <a:off x="4493" y="1480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pic>
        <p:nvPicPr>
          <p:cNvPr id="136204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81</a:t>
            </a:fld>
            <a:endParaRPr lang="en-US" sz="1200" dirty="0">
              <a:latin typeface="Tahoma" charset="0"/>
            </a:endParaRPr>
          </a:p>
        </p:txBody>
      </p:sp>
      <p:sp>
        <p:nvSpPr>
          <p:cNvPr id="10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83744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714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96296E-6 L -8.33333E-7 0.13334 L 0.04045 0.16297 L 0.08629 0.16297 L 0.08524 0.01482 " pathEditMode="relative" rAng="0" ptsTypes="AAAAA">
                                      <p:cBhvr>
                                        <p:cTn id="11" dur="2000" fill="hold"/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06" y="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7148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1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7148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4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14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4853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41" name="Group 100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38285" name="Group 101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38344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46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47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62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8286" name="Group 102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7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8341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42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43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77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8178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38290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8227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8228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8180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8181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8182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8183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38295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8185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86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87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88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89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90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91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0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8193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38305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8225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8226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8195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96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97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8198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8199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200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8312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30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38314" name="Group 130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38332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38334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35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50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8315" name="Group 131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8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8322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38324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8325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38326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38327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38330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38331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8217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8218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40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38316" name="Group 132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4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38318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38319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38320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718850" name="AutoShape 2"/>
          <p:cNvSpPr>
            <a:spLocks noChangeArrowheads="1"/>
          </p:cNvSpPr>
          <p:nvPr/>
        </p:nvSpPr>
        <p:spPr bwMode="auto">
          <a:xfrm>
            <a:off x="5710238" y="3144838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48134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grpSp>
        <p:nvGrpSpPr>
          <p:cNvPr id="138246" name="Group 67"/>
          <p:cNvGrpSpPr>
            <a:grpSpLocks/>
          </p:cNvGrpSpPr>
          <p:nvPr/>
        </p:nvGrpSpPr>
        <p:grpSpPr bwMode="auto">
          <a:xfrm>
            <a:off x="5216525" y="2701925"/>
            <a:ext cx="2011363" cy="760413"/>
            <a:chOff x="1197" y="1665"/>
            <a:chExt cx="1267" cy="479"/>
          </a:xfrm>
        </p:grpSpPr>
        <p:grpSp>
          <p:nvGrpSpPr>
            <p:cNvPr id="138280" name="Group 68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48171" name="Rectangle 69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72" name="Line 70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73" name="Line 71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8170" name="Text Box 72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718921" name="Group 73"/>
          <p:cNvGrpSpPr>
            <a:grpSpLocks/>
          </p:cNvGrpSpPr>
          <p:nvPr/>
        </p:nvGrpSpPr>
        <p:grpSpPr bwMode="auto">
          <a:xfrm>
            <a:off x="5340350" y="2952750"/>
            <a:ext cx="146050" cy="385763"/>
            <a:chOff x="1272" y="1762"/>
            <a:chExt cx="92" cy="243"/>
          </a:xfrm>
        </p:grpSpPr>
        <p:sp>
          <p:nvSpPr>
            <p:cNvPr id="48167" name="Line 74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68" name="Line 75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718924" name="Rectangle 76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forwards datagram with IP source A, destination B </a:t>
            </a:r>
          </a:p>
        </p:txBody>
      </p:sp>
      <p:sp>
        <p:nvSpPr>
          <p:cNvPr id="718925" name="Rectangle 77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creates link-layer frame with B's MAC address as destination address,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grpSp>
        <p:nvGrpSpPr>
          <p:cNvPr id="718926" name="Group 78"/>
          <p:cNvGrpSpPr>
            <a:grpSpLocks/>
          </p:cNvGrpSpPr>
          <p:nvPr/>
        </p:nvGrpSpPr>
        <p:grpSpPr bwMode="auto">
          <a:xfrm>
            <a:off x="4791075" y="2293938"/>
            <a:ext cx="2428876" cy="1519237"/>
            <a:chOff x="931" y="1414"/>
            <a:chExt cx="1530" cy="957"/>
          </a:xfrm>
        </p:grpSpPr>
        <p:sp>
          <p:nvSpPr>
            <p:cNvPr id="48155" name="Text Box 79"/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1A-23-F9-CD-06-9B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49-BD-D2-C7-56-2A</a:t>
              </a:r>
            </a:p>
            <a:p>
              <a:pPr>
                <a:defRPr/>
              </a:pPr>
              <a:endParaRPr lang="en-US" sz="1200" i="0" dirty="0">
                <a:solidFill>
                  <a:srgbClr val="FF0000"/>
                </a:solidFill>
                <a:latin typeface="Arial" charset="0"/>
                <a:cs typeface="+mn-cs"/>
              </a:endParaRPr>
            </a:p>
          </p:txBody>
        </p:sp>
        <p:grpSp>
          <p:nvGrpSpPr>
            <p:cNvPr id="138267" name="Group 80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48161" name="Rectangle 81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2" name="Rectangle 82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3" name="Line 83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4" name="Line 84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5" name="Line 85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8166" name="Line 86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8157" name="Line 87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58" name="Line 88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59" name="Line 89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60" name="Line 90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38251" name="Group 91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38261" name="Freeform 92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8151" name="Rectangle 93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52" name="Text Box 94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8153" name="Line 95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54" name="Line 96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38252" name="Group 113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38254" name="Freeform 106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8144" name="Rectangle 107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45" name="Text Box 108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8146" name="Line 109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47" name="Line 110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48" name="Line 111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149" name="Line 112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38253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82</a:t>
            </a:fld>
            <a:endParaRPr lang="en-US" sz="1200" dirty="0">
              <a:latin typeface="Tahoma" charset="0"/>
            </a:endParaRPr>
          </a:p>
        </p:txBody>
      </p:sp>
      <p:sp>
        <p:nvSpPr>
          <p:cNvPr id="1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6415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18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189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8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50" grpId="0" animBg="1"/>
      <p:bldP spid="718924" grpId="0"/>
      <p:bldP spid="71892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289" name="Group 101"/>
          <p:cNvGrpSpPr>
            <a:grpSpLocks/>
          </p:cNvGrpSpPr>
          <p:nvPr/>
        </p:nvGrpSpPr>
        <p:grpSpPr bwMode="auto">
          <a:xfrm>
            <a:off x="709613" y="3962400"/>
            <a:ext cx="8221662" cy="2349500"/>
            <a:chOff x="709613" y="3962400"/>
            <a:chExt cx="8221662" cy="2349500"/>
          </a:xfrm>
        </p:grpSpPr>
        <p:grpSp>
          <p:nvGrpSpPr>
            <p:cNvPr id="140334" name="Group 102"/>
            <p:cNvGrpSpPr>
              <a:grpSpLocks/>
            </p:cNvGrpSpPr>
            <p:nvPr/>
          </p:nvGrpSpPr>
          <p:grpSpPr bwMode="auto">
            <a:xfrm>
              <a:off x="6979920" y="5354320"/>
              <a:ext cx="711200" cy="601028"/>
              <a:chOff x="7179310" y="4033520"/>
              <a:chExt cx="1009650" cy="855028"/>
            </a:xfrm>
          </p:grpSpPr>
          <p:grpSp>
            <p:nvGrpSpPr>
              <p:cNvPr id="14039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9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9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63" name="Rectangle 43"/>
              <p:cNvSpPr>
                <a:spLocks noChangeArrowheads="1"/>
              </p:cNvSpPr>
              <p:nvPr/>
            </p:nvSpPr>
            <p:spPr bwMode="auto">
              <a:xfrm rot="16200000">
                <a:off x="7439930" y="4308572"/>
                <a:ext cx="126470" cy="19607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0335" name="Group 103"/>
            <p:cNvGrpSpPr>
              <a:grpSpLocks/>
            </p:cNvGrpSpPr>
            <p:nvPr/>
          </p:nvGrpSpPr>
          <p:grpSpPr bwMode="auto">
            <a:xfrm>
              <a:off x="1046480" y="3962400"/>
              <a:ext cx="1026163" cy="761428"/>
              <a:chOff x="1046480" y="3962400"/>
              <a:chExt cx="1026163" cy="761428"/>
            </a:xfrm>
          </p:grpSpPr>
          <p:sp>
            <p:nvSpPr>
              <p:cNvPr id="158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87" y="4300538"/>
                <a:ext cx="111125" cy="247650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40390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91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92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sp>
          <p:nvSpPr>
            <p:cNvPr id="105" name="Text Box 4"/>
            <p:cNvSpPr txBox="1">
              <a:spLocks noChangeArrowheads="1"/>
            </p:cNvSpPr>
            <p:nvPr/>
          </p:nvSpPr>
          <p:spPr bwMode="auto">
            <a:xfrm>
              <a:off x="4224338" y="4381500"/>
              <a:ext cx="376237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n-lt"/>
                  <a:ea typeface="+mn-ea"/>
                  <a:cs typeface="+mn-cs"/>
                </a:rPr>
                <a:t>R</a:t>
              </a:r>
              <a:endParaRPr lang="en-US" i="0" dirty="0"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202" name="Text Box 21"/>
            <p:cNvSpPr txBox="1">
              <a:spLocks noChangeArrowheads="1"/>
            </p:cNvSpPr>
            <p:nvPr/>
          </p:nvSpPr>
          <p:spPr bwMode="auto">
            <a:xfrm>
              <a:off x="3868738" y="5378450"/>
              <a:ext cx="154305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1A-23-F9-CD-06-9B</a:t>
              </a:r>
            </a:p>
          </p:txBody>
        </p:sp>
        <p:sp>
          <p:nvSpPr>
            <p:cNvPr id="49203" name="Text Box 22"/>
            <p:cNvSpPr txBox="1">
              <a:spLocks noChangeArrowheads="1"/>
            </p:cNvSpPr>
            <p:nvPr/>
          </p:nvSpPr>
          <p:spPr bwMode="auto">
            <a:xfrm>
              <a:off x="4016375" y="5205413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222.222.222.220</a:t>
              </a:r>
            </a:p>
          </p:txBody>
        </p:sp>
        <p:grpSp>
          <p:nvGrpSpPr>
            <p:cNvPr id="140339" name="Group 23"/>
            <p:cNvGrpSpPr>
              <a:grpSpLocks/>
            </p:cNvGrpSpPr>
            <p:nvPr/>
          </p:nvGrpSpPr>
          <p:grpSpPr bwMode="auto">
            <a:xfrm>
              <a:off x="3044825" y="5794375"/>
              <a:ext cx="1541463" cy="449263"/>
              <a:chOff x="1934" y="2405"/>
              <a:chExt cx="971" cy="283"/>
            </a:xfrm>
          </p:grpSpPr>
          <p:sp>
            <p:nvSpPr>
              <p:cNvPr id="49252" name="Text Box 24"/>
              <p:cNvSpPr txBox="1">
                <a:spLocks noChangeArrowheads="1"/>
              </p:cNvSpPr>
              <p:nvPr/>
            </p:nvSpPr>
            <p:spPr bwMode="auto">
              <a:xfrm>
                <a:off x="1934" y="2405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111.111.111.110</a:t>
                </a:r>
              </a:p>
            </p:txBody>
          </p:sp>
          <p:sp>
            <p:nvSpPr>
              <p:cNvPr id="49253" name="Text Box 25"/>
              <p:cNvSpPr txBox="1">
                <a:spLocks noChangeArrowheads="1"/>
              </p:cNvSpPr>
              <p:nvPr/>
            </p:nvSpPr>
            <p:spPr bwMode="auto">
              <a:xfrm>
                <a:off x="1938" y="2515"/>
                <a:ext cx="967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E6-E9-00-17-BB-4B</a:t>
                </a:r>
              </a:p>
            </p:txBody>
          </p:sp>
        </p:grpSp>
        <p:sp>
          <p:nvSpPr>
            <p:cNvPr id="49205" name="Text Box 26"/>
            <p:cNvSpPr txBox="1">
              <a:spLocks noChangeArrowheads="1"/>
            </p:cNvSpPr>
            <p:nvPr/>
          </p:nvSpPr>
          <p:spPr bwMode="auto">
            <a:xfrm>
              <a:off x="952500" y="6037263"/>
              <a:ext cx="16271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CC-49-DE-D0-AB-7D</a:t>
              </a:r>
            </a:p>
          </p:txBody>
        </p:sp>
        <p:sp>
          <p:nvSpPr>
            <p:cNvPr id="49206" name="Text Box 27"/>
            <p:cNvSpPr txBox="1">
              <a:spLocks noChangeArrowheads="1"/>
            </p:cNvSpPr>
            <p:nvPr/>
          </p:nvSpPr>
          <p:spPr bwMode="auto">
            <a:xfrm>
              <a:off x="942975" y="5854700"/>
              <a:ext cx="1322388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111.111.111.112</a:t>
              </a:r>
            </a:p>
          </p:txBody>
        </p:sp>
        <p:sp>
          <p:nvSpPr>
            <p:cNvPr id="49207" name="Text Box 30"/>
            <p:cNvSpPr txBox="1">
              <a:spLocks noChangeArrowheads="1"/>
            </p:cNvSpPr>
            <p:nvPr/>
          </p:nvSpPr>
          <p:spPr bwMode="auto">
            <a:xfrm>
              <a:off x="709613" y="4741863"/>
              <a:ext cx="1322387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111.111.111.111</a:t>
              </a:r>
            </a:p>
          </p:txBody>
        </p:sp>
        <p:sp>
          <p:nvSpPr>
            <p:cNvPr id="49208" name="Text Box 33"/>
            <p:cNvSpPr txBox="1">
              <a:spLocks noChangeArrowheads="1"/>
            </p:cNvSpPr>
            <p:nvPr/>
          </p:nvSpPr>
          <p:spPr bwMode="auto">
            <a:xfrm>
              <a:off x="730250" y="4927600"/>
              <a:ext cx="1509713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74-29-9C-E8-FF-55</a:t>
              </a:r>
            </a:p>
          </p:txBody>
        </p:sp>
        <p:sp>
          <p:nvSpPr>
            <p:cNvPr id="140344" name="Freeform 39"/>
            <p:cNvSpPr>
              <a:spLocks/>
            </p:cNvSpPr>
            <p:nvPr/>
          </p:nvSpPr>
          <p:spPr bwMode="auto">
            <a:xfrm>
              <a:off x="2365375" y="4437063"/>
              <a:ext cx="839788" cy="1069975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9210" name="Line 40"/>
            <p:cNvSpPr>
              <a:spLocks noChangeShapeType="1"/>
            </p:cNvSpPr>
            <p:nvPr/>
          </p:nvSpPr>
          <p:spPr bwMode="auto">
            <a:xfrm>
              <a:off x="2062163" y="4416425"/>
              <a:ext cx="438150" cy="2301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1" name="Line 41"/>
            <p:cNvSpPr>
              <a:spLocks noChangeShapeType="1"/>
            </p:cNvSpPr>
            <p:nvPr/>
          </p:nvSpPr>
          <p:spPr bwMode="auto">
            <a:xfrm flipV="1">
              <a:off x="2185988" y="5360988"/>
              <a:ext cx="231775" cy="2555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2" name="Line 42"/>
            <p:cNvSpPr>
              <a:spLocks noChangeShapeType="1"/>
            </p:cNvSpPr>
            <p:nvPr/>
          </p:nvSpPr>
          <p:spPr bwMode="auto">
            <a:xfrm>
              <a:off x="3184525" y="4954588"/>
              <a:ext cx="584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3" name="Line 44"/>
            <p:cNvSpPr>
              <a:spLocks noChangeShapeType="1"/>
            </p:cNvSpPr>
            <p:nvPr/>
          </p:nvSpPr>
          <p:spPr bwMode="auto">
            <a:xfrm flipV="1">
              <a:off x="2101850" y="5711825"/>
              <a:ext cx="0" cy="1635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4" name="Line 45"/>
            <p:cNvSpPr>
              <a:spLocks noChangeShapeType="1"/>
            </p:cNvSpPr>
            <p:nvPr/>
          </p:nvSpPr>
          <p:spPr bwMode="auto">
            <a:xfrm flipH="1" flipV="1">
              <a:off x="1976438" y="4489450"/>
              <a:ext cx="0" cy="3984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5" name="Line 46"/>
            <p:cNvSpPr>
              <a:spLocks noChangeShapeType="1"/>
            </p:cNvSpPr>
            <p:nvPr/>
          </p:nvSpPr>
          <p:spPr bwMode="auto">
            <a:xfrm>
              <a:off x="3854450" y="5021263"/>
              <a:ext cx="0" cy="7508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16" name="Line 47"/>
            <p:cNvSpPr>
              <a:spLocks noChangeShapeType="1"/>
            </p:cNvSpPr>
            <p:nvPr/>
          </p:nvSpPr>
          <p:spPr bwMode="auto">
            <a:xfrm flipH="1" flipV="1">
              <a:off x="4935538" y="5011738"/>
              <a:ext cx="4762" cy="2206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21" name="Text Box 58"/>
            <p:cNvSpPr txBox="1">
              <a:spLocks noChangeArrowheads="1"/>
            </p:cNvSpPr>
            <p:nvPr/>
          </p:nvSpPr>
          <p:spPr bwMode="auto">
            <a:xfrm>
              <a:off x="719138" y="4156075"/>
              <a:ext cx="390525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A</a:t>
              </a:r>
            </a:p>
          </p:txBody>
        </p:sp>
        <p:sp>
          <p:nvSpPr>
            <p:cNvPr id="49218" name="Line 60"/>
            <p:cNvSpPr>
              <a:spLocks noChangeShapeType="1"/>
            </p:cNvSpPr>
            <p:nvPr/>
          </p:nvSpPr>
          <p:spPr bwMode="auto">
            <a:xfrm>
              <a:off x="5045075" y="4921250"/>
              <a:ext cx="11985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40354" name="Group 63"/>
            <p:cNvGrpSpPr>
              <a:grpSpLocks/>
            </p:cNvGrpSpPr>
            <p:nvPr/>
          </p:nvGrpSpPr>
          <p:grpSpPr bwMode="auto">
            <a:xfrm>
              <a:off x="7372350" y="4845050"/>
              <a:ext cx="1558925" cy="460375"/>
              <a:chOff x="4351" y="2786"/>
              <a:chExt cx="982" cy="290"/>
            </a:xfrm>
          </p:grpSpPr>
          <p:sp>
            <p:nvSpPr>
              <p:cNvPr id="49250" name="Text Box 64"/>
              <p:cNvSpPr txBox="1">
                <a:spLocks noChangeArrowheads="1"/>
              </p:cNvSpPr>
              <p:nvPr/>
            </p:nvSpPr>
            <p:spPr bwMode="auto">
              <a:xfrm>
                <a:off x="4352" y="2786"/>
                <a:ext cx="833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222.222.222.222</a:t>
                </a:r>
              </a:p>
            </p:txBody>
          </p:sp>
          <p:sp>
            <p:nvSpPr>
              <p:cNvPr id="49251" name="Text Box 65"/>
              <p:cNvSpPr txBox="1">
                <a:spLocks noChangeArrowheads="1"/>
              </p:cNvSpPr>
              <p:nvPr/>
            </p:nvSpPr>
            <p:spPr bwMode="auto">
              <a:xfrm>
                <a:off x="4351" y="2904"/>
                <a:ext cx="982" cy="1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49-BD-D2-C7-56-2A</a:t>
                </a:r>
              </a:p>
            </p:txBody>
          </p:sp>
        </p:grpSp>
        <p:sp>
          <p:nvSpPr>
            <p:cNvPr id="49220" name="Line 67"/>
            <p:cNvSpPr>
              <a:spLocks noChangeShapeType="1"/>
            </p:cNvSpPr>
            <p:nvPr/>
          </p:nvSpPr>
          <p:spPr bwMode="auto">
            <a:xfrm flipV="1">
              <a:off x="6943725" y="4416425"/>
              <a:ext cx="450850" cy="317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21" name="Line 68"/>
            <p:cNvSpPr>
              <a:spLocks noChangeShapeType="1"/>
            </p:cNvSpPr>
            <p:nvPr/>
          </p:nvSpPr>
          <p:spPr bwMode="auto">
            <a:xfrm flipH="1" flipV="1">
              <a:off x="7469188" y="4492625"/>
              <a:ext cx="11112" cy="3889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22" name="Text Box 71"/>
            <p:cNvSpPr txBox="1">
              <a:spLocks noChangeArrowheads="1"/>
            </p:cNvSpPr>
            <p:nvPr/>
          </p:nvSpPr>
          <p:spPr bwMode="auto">
            <a:xfrm>
              <a:off x="7073900" y="5811838"/>
              <a:ext cx="1322388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222.222.222.221</a:t>
              </a:r>
            </a:p>
          </p:txBody>
        </p:sp>
        <p:sp>
          <p:nvSpPr>
            <p:cNvPr id="49223" name="Text Box 72"/>
            <p:cNvSpPr txBox="1">
              <a:spLocks noChangeArrowheads="1"/>
            </p:cNvSpPr>
            <p:nvPr/>
          </p:nvSpPr>
          <p:spPr bwMode="auto">
            <a:xfrm>
              <a:off x="7077075" y="5986463"/>
              <a:ext cx="1501775" cy="2746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88-B2-2F-54-1A-0F</a:t>
              </a:r>
            </a:p>
          </p:txBody>
        </p:sp>
        <p:sp>
          <p:nvSpPr>
            <p:cNvPr id="49224" name="Line 73"/>
            <p:cNvSpPr>
              <a:spLocks noChangeShapeType="1"/>
            </p:cNvSpPr>
            <p:nvPr/>
          </p:nvSpPr>
          <p:spPr bwMode="auto">
            <a:xfrm flipH="1" flipV="1">
              <a:off x="6873875" y="5313363"/>
              <a:ext cx="254000" cy="250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225" name="Line 74"/>
            <p:cNvSpPr>
              <a:spLocks noChangeShapeType="1"/>
            </p:cNvSpPr>
            <p:nvPr/>
          </p:nvSpPr>
          <p:spPr bwMode="auto">
            <a:xfrm flipH="1">
              <a:off x="7208838" y="5654675"/>
              <a:ext cx="4762" cy="201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0361" name="Freeform 75"/>
            <p:cNvSpPr>
              <a:spLocks/>
            </p:cNvSpPr>
            <p:nvPr/>
          </p:nvSpPr>
          <p:spPr bwMode="auto">
            <a:xfrm>
              <a:off x="6203950" y="4440238"/>
              <a:ext cx="765175" cy="1081088"/>
            </a:xfrm>
            <a:custGeom>
              <a:avLst/>
              <a:gdLst>
                <a:gd name="T0" fmla="*/ 2147483647 w 1005"/>
                <a:gd name="T1" fmla="*/ 2147483647 h 996"/>
                <a:gd name="T2" fmla="*/ 2147483647 w 1005"/>
                <a:gd name="T3" fmla="*/ 2147483647 h 996"/>
                <a:gd name="T4" fmla="*/ 2147483647 w 1005"/>
                <a:gd name="T5" fmla="*/ 2147483647 h 996"/>
                <a:gd name="T6" fmla="*/ 2147483647 w 1005"/>
                <a:gd name="T7" fmla="*/ 2147483647 h 996"/>
                <a:gd name="T8" fmla="*/ 2147483647 w 1005"/>
                <a:gd name="T9" fmla="*/ 2147483647 h 996"/>
                <a:gd name="T10" fmla="*/ 2147483647 w 1005"/>
                <a:gd name="T11" fmla="*/ 2147483647 h 996"/>
                <a:gd name="T12" fmla="*/ 2147483647 w 1005"/>
                <a:gd name="T13" fmla="*/ 2147483647 h 996"/>
                <a:gd name="T14" fmla="*/ 2147483647 w 1005"/>
                <a:gd name="T15" fmla="*/ 2147483647 h 996"/>
                <a:gd name="T16" fmla="*/ 2147483647 w 1005"/>
                <a:gd name="T17" fmla="*/ 2147483647 h 996"/>
                <a:gd name="T18" fmla="*/ 2147483647 w 1005"/>
                <a:gd name="T19" fmla="*/ 2147483647 h 996"/>
                <a:gd name="T20" fmla="*/ 2147483647 w 1005"/>
                <a:gd name="T21" fmla="*/ 2147483647 h 996"/>
                <a:gd name="T22" fmla="*/ 2147483647 w 1005"/>
                <a:gd name="T23" fmla="*/ 2147483647 h 996"/>
                <a:gd name="T24" fmla="*/ 2147483647 w 1005"/>
                <a:gd name="T25" fmla="*/ 2147483647 h 9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05" h="996">
                  <a:moveTo>
                    <a:pt x="307" y="83"/>
                  </a:moveTo>
                  <a:cubicBezTo>
                    <a:pt x="218" y="117"/>
                    <a:pt x="182" y="156"/>
                    <a:pt x="134" y="227"/>
                  </a:cubicBezTo>
                  <a:cubicBezTo>
                    <a:pt x="86" y="298"/>
                    <a:pt x="38" y="426"/>
                    <a:pt x="19" y="507"/>
                  </a:cubicBezTo>
                  <a:cubicBezTo>
                    <a:pt x="0" y="588"/>
                    <a:pt x="8" y="648"/>
                    <a:pt x="19" y="716"/>
                  </a:cubicBezTo>
                  <a:cubicBezTo>
                    <a:pt x="30" y="784"/>
                    <a:pt x="54" y="873"/>
                    <a:pt x="84" y="918"/>
                  </a:cubicBezTo>
                  <a:cubicBezTo>
                    <a:pt x="114" y="963"/>
                    <a:pt x="148" y="984"/>
                    <a:pt x="199" y="990"/>
                  </a:cubicBezTo>
                  <a:cubicBezTo>
                    <a:pt x="250" y="996"/>
                    <a:pt x="310" y="961"/>
                    <a:pt x="393" y="954"/>
                  </a:cubicBezTo>
                  <a:cubicBezTo>
                    <a:pt x="476" y="947"/>
                    <a:pt x="614" y="967"/>
                    <a:pt x="696" y="947"/>
                  </a:cubicBezTo>
                  <a:cubicBezTo>
                    <a:pt x="778" y="927"/>
                    <a:pt x="833" y="898"/>
                    <a:pt x="883" y="831"/>
                  </a:cubicBezTo>
                  <a:cubicBezTo>
                    <a:pt x="933" y="764"/>
                    <a:pt x="991" y="644"/>
                    <a:pt x="998" y="543"/>
                  </a:cubicBezTo>
                  <a:cubicBezTo>
                    <a:pt x="1005" y="442"/>
                    <a:pt x="981" y="313"/>
                    <a:pt x="926" y="227"/>
                  </a:cubicBezTo>
                  <a:cubicBezTo>
                    <a:pt x="871" y="141"/>
                    <a:pt x="768" y="50"/>
                    <a:pt x="667" y="25"/>
                  </a:cubicBezTo>
                  <a:cubicBezTo>
                    <a:pt x="566" y="0"/>
                    <a:pt x="396" y="49"/>
                    <a:pt x="307" y="83"/>
                  </a:cubicBezTo>
                  <a:close/>
                </a:path>
              </a:pathLst>
            </a:custGeom>
            <a:solidFill>
              <a:srgbClr val="00CCFF"/>
            </a:solidFill>
            <a:ln w="9525" cap="flat" cmpd="sng">
              <a:solidFill>
                <a:schemeClr val="tx1"/>
              </a:solidFill>
              <a:prstDash val="solid"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131" name="Text Box 76"/>
            <p:cNvSpPr txBox="1">
              <a:spLocks noChangeArrowheads="1"/>
            </p:cNvSpPr>
            <p:nvPr/>
          </p:nvSpPr>
          <p:spPr bwMode="auto">
            <a:xfrm>
              <a:off x="8307388" y="4073525"/>
              <a:ext cx="357187" cy="4619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400" i="0" dirty="0">
                  <a:solidFill>
                    <a:srgbClr val="FF0000"/>
                  </a:solidFill>
                  <a:latin typeface="+mj-lt"/>
                  <a:ea typeface="+mn-ea"/>
                  <a:cs typeface="+mn-cs"/>
                </a:rPr>
                <a:t>B</a:t>
              </a:r>
            </a:p>
          </p:txBody>
        </p:sp>
        <p:grpSp>
          <p:nvGrpSpPr>
            <p:cNvPr id="140363" name="Group 131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7179310" y="4033520"/>
              <a:chExt cx="1009650" cy="855028"/>
            </a:xfrm>
          </p:grpSpPr>
          <p:grpSp>
            <p:nvGrpSpPr>
              <p:cNvPr id="140381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4038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8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51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232" y="4309268"/>
                <a:ext cx="127000" cy="195263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0364" name="Group 132"/>
            <p:cNvGrpSpPr>
              <a:grpSpLocks/>
            </p:cNvGrpSpPr>
            <p:nvPr/>
          </p:nvGrpSpPr>
          <p:grpSpPr bwMode="auto">
            <a:xfrm>
              <a:off x="3757931" y="4714240"/>
              <a:ext cx="1291589" cy="426719"/>
              <a:chOff x="4011931" y="3379152"/>
              <a:chExt cx="1262062" cy="390207"/>
            </a:xfrm>
          </p:grpSpPr>
          <p:sp>
            <p:nvSpPr>
              <p:cNvPr id="139" name="Rectangle 43"/>
              <p:cNvSpPr>
                <a:spLocks noChangeArrowheads="1"/>
              </p:cNvSpPr>
              <p:nvPr/>
            </p:nvSpPr>
            <p:spPr bwMode="auto">
              <a:xfrm rot="16200000">
                <a:off x="5112705" y="3476529"/>
                <a:ext cx="127747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40371" name="Group 1185"/>
              <p:cNvGrpSpPr>
                <a:grpSpLocks/>
              </p:cNvGrpSpPr>
              <p:nvPr/>
            </p:nvGrpSpPr>
            <p:grpSpPr bwMode="auto">
              <a:xfrm>
                <a:off x="4197985" y="3379152"/>
                <a:ext cx="892175" cy="390207"/>
                <a:chOff x="4650" y="1129"/>
                <a:chExt cx="246" cy="95"/>
              </a:xfrm>
            </p:grpSpPr>
            <p:sp>
              <p:nvSpPr>
                <p:cNvPr id="140373" name="Oval 407"/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40374" name="Rectangle 410"/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/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sp>
              <p:nvSpPr>
                <p:cNvPr id="140375" name="Oval 411"/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 sz="2400" i="0" dirty="0">
                    <a:latin typeface="Times New Roman" charset="0"/>
                    <a:cs typeface="Arial" charset="0"/>
                  </a:endParaRPr>
                </a:p>
              </p:txBody>
            </p:sp>
            <p:grpSp>
              <p:nvGrpSpPr>
                <p:cNvPr id="140376" name="Group 1189"/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140379" name="Freeform 1190"/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  <p:sp>
                <p:nvSpPr>
                  <p:cNvPr id="140380" name="Freeform 1191"/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0" t="0" r="r" b="b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49242" name="Line 1192"/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243" name="Line 1193"/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41" name="Rectangle 43"/>
              <p:cNvSpPr>
                <a:spLocks noChangeArrowheads="1"/>
              </p:cNvSpPr>
              <p:nvPr/>
            </p:nvSpPr>
            <p:spPr bwMode="auto">
              <a:xfrm rot="16200000">
                <a:off x="4046200" y="3485965"/>
                <a:ext cx="126295" cy="19545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</p:grpSp>
        <p:grpSp>
          <p:nvGrpSpPr>
            <p:cNvPr id="140365" name="Group 133"/>
            <p:cNvGrpSpPr>
              <a:grpSpLocks/>
            </p:cNvGrpSpPr>
            <p:nvPr/>
          </p:nvGrpSpPr>
          <p:grpSpPr bwMode="auto">
            <a:xfrm>
              <a:off x="1483360" y="5313680"/>
              <a:ext cx="701043" cy="517588"/>
              <a:chOff x="1046480" y="3962400"/>
              <a:chExt cx="1026163" cy="761428"/>
            </a:xfrm>
          </p:grpSpPr>
          <p:sp>
            <p:nvSpPr>
              <p:cNvPr id="135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438" y="4298853"/>
                <a:ext cx="109762" cy="24863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Comic Sans MS" pitchFamily="66" charset="0"/>
                  <a:ea typeface="+mn-ea"/>
                  <a:cs typeface="+mn-cs"/>
                </a:endParaRPr>
              </a:p>
            </p:txBody>
          </p:sp>
          <p:grpSp>
            <p:nvGrpSpPr>
              <p:cNvPr id="140367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40368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6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40369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</p:grpSp>
      <p:sp>
        <p:nvSpPr>
          <p:cNvPr id="49157" name="Rectangle 3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sp>
        <p:nvSpPr>
          <p:cNvPr id="720966" name="Rectangle 70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forwards datagram with IP source A, destination B </a:t>
            </a:r>
          </a:p>
        </p:txBody>
      </p:sp>
      <p:sp>
        <p:nvSpPr>
          <p:cNvPr id="720967" name="Rectangle 71"/>
          <p:cNvSpPr>
            <a:spLocks noChangeArrowheads="1"/>
          </p:cNvSpPr>
          <p:nvPr/>
        </p:nvSpPr>
        <p:spPr bwMode="auto">
          <a:xfrm>
            <a:off x="719138" y="1441450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creates link-layer frame with B's MAC address as destination address,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grpSp>
        <p:nvGrpSpPr>
          <p:cNvPr id="720995" name="Group 99"/>
          <p:cNvGrpSpPr>
            <a:grpSpLocks/>
          </p:cNvGrpSpPr>
          <p:nvPr/>
        </p:nvGrpSpPr>
        <p:grpSpPr bwMode="auto">
          <a:xfrm>
            <a:off x="4791075" y="2293938"/>
            <a:ext cx="2436813" cy="1643062"/>
            <a:chOff x="3018" y="1445"/>
            <a:chExt cx="1535" cy="1035"/>
          </a:xfrm>
        </p:grpSpPr>
        <p:sp>
          <p:nvSpPr>
            <p:cNvPr id="49176" name="AutoShape 2"/>
            <p:cNvSpPr>
              <a:spLocks noChangeArrowheads="1"/>
            </p:cNvSpPr>
            <p:nvPr/>
          </p:nvSpPr>
          <p:spPr bwMode="auto">
            <a:xfrm>
              <a:off x="3597" y="1981"/>
              <a:ext cx="198" cy="499"/>
            </a:xfrm>
            <a:prstGeom prst="downArrow">
              <a:avLst>
                <a:gd name="adj1" fmla="val 50000"/>
                <a:gd name="adj2" fmla="val 63005"/>
              </a:avLst>
            </a:pr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40312" name="Group 61"/>
            <p:cNvGrpSpPr>
              <a:grpSpLocks/>
            </p:cNvGrpSpPr>
            <p:nvPr/>
          </p:nvGrpSpPr>
          <p:grpSpPr bwMode="auto">
            <a:xfrm>
              <a:off x="3286" y="1702"/>
              <a:ext cx="1267" cy="479"/>
              <a:chOff x="1197" y="1665"/>
              <a:chExt cx="1267" cy="479"/>
            </a:xfrm>
          </p:grpSpPr>
          <p:grpSp>
            <p:nvGrpSpPr>
              <p:cNvPr id="140329" name="Group 62"/>
              <p:cNvGrpSpPr>
                <a:grpSpLocks/>
              </p:cNvGrpSpPr>
              <p:nvPr/>
            </p:nvGrpSpPr>
            <p:grpSpPr bwMode="auto">
              <a:xfrm>
                <a:off x="1231" y="1990"/>
                <a:ext cx="691" cy="154"/>
                <a:chOff x="1231" y="1990"/>
                <a:chExt cx="691" cy="154"/>
              </a:xfrm>
            </p:grpSpPr>
            <p:sp>
              <p:nvSpPr>
                <p:cNvPr id="49196" name="Rectangle 63"/>
                <p:cNvSpPr>
                  <a:spLocks noChangeArrowheads="1"/>
                </p:cNvSpPr>
                <p:nvPr/>
              </p:nvSpPr>
              <p:spPr bwMode="auto">
                <a:xfrm>
                  <a:off x="1231" y="1991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97" name="Line 64"/>
                <p:cNvSpPr>
                  <a:spLocks noChangeShapeType="1"/>
                </p:cNvSpPr>
                <p:nvPr/>
              </p:nvSpPr>
              <p:spPr bwMode="auto">
                <a:xfrm>
                  <a:off x="1337" y="1990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98" name="Line 65"/>
                <p:cNvSpPr>
                  <a:spLocks noChangeShapeType="1"/>
                </p:cNvSpPr>
                <p:nvPr/>
              </p:nvSpPr>
              <p:spPr bwMode="auto">
                <a:xfrm>
                  <a:off x="1427" y="1992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49195" name="Text Box 66"/>
              <p:cNvSpPr txBox="1">
                <a:spLocks noChangeArrowheads="1"/>
              </p:cNvSpPr>
              <p:nvPr/>
            </p:nvSpPr>
            <p:spPr bwMode="auto">
              <a:xfrm>
                <a:off x="1197" y="1665"/>
                <a:ext cx="12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IP src: 111.111.111.111</a:t>
                </a:r>
              </a:p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   IP dest: 222.222.222.222</a:t>
                </a:r>
              </a:p>
            </p:txBody>
          </p:sp>
        </p:grpSp>
        <p:grpSp>
          <p:nvGrpSpPr>
            <p:cNvPr id="140313" name="Group 67"/>
            <p:cNvGrpSpPr>
              <a:grpSpLocks/>
            </p:cNvGrpSpPr>
            <p:nvPr/>
          </p:nvGrpSpPr>
          <p:grpSpPr bwMode="auto">
            <a:xfrm>
              <a:off x="3364" y="1860"/>
              <a:ext cx="92" cy="243"/>
              <a:chOff x="1272" y="1762"/>
              <a:chExt cx="92" cy="243"/>
            </a:xfrm>
          </p:grpSpPr>
          <p:sp>
            <p:nvSpPr>
              <p:cNvPr id="49192" name="Line 68"/>
              <p:cNvSpPr>
                <a:spLocks noChangeShapeType="1"/>
              </p:cNvSpPr>
              <p:nvPr/>
            </p:nvSpPr>
            <p:spPr bwMode="auto">
              <a:xfrm>
                <a:off x="1272" y="1762"/>
                <a:ext cx="0" cy="2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9193" name="Line 69"/>
              <p:cNvSpPr>
                <a:spLocks noChangeShapeType="1"/>
              </p:cNvSpPr>
              <p:nvPr/>
            </p:nvSpPr>
            <p:spPr bwMode="auto">
              <a:xfrm>
                <a:off x="1364" y="1878"/>
                <a:ext cx="0" cy="12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grpSp>
          <p:nvGrpSpPr>
            <p:cNvPr id="140314" name="Group 72"/>
            <p:cNvGrpSpPr>
              <a:grpSpLocks/>
            </p:cNvGrpSpPr>
            <p:nvPr/>
          </p:nvGrpSpPr>
          <p:grpSpPr bwMode="auto">
            <a:xfrm>
              <a:off x="3018" y="1445"/>
              <a:ext cx="1530" cy="957"/>
              <a:chOff x="931" y="1414"/>
              <a:chExt cx="1530" cy="957"/>
            </a:xfrm>
          </p:grpSpPr>
          <p:sp>
            <p:nvSpPr>
              <p:cNvPr id="49180" name="Text Box 73"/>
              <p:cNvSpPr txBox="1">
                <a:spLocks noChangeArrowheads="1"/>
              </p:cNvSpPr>
              <p:nvPr/>
            </p:nvSpPr>
            <p:spPr bwMode="auto">
              <a:xfrm>
                <a:off x="931" y="1414"/>
                <a:ext cx="1530" cy="40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MAC src: </a:t>
                </a:r>
                <a:r>
                  <a:rPr lang="en-US" sz="1200" i="0" dirty="0">
                    <a:solidFill>
                      <a:srgbClr val="FF0000"/>
                    </a:solidFill>
                    <a:latin typeface="Arial" charset="0"/>
                    <a:cs typeface="+mn-cs"/>
                  </a:rPr>
                  <a:t>1A-23-F9-CD-06-9B</a:t>
                </a:r>
              </a:p>
              <a:p>
                <a:pPr>
                  <a:defRPr/>
                </a:pPr>
                <a:r>
                  <a:rPr lang="en-US" sz="1200" i="0" dirty="0">
                    <a:latin typeface="Arial" charset="0"/>
                    <a:cs typeface="+mn-cs"/>
                  </a:rPr>
                  <a:t>  MAC dest: </a:t>
                </a:r>
                <a:r>
                  <a:rPr lang="en-US" sz="1200" i="0" dirty="0">
                    <a:solidFill>
                      <a:srgbClr val="FF0000"/>
                    </a:solidFill>
                    <a:latin typeface="Arial" charset="0"/>
                    <a:cs typeface="+mn-cs"/>
                  </a:rPr>
                  <a:t>49-BD-D2-C7-56-2A</a:t>
                </a:r>
              </a:p>
              <a:p>
                <a:pPr>
                  <a:defRPr/>
                </a:pPr>
                <a:endParaRPr lang="en-US" sz="1200" i="0" dirty="0">
                  <a:solidFill>
                    <a:srgbClr val="FF0000"/>
                  </a:solidFill>
                  <a:latin typeface="Arial" charset="0"/>
                  <a:cs typeface="+mn-cs"/>
                </a:endParaRPr>
              </a:p>
            </p:txBody>
          </p:sp>
          <p:grpSp>
            <p:nvGrpSpPr>
              <p:cNvPr id="140316" name="Group 74"/>
              <p:cNvGrpSpPr>
                <a:grpSpLocks/>
              </p:cNvGrpSpPr>
              <p:nvPr/>
            </p:nvGrpSpPr>
            <p:grpSpPr bwMode="auto">
              <a:xfrm>
                <a:off x="981" y="2182"/>
                <a:ext cx="1049" cy="189"/>
                <a:chOff x="2829" y="2040"/>
                <a:chExt cx="1049" cy="189"/>
              </a:xfrm>
            </p:grpSpPr>
            <p:sp>
              <p:nvSpPr>
                <p:cNvPr id="49186" name="Rectangle 75"/>
                <p:cNvSpPr>
                  <a:spLocks noChangeArrowheads="1"/>
                </p:cNvSpPr>
                <p:nvPr/>
              </p:nvSpPr>
              <p:spPr bwMode="auto">
                <a:xfrm>
                  <a:off x="2829" y="2042"/>
                  <a:ext cx="1049" cy="185"/>
                </a:xfrm>
                <a:prstGeom prst="rect">
                  <a:avLst/>
                </a:prstGeom>
                <a:solidFill>
                  <a:srgbClr val="0000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87" name="Rectangle 76"/>
                <p:cNvSpPr>
                  <a:spLocks noChangeArrowheads="1"/>
                </p:cNvSpPr>
                <p:nvPr/>
              </p:nvSpPr>
              <p:spPr bwMode="auto">
                <a:xfrm>
                  <a:off x="3078" y="2060"/>
                  <a:ext cx="691" cy="153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88" name="Line 77"/>
                <p:cNvSpPr>
                  <a:spLocks noChangeShapeType="1"/>
                </p:cNvSpPr>
                <p:nvPr/>
              </p:nvSpPr>
              <p:spPr bwMode="auto">
                <a:xfrm>
                  <a:off x="3180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89" name="Line 78"/>
                <p:cNvSpPr>
                  <a:spLocks noChangeShapeType="1"/>
                </p:cNvSpPr>
                <p:nvPr/>
              </p:nvSpPr>
              <p:spPr bwMode="auto">
                <a:xfrm>
                  <a:off x="3276" y="2063"/>
                  <a:ext cx="0" cy="152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90" name="Line 79"/>
                <p:cNvSpPr>
                  <a:spLocks noChangeShapeType="1"/>
                </p:cNvSpPr>
                <p:nvPr/>
              </p:nvSpPr>
              <p:spPr bwMode="auto">
                <a:xfrm>
                  <a:off x="2910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49191" name="Line 80"/>
                <p:cNvSpPr>
                  <a:spLocks noChangeShapeType="1"/>
                </p:cNvSpPr>
                <p:nvPr/>
              </p:nvSpPr>
              <p:spPr bwMode="auto">
                <a:xfrm>
                  <a:off x="3006" y="2040"/>
                  <a:ext cx="0" cy="189"/>
                </a:xfrm>
                <a:prstGeom prst="line">
                  <a:avLst/>
                </a:prstGeom>
                <a:noFill/>
                <a:ln w="1905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49182" name="Line 81"/>
              <p:cNvSpPr>
                <a:spLocks noChangeShapeType="1"/>
              </p:cNvSpPr>
              <p:nvPr/>
            </p:nvSpPr>
            <p:spPr bwMode="auto">
              <a:xfrm flipV="1">
                <a:off x="1018" y="1576"/>
                <a:ext cx="2" cy="70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9183" name="Line 82"/>
              <p:cNvSpPr>
                <a:spLocks noChangeShapeType="1"/>
              </p:cNvSpPr>
              <p:nvPr/>
            </p:nvSpPr>
            <p:spPr bwMode="auto">
              <a:xfrm flipV="1">
                <a:off x="1106" y="1680"/>
                <a:ext cx="0" cy="5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9184" name="Line 83"/>
              <p:cNvSpPr>
                <a:spLocks noChangeShapeType="1"/>
              </p:cNvSpPr>
              <p:nvPr/>
            </p:nvSpPr>
            <p:spPr bwMode="auto">
              <a:xfrm flipH="1" flipV="1">
                <a:off x="1276" y="1812"/>
                <a:ext cx="2" cy="47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49185" name="Line 84"/>
              <p:cNvSpPr>
                <a:spLocks noChangeShapeType="1"/>
              </p:cNvSpPr>
              <p:nvPr/>
            </p:nvSpPr>
            <p:spPr bwMode="auto">
              <a:xfrm>
                <a:off x="1368" y="1924"/>
                <a:ext cx="2" cy="35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40296" name="Group 85"/>
          <p:cNvGrpSpPr>
            <a:grpSpLocks/>
          </p:cNvGrpSpPr>
          <p:nvPr/>
        </p:nvGrpSpPr>
        <p:grpSpPr bwMode="auto">
          <a:xfrm>
            <a:off x="3952875" y="2767013"/>
            <a:ext cx="895350" cy="2038350"/>
            <a:chOff x="2823" y="1545"/>
            <a:chExt cx="564" cy="1284"/>
          </a:xfrm>
        </p:grpSpPr>
        <p:sp>
          <p:nvSpPr>
            <p:cNvPr id="140306" name="Freeform 86"/>
            <p:cNvSpPr>
              <a:spLocks/>
            </p:cNvSpPr>
            <p:nvPr/>
          </p:nvSpPr>
          <p:spPr bwMode="auto">
            <a:xfrm>
              <a:off x="2823" y="2265"/>
              <a:ext cx="564" cy="564"/>
            </a:xfrm>
            <a:custGeom>
              <a:avLst/>
              <a:gdLst>
                <a:gd name="T0" fmla="*/ 564 w 564"/>
                <a:gd name="T1" fmla="*/ 0 h 564"/>
                <a:gd name="T2" fmla="*/ 287 w 564"/>
                <a:gd name="T3" fmla="*/ 564 h 564"/>
                <a:gd name="T4" fmla="*/ 0 w 564"/>
                <a:gd name="T5" fmla="*/ 0 h 564"/>
                <a:gd name="T6" fmla="*/ 564 w 564"/>
                <a:gd name="T7" fmla="*/ 0 h 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64" h="564">
                  <a:moveTo>
                    <a:pt x="564" y="0"/>
                  </a:moveTo>
                  <a:lnTo>
                    <a:pt x="287" y="564"/>
                  </a:lnTo>
                  <a:lnTo>
                    <a:pt x="0" y="0"/>
                  </a:lnTo>
                  <a:lnTo>
                    <a:pt x="564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9172" name="Rectangle 87"/>
            <p:cNvSpPr>
              <a:spLocks noChangeArrowheads="1"/>
            </p:cNvSpPr>
            <p:nvPr/>
          </p:nvSpPr>
          <p:spPr bwMode="auto">
            <a:xfrm>
              <a:off x="2872" y="1877"/>
              <a:ext cx="493" cy="4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73" name="Text Box 88"/>
            <p:cNvSpPr txBox="1">
              <a:spLocks noChangeArrowheads="1"/>
            </p:cNvSpPr>
            <p:nvPr/>
          </p:nvSpPr>
          <p:spPr bwMode="auto">
            <a:xfrm>
              <a:off x="2941" y="1545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9174" name="Line 89"/>
            <p:cNvSpPr>
              <a:spLocks noChangeShapeType="1"/>
            </p:cNvSpPr>
            <p:nvPr/>
          </p:nvSpPr>
          <p:spPr bwMode="auto">
            <a:xfrm>
              <a:off x="2868" y="2039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75" name="Line 90"/>
            <p:cNvSpPr>
              <a:spLocks noChangeShapeType="1"/>
            </p:cNvSpPr>
            <p:nvPr/>
          </p:nvSpPr>
          <p:spPr bwMode="auto">
            <a:xfrm>
              <a:off x="2865" y="21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20987" name="Group 91"/>
          <p:cNvGrpSpPr>
            <a:grpSpLocks/>
          </p:cNvGrpSpPr>
          <p:nvPr/>
        </p:nvGrpSpPr>
        <p:grpSpPr bwMode="auto">
          <a:xfrm>
            <a:off x="8061325" y="2478088"/>
            <a:ext cx="928688" cy="1954212"/>
            <a:chOff x="250" y="1380"/>
            <a:chExt cx="585" cy="1231"/>
          </a:xfrm>
        </p:grpSpPr>
        <p:sp>
          <p:nvSpPr>
            <p:cNvPr id="140299" name="Freeform 92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49165" name="Rectangle 93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66" name="Text Box 94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49167" name="Line 95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68" name="Line 96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69" name="Line 97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9170" name="Line 98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40298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635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83</a:t>
            </a:fld>
            <a:endParaRPr lang="en-US" sz="1200" dirty="0">
              <a:latin typeface="Tahoma" charset="0"/>
            </a:endParaRPr>
          </a:p>
        </p:txBody>
      </p:sp>
      <p:sp>
        <p:nvSpPr>
          <p:cNvPr id="111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16557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0"/>
                                        <p:tgtEl>
                                          <p:spTgt spid="7209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3.33333E-6 L 1.94444E-6 0.19838 L 0.11007 0.1199 L 0.11007 -0.03565 " pathEditMode="relative" rAng="0" ptsTypes="AAAA">
                                      <p:cBhvr>
                                        <p:cTn id="18" dur="2000" fill="hold"/>
                                        <p:tgtEl>
                                          <p:spTgt spid="7209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8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966" grpId="0"/>
      <p:bldP spid="72096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37" name="Group 95"/>
          <p:cNvGrpSpPr>
            <a:grpSpLocks/>
          </p:cNvGrpSpPr>
          <p:nvPr/>
        </p:nvGrpSpPr>
        <p:grpSpPr bwMode="auto">
          <a:xfrm>
            <a:off x="6962095" y="5191351"/>
            <a:ext cx="711200" cy="600075"/>
            <a:chOff x="7179310" y="4033520"/>
            <a:chExt cx="1009650" cy="855028"/>
          </a:xfrm>
        </p:grpSpPr>
        <p:grpSp>
          <p:nvGrpSpPr>
            <p:cNvPr id="142433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3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3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56" name="Rectangle 43"/>
            <p:cNvSpPr>
              <a:spLocks noChangeArrowheads="1"/>
            </p:cNvSpPr>
            <p:nvPr/>
          </p:nvSpPr>
          <p:spPr bwMode="auto">
            <a:xfrm rot="16200000">
              <a:off x="7439378" y="4308711"/>
              <a:ext cx="126671" cy="196070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2338" name="Group 96"/>
          <p:cNvGrpSpPr>
            <a:grpSpLocks/>
          </p:cNvGrpSpPr>
          <p:nvPr/>
        </p:nvGrpSpPr>
        <p:grpSpPr bwMode="auto">
          <a:xfrm>
            <a:off x="1028020" y="3799113"/>
            <a:ext cx="1027112" cy="762000"/>
            <a:chOff x="1046480" y="3962400"/>
            <a:chExt cx="1026163" cy="761428"/>
          </a:xfrm>
        </p:grpSpPr>
        <p:sp>
          <p:nvSpPr>
            <p:cNvPr id="151" name="Rectangle 48"/>
            <p:cNvSpPr>
              <a:spLocks noChangeArrowheads="1"/>
            </p:cNvSpPr>
            <p:nvPr/>
          </p:nvSpPr>
          <p:spPr bwMode="auto">
            <a:xfrm rot="16200000">
              <a:off x="1893411" y="4300306"/>
              <a:ext cx="111042" cy="247421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2430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31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32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98" name="Text Box 4"/>
          <p:cNvSpPr txBox="1">
            <a:spLocks noChangeArrowheads="1"/>
          </p:cNvSpPr>
          <p:nvPr/>
        </p:nvSpPr>
        <p:spPr bwMode="auto">
          <a:xfrm>
            <a:off x="4206195" y="4218213"/>
            <a:ext cx="3762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i="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R</a:t>
            </a:r>
            <a:endParaRPr lang="en-US" i="0" dirty="0">
              <a:latin typeface="+mn-lt"/>
              <a:ea typeface="+mn-ea"/>
              <a:cs typeface="+mn-cs"/>
            </a:endParaRPr>
          </a:p>
        </p:txBody>
      </p:sp>
      <p:sp>
        <p:nvSpPr>
          <p:cNvPr id="50181" name="Text Box 21"/>
          <p:cNvSpPr txBox="1">
            <a:spLocks noChangeArrowheads="1"/>
          </p:cNvSpPr>
          <p:nvPr/>
        </p:nvSpPr>
        <p:spPr bwMode="auto">
          <a:xfrm>
            <a:off x="3850595" y="5215163"/>
            <a:ext cx="154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1A-23-F9-CD-06-9B</a:t>
            </a:r>
          </a:p>
        </p:txBody>
      </p:sp>
      <p:sp>
        <p:nvSpPr>
          <p:cNvPr id="50182" name="Text Box 22"/>
          <p:cNvSpPr txBox="1">
            <a:spLocks noChangeArrowheads="1"/>
          </p:cNvSpPr>
          <p:nvPr/>
        </p:nvSpPr>
        <p:spPr bwMode="auto">
          <a:xfrm>
            <a:off x="3998232" y="5042126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222.222.222.220</a:t>
            </a:r>
          </a:p>
        </p:txBody>
      </p:sp>
      <p:grpSp>
        <p:nvGrpSpPr>
          <p:cNvPr id="142342" name="Group 23"/>
          <p:cNvGrpSpPr>
            <a:grpSpLocks/>
          </p:cNvGrpSpPr>
          <p:nvPr/>
        </p:nvGrpSpPr>
        <p:grpSpPr bwMode="auto">
          <a:xfrm>
            <a:off x="3026682" y="5631088"/>
            <a:ext cx="1541463" cy="449263"/>
            <a:chOff x="1934" y="2405"/>
            <a:chExt cx="971" cy="283"/>
          </a:xfrm>
        </p:grpSpPr>
        <p:sp>
          <p:nvSpPr>
            <p:cNvPr id="50268" name="Text Box 24"/>
            <p:cNvSpPr txBox="1">
              <a:spLocks noChangeArrowheads="1"/>
            </p:cNvSpPr>
            <p:nvPr/>
          </p:nvSpPr>
          <p:spPr bwMode="auto">
            <a:xfrm>
              <a:off x="1934" y="2405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111.111.111.110</a:t>
              </a:r>
            </a:p>
          </p:txBody>
        </p:sp>
        <p:sp>
          <p:nvSpPr>
            <p:cNvPr id="50269" name="Text Box 25"/>
            <p:cNvSpPr txBox="1">
              <a:spLocks noChangeArrowheads="1"/>
            </p:cNvSpPr>
            <p:nvPr/>
          </p:nvSpPr>
          <p:spPr bwMode="auto">
            <a:xfrm>
              <a:off x="1938" y="2515"/>
              <a:ext cx="967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E6-E9-00-17-BB-4B</a:t>
              </a:r>
            </a:p>
          </p:txBody>
        </p:sp>
      </p:grpSp>
      <p:sp>
        <p:nvSpPr>
          <p:cNvPr id="50184" name="Text Box 26"/>
          <p:cNvSpPr txBox="1">
            <a:spLocks noChangeArrowheads="1"/>
          </p:cNvSpPr>
          <p:nvPr/>
        </p:nvSpPr>
        <p:spPr bwMode="auto">
          <a:xfrm>
            <a:off x="934357" y="5873976"/>
            <a:ext cx="16271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CC-49-DE-D0-AB-7D</a:t>
            </a:r>
          </a:p>
        </p:txBody>
      </p:sp>
      <p:sp>
        <p:nvSpPr>
          <p:cNvPr id="50185" name="Text Box 27"/>
          <p:cNvSpPr txBox="1">
            <a:spLocks noChangeArrowheads="1"/>
          </p:cNvSpPr>
          <p:nvPr/>
        </p:nvSpPr>
        <p:spPr bwMode="auto">
          <a:xfrm>
            <a:off x="924832" y="5691413"/>
            <a:ext cx="1322388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111.111.111.112</a:t>
            </a:r>
          </a:p>
        </p:txBody>
      </p:sp>
      <p:sp>
        <p:nvSpPr>
          <p:cNvPr id="50186" name="Text Box 30"/>
          <p:cNvSpPr txBox="1">
            <a:spLocks noChangeArrowheads="1"/>
          </p:cNvSpPr>
          <p:nvPr/>
        </p:nvSpPr>
        <p:spPr bwMode="auto">
          <a:xfrm>
            <a:off x="691470" y="4578576"/>
            <a:ext cx="1322387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111.111.111.111</a:t>
            </a:r>
          </a:p>
        </p:txBody>
      </p:sp>
      <p:sp>
        <p:nvSpPr>
          <p:cNvPr id="50187" name="Text Box 33"/>
          <p:cNvSpPr txBox="1">
            <a:spLocks noChangeArrowheads="1"/>
          </p:cNvSpPr>
          <p:nvPr/>
        </p:nvSpPr>
        <p:spPr bwMode="auto">
          <a:xfrm>
            <a:off x="712107" y="4764313"/>
            <a:ext cx="1509713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74-29-9C-E8-FF-55</a:t>
            </a:r>
          </a:p>
        </p:txBody>
      </p:sp>
      <p:sp>
        <p:nvSpPr>
          <p:cNvPr id="142347" name="Freeform 39"/>
          <p:cNvSpPr>
            <a:spLocks/>
          </p:cNvSpPr>
          <p:nvPr/>
        </p:nvSpPr>
        <p:spPr bwMode="auto">
          <a:xfrm>
            <a:off x="2347232" y="4273776"/>
            <a:ext cx="839788" cy="1069975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50189" name="Line 40"/>
          <p:cNvSpPr>
            <a:spLocks noChangeShapeType="1"/>
          </p:cNvSpPr>
          <p:nvPr/>
        </p:nvSpPr>
        <p:spPr bwMode="auto">
          <a:xfrm>
            <a:off x="2044020" y="4253138"/>
            <a:ext cx="438150" cy="230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0" name="Line 41"/>
          <p:cNvSpPr>
            <a:spLocks noChangeShapeType="1"/>
          </p:cNvSpPr>
          <p:nvPr/>
        </p:nvSpPr>
        <p:spPr bwMode="auto">
          <a:xfrm flipV="1">
            <a:off x="2167845" y="5197701"/>
            <a:ext cx="231775" cy="255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1" name="Line 42"/>
          <p:cNvSpPr>
            <a:spLocks noChangeShapeType="1"/>
          </p:cNvSpPr>
          <p:nvPr/>
        </p:nvSpPr>
        <p:spPr bwMode="auto">
          <a:xfrm>
            <a:off x="3166382" y="4791301"/>
            <a:ext cx="584200" cy="9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2" name="Line 44"/>
          <p:cNvSpPr>
            <a:spLocks noChangeShapeType="1"/>
          </p:cNvSpPr>
          <p:nvPr/>
        </p:nvSpPr>
        <p:spPr bwMode="auto">
          <a:xfrm flipV="1">
            <a:off x="2083707" y="5548538"/>
            <a:ext cx="0" cy="1635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3" name="Line 45"/>
          <p:cNvSpPr>
            <a:spLocks noChangeShapeType="1"/>
          </p:cNvSpPr>
          <p:nvPr/>
        </p:nvSpPr>
        <p:spPr bwMode="auto">
          <a:xfrm flipH="1" flipV="1">
            <a:off x="1958295" y="4326163"/>
            <a:ext cx="0" cy="398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4" name="Line 46"/>
          <p:cNvSpPr>
            <a:spLocks noChangeShapeType="1"/>
          </p:cNvSpPr>
          <p:nvPr/>
        </p:nvSpPr>
        <p:spPr bwMode="auto">
          <a:xfrm>
            <a:off x="3836307" y="4857976"/>
            <a:ext cx="0" cy="750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195" name="Line 47"/>
          <p:cNvSpPr>
            <a:spLocks noChangeShapeType="1"/>
          </p:cNvSpPr>
          <p:nvPr/>
        </p:nvSpPr>
        <p:spPr bwMode="auto">
          <a:xfrm flipH="1" flipV="1">
            <a:off x="4917395" y="4848451"/>
            <a:ext cx="4762" cy="2206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14" name="Text Box 58"/>
          <p:cNvSpPr txBox="1">
            <a:spLocks noChangeArrowheads="1"/>
          </p:cNvSpPr>
          <p:nvPr/>
        </p:nvSpPr>
        <p:spPr bwMode="auto">
          <a:xfrm>
            <a:off x="700995" y="3992788"/>
            <a:ext cx="3905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A</a:t>
            </a:r>
          </a:p>
        </p:txBody>
      </p:sp>
      <p:sp>
        <p:nvSpPr>
          <p:cNvPr id="50197" name="Line 60"/>
          <p:cNvSpPr>
            <a:spLocks noChangeShapeType="1"/>
          </p:cNvSpPr>
          <p:nvPr/>
        </p:nvSpPr>
        <p:spPr bwMode="auto">
          <a:xfrm>
            <a:off x="5026932" y="4757963"/>
            <a:ext cx="11985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42357" name="Group 63"/>
          <p:cNvGrpSpPr>
            <a:grpSpLocks/>
          </p:cNvGrpSpPr>
          <p:nvPr/>
        </p:nvGrpSpPr>
        <p:grpSpPr bwMode="auto">
          <a:xfrm>
            <a:off x="7354207" y="4681763"/>
            <a:ext cx="1558925" cy="460375"/>
            <a:chOff x="4351" y="2786"/>
            <a:chExt cx="982" cy="290"/>
          </a:xfrm>
        </p:grpSpPr>
        <p:sp>
          <p:nvSpPr>
            <p:cNvPr id="50266" name="Text Box 64"/>
            <p:cNvSpPr txBox="1">
              <a:spLocks noChangeArrowheads="1"/>
            </p:cNvSpPr>
            <p:nvPr/>
          </p:nvSpPr>
          <p:spPr bwMode="auto">
            <a:xfrm>
              <a:off x="4352" y="2786"/>
              <a:ext cx="83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222.222.222.222</a:t>
              </a:r>
            </a:p>
          </p:txBody>
        </p:sp>
        <p:sp>
          <p:nvSpPr>
            <p:cNvPr id="50267" name="Text Box 65"/>
            <p:cNvSpPr txBox="1">
              <a:spLocks noChangeArrowheads="1"/>
            </p:cNvSpPr>
            <p:nvPr/>
          </p:nvSpPr>
          <p:spPr bwMode="auto">
            <a:xfrm>
              <a:off x="4351" y="2904"/>
              <a:ext cx="982" cy="1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49-BD-D2-C7-56-2A</a:t>
              </a:r>
            </a:p>
          </p:txBody>
        </p:sp>
      </p:grpSp>
      <p:sp>
        <p:nvSpPr>
          <p:cNvPr id="50199" name="Line 67"/>
          <p:cNvSpPr>
            <a:spLocks noChangeShapeType="1"/>
          </p:cNvSpPr>
          <p:nvPr/>
        </p:nvSpPr>
        <p:spPr bwMode="auto">
          <a:xfrm flipV="1">
            <a:off x="6925582" y="4253138"/>
            <a:ext cx="450850" cy="31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200" name="Line 68"/>
          <p:cNvSpPr>
            <a:spLocks noChangeShapeType="1"/>
          </p:cNvSpPr>
          <p:nvPr/>
        </p:nvSpPr>
        <p:spPr bwMode="auto">
          <a:xfrm flipH="1" flipV="1">
            <a:off x="7451045" y="4329338"/>
            <a:ext cx="11112" cy="388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201" name="Text Box 71"/>
          <p:cNvSpPr txBox="1">
            <a:spLocks noChangeArrowheads="1"/>
          </p:cNvSpPr>
          <p:nvPr/>
        </p:nvSpPr>
        <p:spPr bwMode="auto">
          <a:xfrm>
            <a:off x="7055757" y="5648551"/>
            <a:ext cx="1322388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222.222.222.221</a:t>
            </a:r>
          </a:p>
        </p:txBody>
      </p:sp>
      <p:sp>
        <p:nvSpPr>
          <p:cNvPr id="50202" name="Text Box 72"/>
          <p:cNvSpPr txBox="1">
            <a:spLocks noChangeArrowheads="1"/>
          </p:cNvSpPr>
          <p:nvPr/>
        </p:nvSpPr>
        <p:spPr bwMode="auto">
          <a:xfrm>
            <a:off x="7058932" y="5823176"/>
            <a:ext cx="1501775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200" i="0" dirty="0">
                <a:latin typeface="Arial" charset="0"/>
                <a:cs typeface="+mn-cs"/>
              </a:rPr>
              <a:t>88-B2-2F-54-1A-0F</a:t>
            </a:r>
          </a:p>
        </p:txBody>
      </p:sp>
      <p:sp>
        <p:nvSpPr>
          <p:cNvPr id="50203" name="Line 73"/>
          <p:cNvSpPr>
            <a:spLocks noChangeShapeType="1"/>
          </p:cNvSpPr>
          <p:nvPr/>
        </p:nvSpPr>
        <p:spPr bwMode="auto">
          <a:xfrm flipH="1" flipV="1">
            <a:off x="6855732" y="5150076"/>
            <a:ext cx="254000" cy="250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50204" name="Line 74"/>
          <p:cNvSpPr>
            <a:spLocks noChangeShapeType="1"/>
          </p:cNvSpPr>
          <p:nvPr/>
        </p:nvSpPr>
        <p:spPr bwMode="auto">
          <a:xfrm flipH="1">
            <a:off x="7190695" y="5491388"/>
            <a:ext cx="4762" cy="201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42364" name="Freeform 75"/>
          <p:cNvSpPr>
            <a:spLocks/>
          </p:cNvSpPr>
          <p:nvPr/>
        </p:nvSpPr>
        <p:spPr bwMode="auto">
          <a:xfrm>
            <a:off x="6185807" y="4276951"/>
            <a:ext cx="765175" cy="1081087"/>
          </a:xfrm>
          <a:custGeom>
            <a:avLst/>
            <a:gdLst>
              <a:gd name="T0" fmla="*/ 2147483647 w 1005"/>
              <a:gd name="T1" fmla="*/ 2147483647 h 996"/>
              <a:gd name="T2" fmla="*/ 2147483647 w 1005"/>
              <a:gd name="T3" fmla="*/ 2147483647 h 996"/>
              <a:gd name="T4" fmla="*/ 2147483647 w 1005"/>
              <a:gd name="T5" fmla="*/ 2147483647 h 996"/>
              <a:gd name="T6" fmla="*/ 2147483647 w 1005"/>
              <a:gd name="T7" fmla="*/ 2147483647 h 996"/>
              <a:gd name="T8" fmla="*/ 2147483647 w 1005"/>
              <a:gd name="T9" fmla="*/ 2147483647 h 996"/>
              <a:gd name="T10" fmla="*/ 2147483647 w 1005"/>
              <a:gd name="T11" fmla="*/ 2147483647 h 996"/>
              <a:gd name="T12" fmla="*/ 2147483647 w 1005"/>
              <a:gd name="T13" fmla="*/ 2147483647 h 996"/>
              <a:gd name="T14" fmla="*/ 2147483647 w 1005"/>
              <a:gd name="T15" fmla="*/ 2147483647 h 996"/>
              <a:gd name="T16" fmla="*/ 2147483647 w 1005"/>
              <a:gd name="T17" fmla="*/ 2147483647 h 996"/>
              <a:gd name="T18" fmla="*/ 2147483647 w 1005"/>
              <a:gd name="T19" fmla="*/ 2147483647 h 996"/>
              <a:gd name="T20" fmla="*/ 2147483647 w 1005"/>
              <a:gd name="T21" fmla="*/ 2147483647 h 996"/>
              <a:gd name="T22" fmla="*/ 2147483647 w 1005"/>
              <a:gd name="T23" fmla="*/ 2147483647 h 996"/>
              <a:gd name="T24" fmla="*/ 2147483647 w 1005"/>
              <a:gd name="T25" fmla="*/ 2147483647 h 99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005" h="996">
                <a:moveTo>
                  <a:pt x="307" y="83"/>
                </a:moveTo>
                <a:cubicBezTo>
                  <a:pt x="218" y="117"/>
                  <a:pt x="182" y="156"/>
                  <a:pt x="134" y="227"/>
                </a:cubicBezTo>
                <a:cubicBezTo>
                  <a:pt x="86" y="298"/>
                  <a:pt x="38" y="426"/>
                  <a:pt x="19" y="507"/>
                </a:cubicBezTo>
                <a:cubicBezTo>
                  <a:pt x="0" y="588"/>
                  <a:pt x="8" y="648"/>
                  <a:pt x="19" y="716"/>
                </a:cubicBezTo>
                <a:cubicBezTo>
                  <a:pt x="30" y="784"/>
                  <a:pt x="54" y="873"/>
                  <a:pt x="84" y="918"/>
                </a:cubicBezTo>
                <a:cubicBezTo>
                  <a:pt x="114" y="963"/>
                  <a:pt x="148" y="984"/>
                  <a:pt x="199" y="990"/>
                </a:cubicBezTo>
                <a:cubicBezTo>
                  <a:pt x="250" y="996"/>
                  <a:pt x="310" y="961"/>
                  <a:pt x="393" y="954"/>
                </a:cubicBezTo>
                <a:cubicBezTo>
                  <a:pt x="476" y="947"/>
                  <a:pt x="614" y="967"/>
                  <a:pt x="696" y="947"/>
                </a:cubicBezTo>
                <a:cubicBezTo>
                  <a:pt x="778" y="927"/>
                  <a:pt x="833" y="898"/>
                  <a:pt x="883" y="831"/>
                </a:cubicBezTo>
                <a:cubicBezTo>
                  <a:pt x="933" y="764"/>
                  <a:pt x="991" y="644"/>
                  <a:pt x="998" y="543"/>
                </a:cubicBezTo>
                <a:cubicBezTo>
                  <a:pt x="1005" y="442"/>
                  <a:pt x="981" y="313"/>
                  <a:pt x="926" y="227"/>
                </a:cubicBezTo>
                <a:cubicBezTo>
                  <a:pt x="871" y="141"/>
                  <a:pt x="768" y="50"/>
                  <a:pt x="667" y="25"/>
                </a:cubicBezTo>
                <a:cubicBezTo>
                  <a:pt x="566" y="0"/>
                  <a:pt x="396" y="49"/>
                  <a:pt x="307" y="83"/>
                </a:cubicBezTo>
                <a:close/>
              </a:path>
            </a:pathLst>
          </a:custGeom>
          <a:solidFill>
            <a:srgbClr val="00CCFF"/>
          </a:solidFill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24" name="Text Box 76"/>
          <p:cNvSpPr txBox="1">
            <a:spLocks noChangeArrowheads="1"/>
          </p:cNvSpPr>
          <p:nvPr/>
        </p:nvSpPr>
        <p:spPr bwMode="auto">
          <a:xfrm>
            <a:off x="8289245" y="3910238"/>
            <a:ext cx="357187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i="0" dirty="0">
                <a:solidFill>
                  <a:srgbClr val="FF0000"/>
                </a:solidFill>
                <a:latin typeface="+mj-lt"/>
                <a:ea typeface="+mn-ea"/>
                <a:cs typeface="+mn-cs"/>
              </a:rPr>
              <a:t>B</a:t>
            </a:r>
          </a:p>
        </p:txBody>
      </p:sp>
      <p:grpSp>
        <p:nvGrpSpPr>
          <p:cNvPr id="142366" name="Group 124"/>
          <p:cNvGrpSpPr>
            <a:grpSpLocks/>
          </p:cNvGrpSpPr>
          <p:nvPr/>
        </p:nvGrpSpPr>
        <p:grpSpPr bwMode="auto">
          <a:xfrm>
            <a:off x="7160532" y="3870551"/>
            <a:ext cx="1009650" cy="854075"/>
            <a:chOff x="7179310" y="4033520"/>
            <a:chExt cx="1009650" cy="855028"/>
          </a:xfrm>
        </p:grpSpPr>
        <p:grpSp>
          <p:nvGrpSpPr>
            <p:cNvPr id="142421" name="Group 44"/>
            <p:cNvGrpSpPr>
              <a:grpSpLocks/>
            </p:cNvGrpSpPr>
            <p:nvPr/>
          </p:nvGrpSpPr>
          <p:grpSpPr bwMode="auto">
            <a:xfrm>
              <a:off x="7179310" y="4033520"/>
              <a:ext cx="1009650" cy="855028"/>
              <a:chOff x="-44" y="1473"/>
              <a:chExt cx="981" cy="1105"/>
            </a:xfrm>
          </p:grpSpPr>
          <p:pic>
            <p:nvPicPr>
              <p:cNvPr id="142423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24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sp>
          <p:nvSpPr>
            <p:cNvPr id="144" name="Rectangle 43"/>
            <p:cNvSpPr>
              <a:spLocks noChangeArrowheads="1"/>
            </p:cNvSpPr>
            <p:nvPr/>
          </p:nvSpPr>
          <p:spPr bwMode="auto">
            <a:xfrm rot="16200000">
              <a:off x="7438796" y="4309366"/>
              <a:ext cx="127142" cy="1952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2367" name="Group 125"/>
          <p:cNvGrpSpPr>
            <a:grpSpLocks/>
          </p:cNvGrpSpPr>
          <p:nvPr/>
        </p:nvGrpSpPr>
        <p:grpSpPr bwMode="auto">
          <a:xfrm>
            <a:off x="3739470" y="4551588"/>
            <a:ext cx="1292225" cy="425450"/>
            <a:chOff x="4011931" y="3379152"/>
            <a:chExt cx="1262062" cy="390207"/>
          </a:xfrm>
        </p:grpSpPr>
        <p:sp>
          <p:nvSpPr>
            <p:cNvPr id="132" name="Rectangle 43"/>
            <p:cNvSpPr>
              <a:spLocks noChangeArrowheads="1"/>
            </p:cNvSpPr>
            <p:nvPr/>
          </p:nvSpPr>
          <p:spPr bwMode="auto">
            <a:xfrm rot="16200000">
              <a:off x="5112252" y="3476577"/>
              <a:ext cx="128128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2411" name="Group 1185"/>
            <p:cNvGrpSpPr>
              <a:grpSpLocks/>
            </p:cNvGrpSpPr>
            <p:nvPr/>
          </p:nvGrpSpPr>
          <p:grpSpPr bwMode="auto">
            <a:xfrm>
              <a:off x="4197985" y="3379152"/>
              <a:ext cx="892175" cy="390207"/>
              <a:chOff x="4650" y="1129"/>
              <a:chExt cx="246" cy="95"/>
            </a:xfrm>
          </p:grpSpPr>
          <p:sp>
            <p:nvSpPr>
              <p:cNvPr id="142413" name="Oval 407"/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42414" name="Rectangle 410"/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 i="0" dirty="0">
                  <a:latin typeface="Times New Roman" charset="0"/>
                  <a:cs typeface="Arial" charset="0"/>
                </a:endParaRPr>
              </a:p>
            </p:txBody>
          </p:sp>
          <p:sp>
            <p:nvSpPr>
              <p:cNvPr id="142415" name="Oval 411"/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 sz="2400" i="0" dirty="0">
                  <a:latin typeface="Times New Roman" charset="0"/>
                  <a:cs typeface="Arial" charset="0"/>
                </a:endParaRPr>
              </a:p>
            </p:txBody>
          </p:sp>
          <p:grpSp>
            <p:nvGrpSpPr>
              <p:cNvPr id="142416" name="Group 1189"/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142419" name="Freeform 1190"/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42420" name="Freeform 1191"/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</p:grpSp>
          <p:sp>
            <p:nvSpPr>
              <p:cNvPr id="50258" name="Line 1192"/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59" name="Line 1193"/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34" name="Rectangle 43"/>
            <p:cNvSpPr>
              <a:spLocks noChangeArrowheads="1"/>
            </p:cNvSpPr>
            <p:nvPr/>
          </p:nvSpPr>
          <p:spPr bwMode="auto">
            <a:xfrm rot="16200000">
              <a:off x="4046274" y="3486041"/>
              <a:ext cx="126671" cy="195356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</p:grpSp>
      <p:grpSp>
        <p:nvGrpSpPr>
          <p:cNvPr id="142368" name="Group 126"/>
          <p:cNvGrpSpPr>
            <a:grpSpLocks/>
          </p:cNvGrpSpPr>
          <p:nvPr/>
        </p:nvGrpSpPr>
        <p:grpSpPr bwMode="auto">
          <a:xfrm>
            <a:off x="1464582" y="5150076"/>
            <a:ext cx="701675" cy="517525"/>
            <a:chOff x="1046480" y="3962400"/>
            <a:chExt cx="1026163" cy="761428"/>
          </a:xfrm>
        </p:grpSpPr>
        <p:sp>
          <p:nvSpPr>
            <p:cNvPr id="128" name="Rectangle 48"/>
            <p:cNvSpPr>
              <a:spLocks noChangeArrowheads="1"/>
            </p:cNvSpPr>
            <p:nvPr/>
          </p:nvSpPr>
          <p:spPr bwMode="auto">
            <a:xfrm rot="16200000">
              <a:off x="1893548" y="4299487"/>
              <a:ext cx="109776" cy="248414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142407" name="Group 49"/>
            <p:cNvGrpSpPr>
              <a:grpSpLocks/>
            </p:cNvGrpSpPr>
            <p:nvPr/>
          </p:nvGrpSpPr>
          <p:grpSpPr bwMode="auto">
            <a:xfrm>
              <a:off x="1046480" y="3962400"/>
              <a:ext cx="936071" cy="761428"/>
              <a:chOff x="-44" y="1473"/>
              <a:chExt cx="981" cy="1105"/>
            </a:xfrm>
          </p:grpSpPr>
          <p:pic>
            <p:nvPicPr>
              <p:cNvPr id="142408" name="Picture 50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2409" name="Freeform 51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sp>
        <p:nvSpPr>
          <p:cNvPr id="5021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8001000" cy="1143000"/>
          </a:xfrm>
        </p:spPr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Addressing: routing to another LAN</a:t>
            </a:r>
          </a:p>
        </p:txBody>
      </p:sp>
      <p:sp>
        <p:nvSpPr>
          <p:cNvPr id="50213" name="Rectangle 60"/>
          <p:cNvSpPr>
            <a:spLocks noChangeArrowheads="1"/>
          </p:cNvSpPr>
          <p:nvPr/>
        </p:nvSpPr>
        <p:spPr bwMode="auto">
          <a:xfrm>
            <a:off x="706438" y="1084263"/>
            <a:ext cx="7772400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forwards datagram with IP source A, destination B </a:t>
            </a:r>
          </a:p>
        </p:txBody>
      </p:sp>
      <p:sp>
        <p:nvSpPr>
          <p:cNvPr id="50214" name="Rectangle 61"/>
          <p:cNvSpPr>
            <a:spLocks noChangeArrowheads="1"/>
          </p:cNvSpPr>
          <p:nvPr/>
        </p:nvSpPr>
        <p:spPr bwMode="auto">
          <a:xfrm>
            <a:off x="700995" y="1405164"/>
            <a:ext cx="7772400" cy="72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latin typeface="Gill Sans MT" charset="0"/>
                <a:cs typeface="+mn-cs"/>
              </a:rPr>
              <a:t>R creates link-layer frame with B's MAC address as dest, frame contains A-to-B IP datagram</a:t>
            </a:r>
            <a:endParaRPr lang="en-US" sz="2800" i="0" dirty="0">
              <a:latin typeface="Gill Sans MT" charset="0"/>
              <a:cs typeface="+mn-cs"/>
            </a:endParaRPr>
          </a:p>
        </p:txBody>
      </p:sp>
      <p:sp>
        <p:nvSpPr>
          <p:cNvPr id="723007" name="AutoShape 63"/>
          <p:cNvSpPr>
            <a:spLocks noChangeArrowheads="1"/>
          </p:cNvSpPr>
          <p:nvPr/>
        </p:nvSpPr>
        <p:spPr bwMode="auto">
          <a:xfrm>
            <a:off x="6701745" y="2733901"/>
            <a:ext cx="314325" cy="792162"/>
          </a:xfrm>
          <a:prstGeom prst="downArrow">
            <a:avLst>
              <a:gd name="adj1" fmla="val 50000"/>
              <a:gd name="adj2" fmla="val 63005"/>
            </a:avLst>
          </a:prstGeom>
          <a:gradFill rotWithShape="1">
            <a:gsLst>
              <a:gs pos="0">
                <a:schemeClr val="bg1"/>
              </a:gs>
              <a:gs pos="100000">
                <a:srgbClr val="FF0000"/>
              </a:gs>
            </a:gsLst>
            <a:lin ang="5400000" scaled="1"/>
          </a:gra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42375" name="Group 64"/>
          <p:cNvGrpSpPr>
            <a:grpSpLocks/>
          </p:cNvGrpSpPr>
          <p:nvPr/>
        </p:nvGrpSpPr>
        <p:grpSpPr bwMode="auto">
          <a:xfrm>
            <a:off x="6208032" y="2290988"/>
            <a:ext cx="2011363" cy="760413"/>
            <a:chOff x="1197" y="1665"/>
            <a:chExt cx="1267" cy="479"/>
          </a:xfrm>
        </p:grpSpPr>
        <p:grpSp>
          <p:nvGrpSpPr>
            <p:cNvPr id="142401" name="Group 65"/>
            <p:cNvGrpSpPr>
              <a:grpSpLocks/>
            </p:cNvGrpSpPr>
            <p:nvPr/>
          </p:nvGrpSpPr>
          <p:grpSpPr bwMode="auto">
            <a:xfrm>
              <a:off x="1231" y="1990"/>
              <a:ext cx="691" cy="154"/>
              <a:chOff x="1231" y="1990"/>
              <a:chExt cx="691" cy="154"/>
            </a:xfrm>
          </p:grpSpPr>
          <p:sp>
            <p:nvSpPr>
              <p:cNvPr id="50244" name="Rectangle 66"/>
              <p:cNvSpPr>
                <a:spLocks noChangeArrowheads="1"/>
              </p:cNvSpPr>
              <p:nvPr/>
            </p:nvSpPr>
            <p:spPr bwMode="auto">
              <a:xfrm>
                <a:off x="1231" y="1991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45" name="Line 67"/>
              <p:cNvSpPr>
                <a:spLocks noChangeShapeType="1"/>
              </p:cNvSpPr>
              <p:nvPr/>
            </p:nvSpPr>
            <p:spPr bwMode="auto">
              <a:xfrm>
                <a:off x="1337" y="1990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46" name="Line 68"/>
              <p:cNvSpPr>
                <a:spLocks noChangeShapeType="1"/>
              </p:cNvSpPr>
              <p:nvPr/>
            </p:nvSpPr>
            <p:spPr bwMode="auto">
              <a:xfrm>
                <a:off x="1427" y="1992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50243" name="Text Box 69"/>
            <p:cNvSpPr txBox="1">
              <a:spLocks noChangeArrowheads="1"/>
            </p:cNvSpPr>
            <p:nvPr/>
          </p:nvSpPr>
          <p:spPr bwMode="auto">
            <a:xfrm>
              <a:off x="1197" y="1665"/>
              <a:ext cx="1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IP src: 111.111.111.111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 IP dest: 222.222.222.222</a:t>
              </a:r>
            </a:p>
          </p:txBody>
        </p:sp>
      </p:grpSp>
      <p:grpSp>
        <p:nvGrpSpPr>
          <p:cNvPr id="142376" name="Group 70"/>
          <p:cNvGrpSpPr>
            <a:grpSpLocks/>
          </p:cNvGrpSpPr>
          <p:nvPr/>
        </p:nvGrpSpPr>
        <p:grpSpPr bwMode="auto">
          <a:xfrm>
            <a:off x="6331857" y="2541813"/>
            <a:ext cx="146050" cy="385763"/>
            <a:chOff x="1272" y="1762"/>
            <a:chExt cx="92" cy="243"/>
          </a:xfrm>
        </p:grpSpPr>
        <p:sp>
          <p:nvSpPr>
            <p:cNvPr id="50240" name="Line 71"/>
            <p:cNvSpPr>
              <a:spLocks noChangeShapeType="1"/>
            </p:cNvSpPr>
            <p:nvPr/>
          </p:nvSpPr>
          <p:spPr bwMode="auto">
            <a:xfrm>
              <a:off x="1272" y="1762"/>
              <a:ext cx="0" cy="2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41" name="Line 72"/>
            <p:cNvSpPr>
              <a:spLocks noChangeShapeType="1"/>
            </p:cNvSpPr>
            <p:nvPr/>
          </p:nvSpPr>
          <p:spPr bwMode="auto">
            <a:xfrm>
              <a:off x="1364" y="1878"/>
              <a:ext cx="0" cy="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723017" name="Group 73"/>
          <p:cNvGrpSpPr>
            <a:grpSpLocks/>
          </p:cNvGrpSpPr>
          <p:nvPr/>
        </p:nvGrpSpPr>
        <p:grpSpPr bwMode="auto">
          <a:xfrm>
            <a:off x="5782582" y="1883001"/>
            <a:ext cx="2428876" cy="1519237"/>
            <a:chOff x="931" y="1414"/>
            <a:chExt cx="1530" cy="957"/>
          </a:xfrm>
        </p:grpSpPr>
        <p:sp>
          <p:nvSpPr>
            <p:cNvPr id="50228" name="Text Box 74"/>
            <p:cNvSpPr txBox="1">
              <a:spLocks noChangeArrowheads="1"/>
            </p:cNvSpPr>
            <p:nvPr/>
          </p:nvSpPr>
          <p:spPr bwMode="auto">
            <a:xfrm>
              <a:off x="931" y="1414"/>
              <a:ext cx="1530" cy="4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MAC src: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1A-23-F9-CD-06-9B</a:t>
              </a:r>
            </a:p>
            <a:p>
              <a:pPr>
                <a:defRPr/>
              </a:pPr>
              <a:r>
                <a:rPr lang="en-US" sz="1200" i="0" dirty="0">
                  <a:latin typeface="Arial" charset="0"/>
                  <a:cs typeface="+mn-cs"/>
                </a:rPr>
                <a:t>  MAC dest: </a:t>
              </a:r>
              <a:r>
                <a:rPr lang="en-US" sz="1200" i="0" dirty="0">
                  <a:solidFill>
                    <a:srgbClr val="FF0000"/>
                  </a:solidFill>
                  <a:latin typeface="Arial" charset="0"/>
                  <a:cs typeface="+mn-cs"/>
                </a:rPr>
                <a:t>49-BD-D2-C7-56-2A</a:t>
              </a:r>
            </a:p>
            <a:p>
              <a:pPr>
                <a:defRPr/>
              </a:pPr>
              <a:endParaRPr lang="en-US" sz="1200" i="0" dirty="0">
                <a:solidFill>
                  <a:srgbClr val="FF0000"/>
                </a:solidFill>
                <a:latin typeface="Arial" charset="0"/>
                <a:cs typeface="+mn-cs"/>
              </a:endParaRPr>
            </a:p>
          </p:txBody>
        </p:sp>
        <p:grpSp>
          <p:nvGrpSpPr>
            <p:cNvPr id="142388" name="Group 75"/>
            <p:cNvGrpSpPr>
              <a:grpSpLocks/>
            </p:cNvGrpSpPr>
            <p:nvPr/>
          </p:nvGrpSpPr>
          <p:grpSpPr bwMode="auto">
            <a:xfrm>
              <a:off x="981" y="2182"/>
              <a:ext cx="1049" cy="189"/>
              <a:chOff x="2829" y="2040"/>
              <a:chExt cx="1049" cy="189"/>
            </a:xfrm>
          </p:grpSpPr>
          <p:sp>
            <p:nvSpPr>
              <p:cNvPr id="50234" name="Rectangle 76"/>
              <p:cNvSpPr>
                <a:spLocks noChangeArrowheads="1"/>
              </p:cNvSpPr>
              <p:nvPr/>
            </p:nvSpPr>
            <p:spPr bwMode="auto">
              <a:xfrm>
                <a:off x="2829" y="2042"/>
                <a:ext cx="1049" cy="185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5" name="Rectangle 77"/>
              <p:cNvSpPr>
                <a:spLocks noChangeArrowheads="1"/>
              </p:cNvSpPr>
              <p:nvPr/>
            </p:nvSpPr>
            <p:spPr bwMode="auto">
              <a:xfrm>
                <a:off x="3078" y="2060"/>
                <a:ext cx="691" cy="153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6" name="Line 78"/>
              <p:cNvSpPr>
                <a:spLocks noChangeShapeType="1"/>
              </p:cNvSpPr>
              <p:nvPr/>
            </p:nvSpPr>
            <p:spPr bwMode="auto">
              <a:xfrm>
                <a:off x="3180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7" name="Line 79"/>
              <p:cNvSpPr>
                <a:spLocks noChangeShapeType="1"/>
              </p:cNvSpPr>
              <p:nvPr/>
            </p:nvSpPr>
            <p:spPr bwMode="auto">
              <a:xfrm>
                <a:off x="3276" y="2063"/>
                <a:ext cx="0" cy="152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8" name="Line 80"/>
              <p:cNvSpPr>
                <a:spLocks noChangeShapeType="1"/>
              </p:cNvSpPr>
              <p:nvPr/>
            </p:nvSpPr>
            <p:spPr bwMode="auto">
              <a:xfrm>
                <a:off x="2910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0239" name="Line 81"/>
              <p:cNvSpPr>
                <a:spLocks noChangeShapeType="1"/>
              </p:cNvSpPr>
              <p:nvPr/>
            </p:nvSpPr>
            <p:spPr bwMode="auto">
              <a:xfrm>
                <a:off x="3006" y="2040"/>
                <a:ext cx="0" cy="189"/>
              </a:xfrm>
              <a:prstGeom prst="line">
                <a:avLst/>
              </a:prstGeom>
              <a:noFill/>
              <a:ln w="1905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50230" name="Line 82"/>
            <p:cNvSpPr>
              <a:spLocks noChangeShapeType="1"/>
            </p:cNvSpPr>
            <p:nvPr/>
          </p:nvSpPr>
          <p:spPr bwMode="auto">
            <a:xfrm flipV="1">
              <a:off x="1018" y="1576"/>
              <a:ext cx="2" cy="7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31" name="Line 83"/>
            <p:cNvSpPr>
              <a:spLocks noChangeShapeType="1"/>
            </p:cNvSpPr>
            <p:nvPr/>
          </p:nvSpPr>
          <p:spPr bwMode="auto">
            <a:xfrm flipV="1">
              <a:off x="1106" y="1680"/>
              <a:ext cx="0" cy="5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32" name="Line 84"/>
            <p:cNvSpPr>
              <a:spLocks noChangeShapeType="1"/>
            </p:cNvSpPr>
            <p:nvPr/>
          </p:nvSpPr>
          <p:spPr bwMode="auto">
            <a:xfrm flipH="1" flipV="1">
              <a:off x="1276" y="1812"/>
              <a:ext cx="2" cy="4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33" name="Line 85"/>
            <p:cNvSpPr>
              <a:spLocks noChangeShapeType="1"/>
            </p:cNvSpPr>
            <p:nvPr/>
          </p:nvSpPr>
          <p:spPr bwMode="auto">
            <a:xfrm>
              <a:off x="1368" y="1924"/>
              <a:ext cx="2" cy="3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42378" name="Group 92"/>
          <p:cNvGrpSpPr>
            <a:grpSpLocks/>
          </p:cNvGrpSpPr>
          <p:nvPr/>
        </p:nvGrpSpPr>
        <p:grpSpPr bwMode="auto">
          <a:xfrm>
            <a:off x="8043182" y="2314801"/>
            <a:ext cx="928688" cy="1954212"/>
            <a:chOff x="250" y="1380"/>
            <a:chExt cx="585" cy="1231"/>
          </a:xfrm>
        </p:grpSpPr>
        <p:sp>
          <p:nvSpPr>
            <p:cNvPr id="142380" name="Freeform 93"/>
            <p:cNvSpPr>
              <a:spLocks/>
            </p:cNvSpPr>
            <p:nvPr/>
          </p:nvSpPr>
          <p:spPr bwMode="auto">
            <a:xfrm>
              <a:off x="250" y="1414"/>
              <a:ext cx="582" cy="1197"/>
            </a:xfrm>
            <a:custGeom>
              <a:avLst/>
              <a:gdLst>
                <a:gd name="T0" fmla="*/ 582 w 582"/>
                <a:gd name="T1" fmla="*/ 781 h 1197"/>
                <a:gd name="T2" fmla="*/ 0 w 582"/>
                <a:gd name="T3" fmla="*/ 1197 h 1197"/>
                <a:gd name="T4" fmla="*/ 83 w 582"/>
                <a:gd name="T5" fmla="*/ 0 h 1197"/>
                <a:gd name="T6" fmla="*/ 582 w 582"/>
                <a:gd name="T7" fmla="*/ 781 h 119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582" h="1197">
                  <a:moveTo>
                    <a:pt x="582" y="781"/>
                  </a:moveTo>
                  <a:lnTo>
                    <a:pt x="0" y="1197"/>
                  </a:lnTo>
                  <a:lnTo>
                    <a:pt x="83" y="0"/>
                  </a:lnTo>
                  <a:lnTo>
                    <a:pt x="582" y="781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sp>
          <p:nvSpPr>
            <p:cNvPr id="50222" name="Rectangle 94"/>
            <p:cNvSpPr>
              <a:spLocks noChangeArrowheads="1"/>
            </p:cNvSpPr>
            <p:nvPr/>
          </p:nvSpPr>
          <p:spPr bwMode="auto">
            <a:xfrm>
              <a:off x="338" y="1399"/>
              <a:ext cx="493" cy="7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23" name="Text Box 95"/>
            <p:cNvSpPr txBox="1">
              <a:spLocks noChangeArrowheads="1"/>
            </p:cNvSpPr>
            <p:nvPr/>
          </p:nvSpPr>
          <p:spPr bwMode="auto">
            <a:xfrm>
              <a:off x="413" y="1380"/>
              <a:ext cx="336" cy="8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endParaRPr lang="en-US" sz="1600" i="0" dirty="0">
                <a:latin typeface="Arial" charset="0"/>
                <a:cs typeface="+mn-cs"/>
              </a:endParaRP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IP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Eth</a:t>
              </a:r>
            </a:p>
            <a:p>
              <a:pPr algn="ctr">
                <a:defRPr/>
              </a:pPr>
              <a:r>
                <a:rPr lang="en-US" sz="1600" i="0" dirty="0">
                  <a:latin typeface="Arial" charset="0"/>
                  <a:cs typeface="+mn-cs"/>
                </a:rPr>
                <a:t>Phy</a:t>
              </a:r>
            </a:p>
          </p:txBody>
        </p:sp>
        <p:sp>
          <p:nvSpPr>
            <p:cNvPr id="50224" name="Line 96"/>
            <p:cNvSpPr>
              <a:spLocks noChangeShapeType="1"/>
            </p:cNvSpPr>
            <p:nvPr/>
          </p:nvSpPr>
          <p:spPr bwMode="auto">
            <a:xfrm>
              <a:off x="346" y="186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25" name="Line 97"/>
            <p:cNvSpPr>
              <a:spLocks noChangeShapeType="1"/>
            </p:cNvSpPr>
            <p:nvPr/>
          </p:nvSpPr>
          <p:spPr bwMode="auto">
            <a:xfrm>
              <a:off x="343" y="2027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26" name="Line 98"/>
            <p:cNvSpPr>
              <a:spLocks noChangeShapeType="1"/>
            </p:cNvSpPr>
            <p:nvPr/>
          </p:nvSpPr>
          <p:spPr bwMode="auto">
            <a:xfrm>
              <a:off x="340" y="2186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0227" name="Line 99"/>
            <p:cNvSpPr>
              <a:spLocks noChangeShapeType="1"/>
            </p:cNvSpPr>
            <p:nvPr/>
          </p:nvSpPr>
          <p:spPr bwMode="auto">
            <a:xfrm>
              <a:off x="330" y="1698"/>
              <a:ext cx="48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pic>
        <p:nvPicPr>
          <p:cNvPr id="142379" name="Picture 15" descr="underline_base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338" y="783430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84</a:t>
            </a:fld>
            <a:endParaRPr lang="en-US" sz="1200" dirty="0">
              <a:latin typeface="Tahoma" charset="0"/>
            </a:endParaRPr>
          </a:p>
        </p:txBody>
      </p:sp>
      <p:sp>
        <p:nvSpPr>
          <p:cNvPr id="10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sp>
        <p:nvSpPr>
          <p:cNvPr id="104" name="TextBox 1"/>
          <p:cNvSpPr txBox="1">
            <a:spLocks noChangeArrowheads="1"/>
          </p:cNvSpPr>
          <p:nvPr/>
        </p:nvSpPr>
        <p:spPr bwMode="auto">
          <a:xfrm>
            <a:off x="339826" y="6271334"/>
            <a:ext cx="4507165" cy="444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1400" dirty="0"/>
              <a:t>* Check out the online interactive exercises for more examples: h</a:t>
            </a:r>
            <a:r>
              <a:rPr lang="en-US" sz="1200" dirty="0"/>
              <a:t>ttp://gaia.cs.umass.edu/kurose_ross/interactive/</a:t>
            </a:r>
          </a:p>
        </p:txBody>
      </p:sp>
    </p:spTree>
    <p:extLst>
      <p:ext uri="{BB962C8B-B14F-4D97-AF65-F5344CB8AC3E}">
        <p14:creationId xmlns:p14="http://schemas.microsoft.com/office/powerpoint/2010/main" val="828553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230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230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00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3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6.4 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6.5</a:t>
            </a:r>
            <a:r>
              <a:rPr lang="en-US" dirty="0">
                <a:latin typeface="Gill Sans MT" charset="0"/>
                <a:cs typeface="+mn-cs"/>
              </a:rPr>
              <a:t> link virtualization: 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6.7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85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7348537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6" name="Footer Placeholder 4">
            <a:extLst>
              <a:ext uri="{FF2B5EF4-FFF2-40B4-BE49-F238E27FC236}">
                <a16:creationId xmlns:a16="http://schemas.microsoft.com/office/drawing/2014/main" id="{29B0DDB1-B651-407B-8DA1-65FB67DF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  <a:cs typeface="Arial" panose="020B0604020202020204" pitchFamily="34" charset="0"/>
              </a:rPr>
              <a:t>5: DataLink Layer</a:t>
            </a:r>
          </a:p>
        </p:txBody>
      </p:sp>
      <p:sp>
        <p:nvSpPr>
          <p:cNvPr id="158727" name="Slide Number Placeholder 5">
            <a:extLst>
              <a:ext uri="{FF2B5EF4-FFF2-40B4-BE49-F238E27FC236}">
                <a16:creationId xmlns:a16="http://schemas.microsoft.com/office/drawing/2014/main" id="{B3FEB94B-AE78-4528-AC1B-131BD64FB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1pPr>
            <a:lvl2pPr marL="37931725" indent="-37474525"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2pPr>
            <a:lvl3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3pPr>
            <a:lvl4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4pPr>
            <a:lvl5pPr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Comic Sans MS" panose="030F0702030302020204" pitchFamily="66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b="0" i="0">
                <a:latin typeface="Arial" panose="020B0604020202020204" pitchFamily="34" charset="0"/>
              </a:rPr>
              <a:t>5-</a:t>
            </a:r>
            <a:fld id="{6645CFD9-EC0E-4576-B368-2E3A589806F5}" type="slidenum">
              <a:rPr lang="en-US" altLang="en-US" sz="1200" b="0" i="0">
                <a:latin typeface="Arial" panose="020B0604020202020204" pitchFamily="34" charset="0"/>
              </a:rPr>
              <a:pPr/>
              <a:t>86</a:t>
            </a:fld>
            <a:endParaRPr lang="en-US" altLang="en-US" sz="1200" b="0" i="0">
              <a:latin typeface="Arial" panose="020B0604020202020204" pitchFamily="34" charset="0"/>
            </a:endParaRPr>
          </a:p>
        </p:txBody>
      </p:sp>
      <p:sp>
        <p:nvSpPr>
          <p:cNvPr id="158728" name="Rectangle 2">
            <a:extLst>
              <a:ext uri="{FF2B5EF4-FFF2-40B4-BE49-F238E27FC236}">
                <a16:creationId xmlns:a16="http://schemas.microsoft.com/office/drawing/2014/main" id="{7135357B-0821-483B-8CE0-FFDDAC8FCD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22288" y="0"/>
            <a:ext cx="77724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Hubs</a:t>
            </a:r>
          </a:p>
        </p:txBody>
      </p:sp>
      <p:sp>
        <p:nvSpPr>
          <p:cNvPr id="158729" name="Rectangle 3">
            <a:extLst>
              <a:ext uri="{FF2B5EF4-FFF2-40B4-BE49-F238E27FC236}">
                <a16:creationId xmlns:a16="http://schemas.microsoft.com/office/drawing/2014/main" id="{4928A9EA-DEB6-4A8A-B368-E68C0A3000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85775" y="977900"/>
            <a:ext cx="7772400" cy="2319338"/>
          </a:xfrm>
        </p:spPr>
        <p:txBody>
          <a:bodyPr/>
          <a:lstStyle/>
          <a:p>
            <a:pPr>
              <a:buFont typeface="ZapfDingbats" pitchFamily="82" charset="2"/>
              <a:buNone/>
            </a:pPr>
            <a:r>
              <a:rPr lang="en-US" altLang="en-US" sz="2400">
                <a:ea typeface="ＭＳ Ｐゴシック" panose="020B0600070205080204" pitchFamily="34" charset="-128"/>
              </a:rPr>
              <a:t>… physical-layer (“dumb”) repeaters: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bits coming in one link go out </a:t>
            </a:r>
            <a:r>
              <a:rPr lang="en-US" altLang="en-US" i="1">
                <a:solidFill>
                  <a:srgbClr val="FF0000"/>
                </a:solidFill>
                <a:ea typeface="ＭＳ Ｐゴシック" panose="020B0600070205080204" pitchFamily="34" charset="-128"/>
              </a:rPr>
              <a:t>all</a:t>
            </a:r>
            <a:r>
              <a:rPr lang="en-US" altLang="en-US">
                <a:ea typeface="ＭＳ Ｐゴシック" panose="020B0600070205080204" pitchFamily="34" charset="-128"/>
              </a:rPr>
              <a:t> other links at same rate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all nodes connected to hub can collide with one another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 frame buffering</a:t>
            </a:r>
          </a:p>
          <a:p>
            <a:pPr lvl="1"/>
            <a:r>
              <a:rPr lang="en-US" altLang="en-US">
                <a:ea typeface="ＭＳ Ｐゴシック" panose="020B0600070205080204" pitchFamily="34" charset="-128"/>
              </a:rPr>
              <a:t>no CSMA/CD at hub: host NICs detect collisions</a:t>
            </a:r>
          </a:p>
        </p:txBody>
      </p:sp>
      <p:grpSp>
        <p:nvGrpSpPr>
          <p:cNvPr id="158730" name="Group 4">
            <a:extLst>
              <a:ext uri="{FF2B5EF4-FFF2-40B4-BE49-F238E27FC236}">
                <a16:creationId xmlns:a16="http://schemas.microsoft.com/office/drawing/2014/main" id="{7C0C59D1-ADB2-495C-98F0-A834E1071418}"/>
              </a:ext>
            </a:extLst>
          </p:cNvPr>
          <p:cNvGrpSpPr>
            <a:grpSpLocks/>
          </p:cNvGrpSpPr>
          <p:nvPr/>
        </p:nvGrpSpPr>
        <p:grpSpPr bwMode="auto">
          <a:xfrm>
            <a:off x="2344738" y="3763963"/>
            <a:ext cx="3432175" cy="2708275"/>
            <a:chOff x="1234" y="2136"/>
            <a:chExt cx="2578" cy="1982"/>
          </a:xfrm>
        </p:grpSpPr>
        <p:sp>
          <p:nvSpPr>
            <p:cNvPr id="158731" name="Rectangle 5">
              <a:extLst>
                <a:ext uri="{FF2B5EF4-FFF2-40B4-BE49-F238E27FC236}">
                  <a16:creationId xmlns:a16="http://schemas.microsoft.com/office/drawing/2014/main" id="{3FC3D595-7F1F-45A2-8B88-9555341C8A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074"/>
              <a:ext cx="267" cy="65"/>
            </a:xfrm>
            <a:prstGeom prst="rect">
              <a:avLst/>
            </a:prstGeom>
            <a:solidFill>
              <a:schemeClr val="hlink"/>
            </a:solidFill>
            <a:ln w="9525">
              <a:miter lim="800000"/>
              <a:headEnd/>
              <a:tailEnd/>
            </a:ln>
            <a:scene3d>
              <a:camera prst="legacyObliqueTopRight"/>
              <a:lightRig rig="legacyFlat3" dir="l"/>
            </a:scene3d>
            <a:sp3d extrusionH="430200" prstMaterial="legacyMatte">
              <a:bevelT w="13500" h="13500" prst="angle"/>
              <a:bevelB w="13500" h="13500" prst="angle"/>
              <a:extrusionClr>
                <a:schemeClr val="hlink"/>
              </a:extrusionClr>
              <a:contourClr>
                <a:schemeClr val="hlink"/>
              </a:contourClr>
            </a:sp3d>
          </p:spPr>
          <p:txBody>
            <a:bodyPr wrap="none" anchor="ctr">
              <a:flatTx/>
            </a:bodyPr>
            <a:lstStyle>
              <a:lvl1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graphicFrame>
          <p:nvGraphicFramePr>
            <p:cNvPr id="158722" name="Object 2">
              <a:extLst>
                <a:ext uri="{FF2B5EF4-FFF2-40B4-BE49-F238E27FC236}">
                  <a16:creationId xmlns:a16="http://schemas.microsoft.com/office/drawing/2014/main" id="{BBFC27FC-FCF4-4ADD-9BE4-B69B727152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99" y="2136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0" name="Clip" r:id="rId4" imgW="1305000" imgH="1085760" progId="MS_ClipArt_Gallery.2">
                    <p:embed/>
                  </p:oleObj>
                </mc:Choice>
                <mc:Fallback>
                  <p:oleObj name="Clip" r:id="rId4" imgW="1305000" imgH="1085760" progId="MS_ClipArt_Gallery.2">
                    <p:embed/>
                    <p:pic>
                      <p:nvPicPr>
                        <p:cNvPr id="158722" name="Object 2">
                          <a:extLst>
                            <a:ext uri="{FF2B5EF4-FFF2-40B4-BE49-F238E27FC236}">
                              <a16:creationId xmlns:a16="http://schemas.microsoft.com/office/drawing/2014/main" id="{BBFC27FC-FCF4-4ADD-9BE4-B69B7271524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9" y="2136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723" name="Object 3">
              <a:extLst>
                <a:ext uri="{FF2B5EF4-FFF2-40B4-BE49-F238E27FC236}">
                  <a16:creationId xmlns:a16="http://schemas.microsoft.com/office/drawing/2014/main" id="{A11C95C1-A546-4C28-8E89-F6859E630B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22" y="3790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1" name="Clip" r:id="rId6" imgW="1305000" imgH="1085760" progId="MS_ClipArt_Gallery.2">
                    <p:embed/>
                  </p:oleObj>
                </mc:Choice>
                <mc:Fallback>
                  <p:oleObj name="Clip" r:id="rId6" imgW="1305000" imgH="1085760" progId="MS_ClipArt_Gallery.2">
                    <p:embed/>
                    <p:pic>
                      <p:nvPicPr>
                        <p:cNvPr id="158723" name="Object 3">
                          <a:extLst>
                            <a:ext uri="{FF2B5EF4-FFF2-40B4-BE49-F238E27FC236}">
                              <a16:creationId xmlns:a16="http://schemas.microsoft.com/office/drawing/2014/main" id="{A11C95C1-A546-4C28-8E89-F6859E630B9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22" y="3790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724" name="Object 4">
              <a:extLst>
                <a:ext uri="{FF2B5EF4-FFF2-40B4-BE49-F238E27FC236}">
                  <a16:creationId xmlns:a16="http://schemas.microsoft.com/office/drawing/2014/main" id="{47E1ADC7-9031-485D-BB38-FF7C4D05CD4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1" y="2889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" name="Clip" r:id="rId7" imgW="1305000" imgH="1085760" progId="MS_ClipArt_Gallery.2">
                    <p:embed/>
                  </p:oleObj>
                </mc:Choice>
                <mc:Fallback>
                  <p:oleObj name="Clip" r:id="rId7" imgW="1305000" imgH="1085760" progId="MS_ClipArt_Gallery.2">
                    <p:embed/>
                    <p:pic>
                      <p:nvPicPr>
                        <p:cNvPr id="158724" name="Object 4">
                          <a:extLst>
                            <a:ext uri="{FF2B5EF4-FFF2-40B4-BE49-F238E27FC236}">
                              <a16:creationId xmlns:a16="http://schemas.microsoft.com/office/drawing/2014/main" id="{47E1ADC7-9031-485D-BB38-FF7C4D05CD4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1" y="2889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8725" name="Object 5">
              <a:extLst>
                <a:ext uri="{FF2B5EF4-FFF2-40B4-BE49-F238E27FC236}">
                  <a16:creationId xmlns:a16="http://schemas.microsoft.com/office/drawing/2014/main" id="{E325A329-461B-4BB1-9148-9AC1321F476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34" y="2897"/>
            <a:ext cx="385" cy="3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3" name="Clip" r:id="rId8" imgW="1305000" imgH="1085760" progId="MS_ClipArt_Gallery.2">
                    <p:embed/>
                  </p:oleObj>
                </mc:Choice>
                <mc:Fallback>
                  <p:oleObj name="Clip" r:id="rId8" imgW="1305000" imgH="1085760" progId="MS_ClipArt_Gallery.2">
                    <p:embed/>
                    <p:pic>
                      <p:nvPicPr>
                        <p:cNvPr id="158725" name="Object 5">
                          <a:extLst>
                            <a:ext uri="{FF2B5EF4-FFF2-40B4-BE49-F238E27FC236}">
                              <a16:creationId xmlns:a16="http://schemas.microsoft.com/office/drawing/2014/main" id="{E325A329-461B-4BB1-9148-9AC1321F476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34" y="2897"/>
                          <a:ext cx="385" cy="3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8732" name="Rectangle 10">
              <a:extLst>
                <a:ext uri="{FF2B5EF4-FFF2-40B4-BE49-F238E27FC236}">
                  <a16:creationId xmlns:a16="http://schemas.microsoft.com/office/drawing/2014/main" id="{38C19960-DEB0-4A57-9979-4AB9D12F1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6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58733" name="Rectangle 11">
              <a:extLst>
                <a:ext uri="{FF2B5EF4-FFF2-40B4-BE49-F238E27FC236}">
                  <a16:creationId xmlns:a16="http://schemas.microsoft.com/office/drawing/2014/main" id="{50A83941-CE0B-4EAF-A63E-908783C35C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1" y="3002"/>
              <a:ext cx="116" cy="9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58734" name="Rectangle 12">
              <a:extLst>
                <a:ext uri="{FF2B5EF4-FFF2-40B4-BE49-F238E27FC236}">
                  <a16:creationId xmlns:a16="http://schemas.microsoft.com/office/drawing/2014/main" id="{A1FE00AC-FB0C-4FCB-AFD8-62C6DDA37D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2458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58735" name="Rectangle 13">
              <a:extLst>
                <a:ext uri="{FF2B5EF4-FFF2-40B4-BE49-F238E27FC236}">
                  <a16:creationId xmlns:a16="http://schemas.microsoft.com/office/drawing/2014/main" id="{B0748CDD-0182-4517-9AFF-813DDE2979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6" y="3649"/>
              <a:ext cx="91" cy="152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/>
            </a:p>
          </p:txBody>
        </p:sp>
        <p:sp>
          <p:nvSpPr>
            <p:cNvPr id="158736" name="Line 14">
              <a:extLst>
                <a:ext uri="{FF2B5EF4-FFF2-40B4-BE49-F238E27FC236}">
                  <a16:creationId xmlns:a16="http://schemas.microsoft.com/office/drawing/2014/main" id="{F2D17861-0321-4080-A96A-D5A05AB6D4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12" y="3042"/>
              <a:ext cx="63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8737" name="Line 15">
              <a:extLst>
                <a:ext uri="{FF2B5EF4-FFF2-40B4-BE49-F238E27FC236}">
                  <a16:creationId xmlns:a16="http://schemas.microsoft.com/office/drawing/2014/main" id="{3FD0DFF7-B4AC-4B90-AC03-D345D23D91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5" y="2612"/>
              <a:ext cx="0" cy="35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8738" name="Line 16">
              <a:extLst>
                <a:ext uri="{FF2B5EF4-FFF2-40B4-BE49-F238E27FC236}">
                  <a16:creationId xmlns:a16="http://schemas.microsoft.com/office/drawing/2014/main" id="{36297908-358C-4E52-BD95-73EA78424CA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37" y="3042"/>
              <a:ext cx="64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8739" name="Line 17">
              <a:extLst>
                <a:ext uri="{FF2B5EF4-FFF2-40B4-BE49-F238E27FC236}">
                  <a16:creationId xmlns:a16="http://schemas.microsoft.com/office/drawing/2014/main" id="{1A712E89-EF65-4E69-A9DF-B26FDA507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15" y="3131"/>
              <a:ext cx="8" cy="50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8740" name="Text Box 18">
              <a:extLst>
                <a:ext uri="{FF2B5EF4-FFF2-40B4-BE49-F238E27FC236}">
                  <a16:creationId xmlns:a16="http://schemas.microsoft.com/office/drawing/2014/main" id="{8BFB5501-5CC9-4A0B-8BE3-FA39BBF0BA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14" y="2665"/>
              <a:ext cx="998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b="0" i="0"/>
                <a:t>twisted pair</a:t>
              </a:r>
            </a:p>
          </p:txBody>
        </p:sp>
        <p:sp>
          <p:nvSpPr>
            <p:cNvPr id="158741" name="Line 19">
              <a:extLst>
                <a:ext uri="{FF2B5EF4-FFF2-40B4-BE49-F238E27FC236}">
                  <a16:creationId xmlns:a16="http://schemas.microsoft.com/office/drawing/2014/main" id="{A4408719-5B26-4D0F-84DC-ECBF351074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969" y="2839"/>
              <a:ext cx="187" cy="1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58742" name="Text Box 20">
              <a:extLst>
                <a:ext uri="{FF2B5EF4-FFF2-40B4-BE49-F238E27FC236}">
                  <a16:creationId xmlns:a16="http://schemas.microsoft.com/office/drawing/2014/main" id="{9F4003BA-5EEC-45E5-B57C-E25CD8A8C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7" y="3297"/>
              <a:ext cx="397" cy="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1pPr>
              <a:lvl2pPr marL="37931725" indent="-37474525"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2pPr>
              <a:lvl3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3pPr>
              <a:lvl4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4pPr>
              <a:lvl5pPr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5pPr>
              <a:lvl6pPr marL="4572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6pPr>
              <a:lvl7pPr marL="9144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7pPr>
              <a:lvl8pPr marL="13716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8pPr>
              <a:lvl9pPr marL="1828800" eaLnBrk="0" fontAlgn="base" hangingPunct="0">
                <a:spcBef>
                  <a:spcPct val="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Comic Sans MS" panose="030F0702030302020204" pitchFamily="66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b="0" i="0"/>
                <a:t>hub</a:t>
              </a:r>
            </a:p>
          </p:txBody>
        </p:sp>
        <p:sp>
          <p:nvSpPr>
            <p:cNvPr id="158743" name="Line 21">
              <a:extLst>
                <a:ext uri="{FF2B5EF4-FFF2-40B4-BE49-F238E27FC236}">
                  <a16:creationId xmlns:a16="http://schemas.microsoft.com/office/drawing/2014/main" id="{3226D360-C457-479B-87BB-8DFDAF243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53" y="3148"/>
              <a:ext cx="26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24" name="Picture 5" descr="underline_base">
            <a:extLst>
              <a:ext uri="{FF2B5EF4-FFF2-40B4-BE49-F238E27FC236}">
                <a16:creationId xmlns:a16="http://schemas.microsoft.com/office/drawing/2014/main" id="{BB9AB18C-0EE7-4145-A5E4-3FC0FFBAFD5D}"/>
              </a:ext>
            </a:extLst>
          </p:cNvPr>
          <p:cNvPicPr>
            <a:picLocks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309" y="754062"/>
            <a:ext cx="1067301" cy="223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4" name="Rectangle 2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Ethernet switch</a:t>
            </a:r>
          </a:p>
        </p:txBody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6425" y="1071563"/>
            <a:ext cx="8001000" cy="4640262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link-layer device: takes an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active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role </a:t>
            </a:r>
            <a:r>
              <a:rPr lang="en-US" sz="2200" dirty="0">
                <a:solidFill>
                  <a:srgbClr val="CC0000"/>
                </a:solidFill>
                <a:latin typeface="Gill Sans MT" charset="0"/>
                <a:cs typeface="+mn-cs"/>
              </a:rPr>
              <a:t>(smarter than hub)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store, forward Ethernet frames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examine incoming frame</a:t>
            </a:r>
            <a:r>
              <a:rPr lang="ja-JP" altLang="en-US" sz="2800" dirty="0">
                <a:latin typeface="Gill Sans MT" charset="0"/>
              </a:rPr>
              <a:t>’</a:t>
            </a:r>
            <a:r>
              <a:rPr lang="en-US" sz="2800" dirty="0">
                <a:latin typeface="Gill Sans MT" charset="0"/>
              </a:rPr>
              <a:t>s MAC address, </a:t>
            </a:r>
            <a:r>
              <a:rPr lang="en-US" sz="2800" dirty="0">
                <a:solidFill>
                  <a:srgbClr val="CC0000"/>
                </a:solidFill>
                <a:latin typeface="Gill Sans MT" charset="0"/>
              </a:rPr>
              <a:t>selectively</a:t>
            </a:r>
            <a:r>
              <a:rPr lang="en-US" sz="2800" dirty="0">
                <a:latin typeface="Gill Sans MT" charset="0"/>
              </a:rPr>
              <a:t> forward  frame to one-or-more outgoing links when frame is to be forwarded on segment, uses CSMA/CD to access segment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transparent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hosts are unaware of presence of switches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plug-and-play, self-learning</a:t>
            </a:r>
          </a:p>
          <a:p>
            <a:pPr lvl="1">
              <a:defRPr/>
            </a:pPr>
            <a:r>
              <a:rPr lang="en-US" sz="2800" dirty="0">
                <a:latin typeface="Gill Sans MT" charset="0"/>
              </a:rPr>
              <a:t>switches do not need to be configured</a:t>
            </a:r>
          </a:p>
          <a:p>
            <a:pPr>
              <a:defRPr/>
            </a:pPr>
            <a:endParaRPr lang="en-US" sz="2400" dirty="0">
              <a:latin typeface="Gill Sans MT" charset="0"/>
              <a:cs typeface="+mn-cs"/>
            </a:endParaRPr>
          </a:p>
        </p:txBody>
      </p:sp>
      <p:pic>
        <p:nvPicPr>
          <p:cNvPr id="160773" name="Picture 2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793750"/>
            <a:ext cx="3656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87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43963695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2"/>
          <p:cNvSpPr>
            <a:spLocks noGrp="1" noChangeArrowheads="1"/>
          </p:cNvSpPr>
          <p:nvPr>
            <p:ph type="title"/>
          </p:nvPr>
        </p:nvSpPr>
        <p:spPr>
          <a:xfrm>
            <a:off x="288925" y="136525"/>
            <a:ext cx="8469313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Switch: </a:t>
            </a:r>
            <a:r>
              <a:rPr lang="en-US" sz="3600" i="1" dirty="0">
                <a:latin typeface="Gill Sans MT" charset="0"/>
                <a:cs typeface="+mj-cs"/>
              </a:rPr>
              <a:t>multiple</a:t>
            </a:r>
            <a:r>
              <a:rPr lang="en-US" sz="3600" dirty="0">
                <a:latin typeface="Gill Sans MT" charset="0"/>
                <a:cs typeface="+mj-cs"/>
              </a:rPr>
              <a:t> simultaneous transmissions</a:t>
            </a:r>
          </a:p>
        </p:txBody>
      </p:sp>
      <p:sp>
        <p:nvSpPr>
          <p:cNvPr id="6246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2113" y="1393825"/>
            <a:ext cx="4503737" cy="45767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hosts have dedicated, direct connection to switch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switches buffer packets</a:t>
            </a:r>
          </a:p>
          <a:p>
            <a:pPr>
              <a:lnSpc>
                <a:spcPct val="90000"/>
              </a:lnSpc>
              <a:defRPr/>
            </a:pPr>
            <a:r>
              <a:rPr lang="en-US" sz="2400" dirty="0">
                <a:latin typeface="Gill Sans MT" charset="0"/>
                <a:cs typeface="+mn-cs"/>
              </a:rPr>
              <a:t>Ethernet protocol used on </a:t>
            </a:r>
            <a:r>
              <a:rPr lang="en-US" sz="2400" i="1" dirty="0">
                <a:latin typeface="Gill Sans MT" charset="0"/>
                <a:cs typeface="+mn-cs"/>
              </a:rPr>
              <a:t>each</a:t>
            </a:r>
            <a:r>
              <a:rPr lang="en-US" sz="2400" dirty="0">
                <a:latin typeface="Gill Sans MT" charset="0"/>
                <a:cs typeface="+mn-cs"/>
              </a:rPr>
              <a:t> incoming link, but no collisions; full duplex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each link is its own collision domain</a:t>
            </a:r>
          </a:p>
          <a:p>
            <a:pPr>
              <a:lnSpc>
                <a:spcPct val="90000"/>
              </a:lnSpc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switching: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A-to-A</a:t>
            </a:r>
            <a:r>
              <a:rPr lang="ja-JP" altLang="en-US" sz="2400" dirty="0">
                <a:latin typeface="Gill Sans MT" charset="0"/>
                <a:cs typeface="+mn-cs"/>
              </a:rPr>
              <a:t>’</a:t>
            </a:r>
            <a:r>
              <a:rPr lang="en-US" sz="2400" dirty="0">
                <a:latin typeface="Gill Sans MT" charset="0"/>
                <a:cs typeface="+mn-cs"/>
              </a:rPr>
              <a:t> and B-to-B</a:t>
            </a:r>
            <a:r>
              <a:rPr lang="ja-JP" altLang="en-US" sz="2400" dirty="0">
                <a:latin typeface="Gill Sans MT" charset="0"/>
                <a:cs typeface="+mn-cs"/>
              </a:rPr>
              <a:t>’</a:t>
            </a:r>
            <a:r>
              <a:rPr lang="en-US" sz="2400" dirty="0">
                <a:latin typeface="Gill Sans MT" charset="0"/>
                <a:cs typeface="+mn-cs"/>
              </a:rPr>
              <a:t> can transmit simultaneously, without collisions </a:t>
            </a:r>
          </a:p>
          <a:p>
            <a:pPr lvl="1">
              <a:lnSpc>
                <a:spcPct val="90000"/>
              </a:lnSpc>
              <a:defRPr/>
            </a:pPr>
            <a:r>
              <a:rPr lang="en-US" sz="2000" dirty="0">
                <a:latin typeface="Gill Sans MT" charset="0"/>
                <a:cs typeface="+mn-cs"/>
              </a:rPr>
              <a:t>not possible with dumb hub</a:t>
            </a:r>
          </a:p>
        </p:txBody>
      </p:sp>
      <p:grpSp>
        <p:nvGrpSpPr>
          <p:cNvPr id="162821" name="Group 1"/>
          <p:cNvGrpSpPr>
            <a:grpSpLocks/>
          </p:cNvGrpSpPr>
          <p:nvPr/>
        </p:nvGrpSpPr>
        <p:grpSpPr bwMode="auto">
          <a:xfrm>
            <a:off x="5106988" y="1425575"/>
            <a:ext cx="3660775" cy="4283075"/>
            <a:chOff x="5106576" y="1425893"/>
            <a:chExt cx="3661504" cy="4282976"/>
          </a:xfrm>
        </p:grpSpPr>
        <p:sp>
          <p:nvSpPr>
            <p:cNvPr id="62472" name="Text Box 34"/>
            <p:cNvSpPr txBox="1">
              <a:spLocks noChangeArrowheads="1"/>
            </p:cNvSpPr>
            <p:nvPr/>
          </p:nvSpPr>
          <p:spPr bwMode="auto">
            <a:xfrm>
              <a:off x="5827445" y="5062772"/>
              <a:ext cx="2710402" cy="6460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switch with six interfaces</a:t>
              </a:r>
            </a:p>
            <a:p>
              <a:pPr algn="ctr">
                <a:defRPr/>
              </a:pPr>
              <a:r>
                <a:rPr lang="en-US" dirty="0">
                  <a:latin typeface="Arial" charset="0"/>
                  <a:cs typeface="Arial" charset="0"/>
                </a:rPr>
                <a:t>(</a:t>
              </a:r>
              <a:r>
                <a:rPr lang="en-US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1,2,3,4,5,6</a:t>
              </a:r>
              <a:r>
                <a:rPr lang="en-US" dirty="0">
                  <a:latin typeface="Arial" charset="0"/>
                  <a:cs typeface="Arial" charset="0"/>
                </a:rPr>
                <a:t>)</a:t>
              </a:r>
              <a:r>
                <a:rPr lang="en-US" i="0" dirty="0">
                  <a:latin typeface="Arial" charset="0"/>
                  <a:cs typeface="Arial" charset="0"/>
                </a:rPr>
                <a:t>  </a:t>
              </a:r>
            </a:p>
          </p:txBody>
        </p:sp>
        <p:grpSp>
          <p:nvGrpSpPr>
            <p:cNvPr id="162824" name="Group 34"/>
            <p:cNvGrpSpPr>
              <a:grpSpLocks/>
            </p:cNvGrpSpPr>
            <p:nvPr/>
          </p:nvGrpSpPr>
          <p:grpSpPr bwMode="auto">
            <a:xfrm>
              <a:off x="5106576" y="1425893"/>
              <a:ext cx="3661504" cy="3600334"/>
              <a:chOff x="731524" y="1819788"/>
              <a:chExt cx="3661504" cy="3600334"/>
            </a:xfrm>
          </p:grpSpPr>
          <p:sp>
            <p:nvSpPr>
              <p:cNvPr id="62474" name="Text Box 23"/>
              <p:cNvSpPr txBox="1">
                <a:spLocks noChangeArrowheads="1"/>
              </p:cNvSpPr>
              <p:nvPr/>
            </p:nvSpPr>
            <p:spPr bwMode="auto">
              <a:xfrm>
                <a:off x="2655957" y="1819788"/>
                <a:ext cx="350907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A</a:t>
                </a:r>
              </a:p>
            </p:txBody>
          </p:sp>
          <p:sp>
            <p:nvSpPr>
              <p:cNvPr id="62475" name="Text Box 24"/>
              <p:cNvSpPr txBox="1">
                <a:spLocks noChangeArrowheads="1"/>
              </p:cNvSpPr>
              <p:nvPr/>
            </p:nvSpPr>
            <p:spPr bwMode="auto">
              <a:xfrm>
                <a:off x="2371738" y="5050277"/>
                <a:ext cx="371549" cy="36987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A</a:t>
                </a:r>
                <a:r>
                  <a:rPr lang="ja-JP" altLang="en-US" i="0">
                    <a:latin typeface="Arial" charset="0"/>
                    <a:cs typeface="Arial" charset="0"/>
                  </a:rPr>
                  <a:t>’</a:t>
                </a:r>
                <a:endParaRPr lang="en-US" i="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62476" name="Text Box 25"/>
              <p:cNvSpPr txBox="1">
                <a:spLocks noChangeArrowheads="1"/>
              </p:cNvSpPr>
              <p:nvPr/>
            </p:nvSpPr>
            <p:spPr bwMode="auto">
              <a:xfrm>
                <a:off x="3988134" y="2419849"/>
                <a:ext cx="3382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B</a:t>
                </a:r>
              </a:p>
            </p:txBody>
          </p:sp>
          <p:sp>
            <p:nvSpPr>
              <p:cNvPr id="62477" name="Text Box 26"/>
              <p:cNvSpPr txBox="1">
                <a:spLocks noChangeArrowheads="1"/>
              </p:cNvSpPr>
              <p:nvPr/>
            </p:nvSpPr>
            <p:spPr bwMode="auto">
              <a:xfrm>
                <a:off x="995101" y="4188283"/>
                <a:ext cx="390603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B</a:t>
                </a:r>
                <a:r>
                  <a:rPr lang="ja-JP" altLang="en-US" i="0">
                    <a:latin typeface="Arial" charset="0"/>
                    <a:cs typeface="Arial" charset="0"/>
                  </a:rPr>
                  <a:t>’</a:t>
                </a:r>
                <a:endParaRPr lang="en-US" i="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62478" name="Text Box 27"/>
              <p:cNvSpPr txBox="1">
                <a:spLocks noChangeArrowheads="1"/>
              </p:cNvSpPr>
              <p:nvPr/>
            </p:nvSpPr>
            <p:spPr bwMode="auto">
              <a:xfrm>
                <a:off x="3740435" y="4188283"/>
                <a:ext cx="350908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C</a:t>
                </a:r>
              </a:p>
            </p:txBody>
          </p:sp>
          <p:sp>
            <p:nvSpPr>
              <p:cNvPr id="62479" name="Text Box 28"/>
              <p:cNvSpPr txBox="1">
                <a:spLocks noChangeArrowheads="1"/>
              </p:cNvSpPr>
              <p:nvPr/>
            </p:nvSpPr>
            <p:spPr bwMode="auto">
              <a:xfrm>
                <a:off x="1123714" y="2465886"/>
                <a:ext cx="403305" cy="3682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latin typeface="Arial" charset="0"/>
                    <a:cs typeface="Arial" charset="0"/>
                  </a:rPr>
                  <a:t>C</a:t>
                </a:r>
                <a:r>
                  <a:rPr lang="ja-JP" altLang="en-US" i="0">
                    <a:latin typeface="Arial" charset="0"/>
                    <a:cs typeface="Arial" charset="0"/>
                  </a:rPr>
                  <a:t>’</a:t>
                </a:r>
                <a:endParaRPr lang="en-US" i="0" dirty="0">
                  <a:latin typeface="Arial" charset="0"/>
                  <a:cs typeface="Arial" charset="0"/>
                </a:endParaRPr>
              </a:p>
            </p:txBody>
          </p:sp>
          <p:sp>
            <p:nvSpPr>
              <p:cNvPr id="62480" name="Line 17"/>
              <p:cNvSpPr>
                <a:spLocks noChangeShapeType="1"/>
              </p:cNvSpPr>
              <p:nvPr/>
            </p:nvSpPr>
            <p:spPr bwMode="auto">
              <a:xfrm>
                <a:off x="1687389" y="3165957"/>
                <a:ext cx="720869" cy="29844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81" name="Line 18"/>
              <p:cNvSpPr>
                <a:spLocks noChangeShapeType="1"/>
              </p:cNvSpPr>
              <p:nvPr/>
            </p:nvSpPr>
            <p:spPr bwMode="auto">
              <a:xfrm>
                <a:off x="2673423" y="2872277"/>
                <a:ext cx="0" cy="50481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82" name="Line 19"/>
              <p:cNvSpPr>
                <a:spLocks noChangeShapeType="1"/>
              </p:cNvSpPr>
              <p:nvPr/>
            </p:nvSpPr>
            <p:spPr bwMode="auto">
              <a:xfrm flipH="1">
                <a:off x="2863961" y="2996099"/>
                <a:ext cx="892353" cy="4841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83" name="Line 20"/>
              <p:cNvSpPr>
                <a:spLocks noChangeShapeType="1"/>
              </p:cNvSpPr>
              <p:nvPr/>
            </p:nvSpPr>
            <p:spPr bwMode="auto">
              <a:xfrm flipV="1">
                <a:off x="2673423" y="3605685"/>
                <a:ext cx="12703" cy="7095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grpSp>
            <p:nvGrpSpPr>
              <p:cNvPr id="162835" name="Group 45"/>
              <p:cNvGrpSpPr>
                <a:grpSpLocks/>
              </p:cNvGrpSpPr>
              <p:nvPr/>
            </p:nvGrpSpPr>
            <p:grpSpPr bwMode="auto">
              <a:xfrm>
                <a:off x="747936" y="2733042"/>
                <a:ext cx="914403" cy="690308"/>
                <a:chOff x="1046480" y="3962400"/>
                <a:chExt cx="1026163" cy="761428"/>
              </a:xfrm>
            </p:grpSpPr>
            <p:sp>
              <p:nvSpPr>
                <p:cNvPr id="80" name="Rectangle 48"/>
                <p:cNvSpPr>
                  <a:spLocks noChangeArrowheads="1"/>
                </p:cNvSpPr>
                <p:nvPr/>
              </p:nvSpPr>
              <p:spPr bwMode="auto">
                <a:xfrm rot="16200000">
                  <a:off x="1893247" y="4299441"/>
                  <a:ext cx="110313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2870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2871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72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836" name="Group 46"/>
              <p:cNvGrpSpPr>
                <a:grpSpLocks/>
              </p:cNvGrpSpPr>
              <p:nvPr/>
            </p:nvGrpSpPr>
            <p:grpSpPr bwMode="auto">
              <a:xfrm>
                <a:off x="3539588" y="2669737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2865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2867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68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77" name="Rectangle 43"/>
                <p:cNvSpPr>
                  <a:spLocks noChangeArrowheads="1"/>
                </p:cNvSpPr>
                <p:nvPr/>
              </p:nvSpPr>
              <p:spPr bwMode="auto">
                <a:xfrm rot="16200000">
                  <a:off x="7440190" y="4309334"/>
                  <a:ext cx="126274" cy="195358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48" name="Rectangle 43"/>
              <p:cNvSpPr>
                <a:spLocks noChangeArrowheads="1"/>
              </p:cNvSpPr>
              <p:nvPr/>
            </p:nvSpPr>
            <p:spPr bwMode="auto">
              <a:xfrm>
                <a:off x="2614674" y="2705593"/>
                <a:ext cx="109559" cy="165096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62838" name="Group 44"/>
              <p:cNvGrpSpPr>
                <a:grpSpLocks/>
              </p:cNvGrpSpPr>
              <p:nvPr/>
            </p:nvGrpSpPr>
            <p:grpSpPr bwMode="auto">
              <a:xfrm>
                <a:off x="2233637" y="2138292"/>
                <a:ext cx="853440" cy="741680"/>
                <a:chOff x="-44" y="1473"/>
                <a:chExt cx="981" cy="1105"/>
              </a:xfrm>
            </p:grpSpPr>
            <p:pic>
              <p:nvPicPr>
                <p:cNvPr id="162863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62864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grpSp>
            <p:nvGrpSpPr>
              <p:cNvPr id="162839" name="Group 49"/>
              <p:cNvGrpSpPr>
                <a:grpSpLocks/>
              </p:cNvGrpSpPr>
              <p:nvPr/>
            </p:nvGrpSpPr>
            <p:grpSpPr bwMode="auto">
              <a:xfrm>
                <a:off x="2060917" y="4279843"/>
                <a:ext cx="853440" cy="835329"/>
                <a:chOff x="8077200" y="3320111"/>
                <a:chExt cx="853440" cy="835329"/>
              </a:xfrm>
            </p:grpSpPr>
            <p:sp>
              <p:nvSpPr>
                <p:cNvPr id="70" name="Rectangle 43"/>
                <p:cNvSpPr>
                  <a:spLocks noChangeArrowheads="1"/>
                </p:cNvSpPr>
                <p:nvPr/>
              </p:nvSpPr>
              <p:spPr bwMode="auto">
                <a:xfrm>
                  <a:off x="8630957" y="3320624"/>
                  <a:ext cx="111147" cy="165096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2860" name="Group 44"/>
                <p:cNvGrpSpPr>
                  <a:grpSpLocks/>
                </p:cNvGrpSpPr>
                <p:nvPr/>
              </p:nvGrpSpPr>
              <p:grpSpPr bwMode="auto">
                <a:xfrm>
                  <a:off x="8077200" y="3413760"/>
                  <a:ext cx="853440" cy="741680"/>
                  <a:chOff x="-44" y="1473"/>
                  <a:chExt cx="981" cy="1105"/>
                </a:xfrm>
              </p:grpSpPr>
              <p:pic>
                <p:nvPicPr>
                  <p:cNvPr id="162861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62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pic>
            <p:nvPicPr>
              <p:cNvPr id="62489" name="Picture 3"/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74913" y="3316766"/>
                <a:ext cx="603370" cy="341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pic>
          <p:grpSp>
            <p:nvGrpSpPr>
              <p:cNvPr id="162841" name="Group 51"/>
              <p:cNvGrpSpPr>
                <a:grpSpLocks/>
              </p:cNvGrpSpPr>
              <p:nvPr/>
            </p:nvGrpSpPr>
            <p:grpSpPr bwMode="auto">
              <a:xfrm>
                <a:off x="731524" y="3616962"/>
                <a:ext cx="914403" cy="690308"/>
                <a:chOff x="1046480" y="3962400"/>
                <a:chExt cx="1026163" cy="761428"/>
              </a:xfrm>
            </p:grpSpPr>
            <p:sp>
              <p:nvSpPr>
                <p:cNvPr id="66" name="Rectangle 48"/>
                <p:cNvSpPr>
                  <a:spLocks noChangeArrowheads="1"/>
                </p:cNvSpPr>
                <p:nvPr/>
              </p:nvSpPr>
              <p:spPr bwMode="auto">
                <a:xfrm rot="16200000">
                  <a:off x="1893846" y="4299769"/>
                  <a:ext cx="110314" cy="247682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grpSp>
              <p:nvGrpSpPr>
                <p:cNvPr id="162856" name="Group 49"/>
                <p:cNvGrpSpPr>
                  <a:grpSpLocks/>
                </p:cNvGrpSpPr>
                <p:nvPr/>
              </p:nvGrpSpPr>
              <p:grpSpPr bwMode="auto">
                <a:xfrm>
                  <a:off x="1046480" y="3962400"/>
                  <a:ext cx="936071" cy="761428"/>
                  <a:chOff x="-44" y="1473"/>
                  <a:chExt cx="981" cy="1105"/>
                </a:xfrm>
              </p:grpSpPr>
              <p:pic>
                <p:nvPicPr>
                  <p:cNvPr id="162857" name="Picture 50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3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58" name="Freeform 51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</p:grpSp>
          <p:grpSp>
            <p:nvGrpSpPr>
              <p:cNvPr id="162842" name="Group 52"/>
              <p:cNvGrpSpPr>
                <a:grpSpLocks/>
              </p:cNvGrpSpPr>
              <p:nvPr/>
            </p:nvGrpSpPr>
            <p:grpSpPr bwMode="auto">
              <a:xfrm>
                <a:off x="3410634" y="3567725"/>
                <a:ext cx="853440" cy="741680"/>
                <a:chOff x="7179310" y="4033520"/>
                <a:chExt cx="1009650" cy="855028"/>
              </a:xfrm>
            </p:grpSpPr>
            <p:grpSp>
              <p:nvGrpSpPr>
                <p:cNvPr id="162851" name="Group 44"/>
                <p:cNvGrpSpPr>
                  <a:grpSpLocks/>
                </p:cNvGrpSpPr>
                <p:nvPr/>
              </p:nvGrpSpPr>
              <p:grpSpPr bwMode="auto">
                <a:xfrm>
                  <a:off x="7179310" y="4033520"/>
                  <a:ext cx="1009650" cy="855028"/>
                  <a:chOff x="-44" y="1473"/>
                  <a:chExt cx="981" cy="1105"/>
                </a:xfrm>
              </p:grpSpPr>
              <p:pic>
                <p:nvPicPr>
                  <p:cNvPr id="162853" name="Picture 45" descr="desktop_computer_stylized_medium"/>
                  <p:cNvPicPr>
                    <a:picLocks noChangeAspect="1" noChangeArrowheads="1"/>
                  </p:cNvPicPr>
                  <p:nvPr/>
                </p:nvPicPr>
                <p:blipFill>
                  <a:blip r:embed="rId4" cstate="email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-44" y="1473"/>
                    <a:ext cx="981" cy="110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sp>
                <p:nvSpPr>
                  <p:cNvPr id="162854" name="Freeform 46"/>
                  <p:cNvSpPr>
                    <a:spLocks/>
                  </p:cNvSpPr>
                  <p:nvPr/>
                </p:nvSpPr>
                <p:spPr bwMode="auto">
                  <a:xfrm flipH="1">
                    <a:off x="374" y="1579"/>
                    <a:ext cx="477" cy="506"/>
                  </a:xfrm>
                  <a:custGeom>
                    <a:avLst/>
                    <a:gdLst>
                      <a:gd name="T0" fmla="*/ 0 w 356"/>
                      <a:gd name="T1" fmla="*/ 0 h 368"/>
                      <a:gd name="T2" fmla="*/ 1736 w 356"/>
                      <a:gd name="T3" fmla="*/ 95 h 368"/>
                      <a:gd name="T4" fmla="*/ 2059 w 356"/>
                      <a:gd name="T5" fmla="*/ 1990 h 368"/>
                      <a:gd name="T6" fmla="*/ 454 w 356"/>
                      <a:gd name="T7" fmla="*/ 2489 h 368"/>
                      <a:gd name="T8" fmla="*/ 0 w 356"/>
                      <a:gd name="T9" fmla="*/ 0 h 368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356" h="368">
                        <a:moveTo>
                          <a:pt x="0" y="0"/>
                        </a:moveTo>
                        <a:lnTo>
                          <a:pt x="300" y="14"/>
                        </a:lnTo>
                        <a:lnTo>
                          <a:pt x="356" y="294"/>
                        </a:lnTo>
                        <a:lnTo>
                          <a:pt x="78" y="36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000099"/>
                      </a:gs>
                      <a:gs pos="100000">
                        <a:schemeClr val="bg1"/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9525" cap="flat" cmpd="sng">
                        <a:solidFill>
                          <a:schemeClr val="tx1"/>
                        </a:solidFill>
                        <a:prstDash val="solid"/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en-US" dirty="0"/>
                  </a:p>
                </p:txBody>
              </p:sp>
            </p:grpSp>
            <p:sp>
              <p:nvSpPr>
                <p:cNvPr id="63" name="Rectangle 43"/>
                <p:cNvSpPr>
                  <a:spLocks noChangeArrowheads="1"/>
                </p:cNvSpPr>
                <p:nvPr/>
              </p:nvSpPr>
              <p:spPr bwMode="auto">
                <a:xfrm rot="16200000">
                  <a:off x="7438739" y="4308075"/>
                  <a:ext cx="128105" cy="197237"/>
                </a:xfrm>
                <a:prstGeom prst="rect">
                  <a:avLst/>
                </a:prstGeom>
                <a:gradFill rotWithShape="1">
                  <a:gsLst>
                    <a:gs pos="0">
                      <a:srgbClr val="008000"/>
                    </a:gs>
                    <a:gs pos="50000">
                      <a:schemeClr val="bg1"/>
                    </a:gs>
                    <a:gs pos="100000">
                      <a:srgbClr val="008000"/>
                    </a:gs>
                  </a:gsLst>
                  <a:lin ang="0" scaled="1"/>
                </a:gradFill>
                <a:ln w="9525">
                  <a:solidFill>
                    <a:srgbClr val="008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62492" name="Line 17"/>
              <p:cNvSpPr>
                <a:spLocks noChangeShapeType="1"/>
              </p:cNvSpPr>
              <p:nvPr/>
            </p:nvSpPr>
            <p:spPr bwMode="auto">
              <a:xfrm flipV="1">
                <a:off x="1660396" y="3600922"/>
                <a:ext cx="744686" cy="4508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93" name="Line 19"/>
              <p:cNvSpPr>
                <a:spLocks noChangeShapeType="1"/>
              </p:cNvSpPr>
              <p:nvPr/>
            </p:nvSpPr>
            <p:spPr bwMode="auto">
              <a:xfrm flipH="1" flipV="1">
                <a:off x="2968756" y="3545361"/>
                <a:ext cx="646242" cy="3381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62494" name="Text Box 35"/>
              <p:cNvSpPr txBox="1">
                <a:spLocks noChangeArrowheads="1"/>
              </p:cNvSpPr>
              <p:nvPr/>
            </p:nvSpPr>
            <p:spPr bwMode="auto">
              <a:xfrm>
                <a:off x="2401907" y="3026260"/>
                <a:ext cx="312799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1</a:t>
                </a:r>
              </a:p>
            </p:txBody>
          </p:sp>
          <p:sp>
            <p:nvSpPr>
              <p:cNvPr id="62495" name="Text Box 36"/>
              <p:cNvSpPr txBox="1">
                <a:spLocks noChangeArrowheads="1"/>
              </p:cNvSpPr>
              <p:nvPr/>
            </p:nvSpPr>
            <p:spPr bwMode="auto">
              <a:xfrm>
                <a:off x="2903656" y="3051660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2</a:t>
                </a:r>
              </a:p>
            </p:txBody>
          </p:sp>
          <p:sp>
            <p:nvSpPr>
              <p:cNvPr id="62496" name="Text Box 37"/>
              <p:cNvSpPr txBox="1">
                <a:spLocks noChangeArrowheads="1"/>
              </p:cNvSpPr>
              <p:nvPr/>
            </p:nvSpPr>
            <p:spPr bwMode="auto">
              <a:xfrm>
                <a:off x="3125951" y="3710457"/>
                <a:ext cx="322326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3</a:t>
                </a:r>
              </a:p>
            </p:txBody>
          </p:sp>
          <p:sp>
            <p:nvSpPr>
              <p:cNvPr id="62497" name="Text Box 38"/>
              <p:cNvSpPr txBox="1">
                <a:spLocks noChangeArrowheads="1"/>
              </p:cNvSpPr>
              <p:nvPr/>
            </p:nvSpPr>
            <p:spPr bwMode="auto">
              <a:xfrm>
                <a:off x="2640079" y="3654896"/>
                <a:ext cx="323914" cy="36670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4</a:t>
                </a:r>
              </a:p>
            </p:txBody>
          </p:sp>
          <p:sp>
            <p:nvSpPr>
              <p:cNvPr id="62498" name="Text Box 39"/>
              <p:cNvSpPr txBox="1">
                <a:spLocks noChangeArrowheads="1"/>
              </p:cNvSpPr>
              <p:nvPr/>
            </p:nvSpPr>
            <p:spPr bwMode="auto">
              <a:xfrm>
                <a:off x="2070052" y="3704108"/>
                <a:ext cx="323914" cy="3667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5</a:t>
                </a:r>
              </a:p>
            </p:txBody>
          </p:sp>
          <p:sp>
            <p:nvSpPr>
              <p:cNvPr id="62499" name="Text Box 40"/>
              <p:cNvSpPr txBox="1">
                <a:spLocks noChangeArrowheads="1"/>
              </p:cNvSpPr>
              <p:nvPr/>
            </p:nvSpPr>
            <p:spPr bwMode="auto">
              <a:xfrm>
                <a:off x="2039884" y="3080234"/>
                <a:ext cx="319151" cy="3698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i="0" dirty="0">
                    <a:solidFill>
                      <a:srgbClr val="FF0000"/>
                    </a:solidFill>
                    <a:latin typeface="Arial" charset="0"/>
                    <a:cs typeface="Arial" charset="0"/>
                  </a:rPr>
                  <a:t>6</a:t>
                </a:r>
              </a:p>
            </p:txBody>
          </p:sp>
        </p:grpSp>
      </p:grpSp>
      <p:pic>
        <p:nvPicPr>
          <p:cNvPr id="162822" name="Picture 6" descr="underline_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62025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88</a:t>
            </a:fld>
            <a:endParaRPr lang="en-US" sz="1200" dirty="0">
              <a:latin typeface="Tahoma" charset="0"/>
            </a:endParaRPr>
          </a:p>
        </p:txBody>
      </p:sp>
      <p:sp>
        <p:nvSpPr>
          <p:cNvPr id="5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8285765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009" name="Group 36"/>
          <p:cNvGrpSpPr>
            <a:grpSpLocks/>
          </p:cNvGrpSpPr>
          <p:nvPr/>
        </p:nvGrpSpPr>
        <p:grpSpPr bwMode="auto">
          <a:xfrm>
            <a:off x="4456113" y="1216025"/>
            <a:ext cx="3660775" cy="3600450"/>
            <a:chOff x="731524" y="1819788"/>
            <a:chExt cx="3661504" cy="3600334"/>
          </a:xfrm>
        </p:grpSpPr>
        <p:sp>
          <p:nvSpPr>
            <p:cNvPr id="67650" name="Text Box 23"/>
            <p:cNvSpPr txBox="1">
              <a:spLocks noChangeArrowheads="1"/>
            </p:cNvSpPr>
            <p:nvPr/>
          </p:nvSpPr>
          <p:spPr bwMode="auto">
            <a:xfrm>
              <a:off x="2655957" y="1819788"/>
              <a:ext cx="350907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7651" name="Text Box 24"/>
            <p:cNvSpPr txBox="1">
              <a:spLocks noChangeArrowheads="1"/>
            </p:cNvSpPr>
            <p:nvPr/>
          </p:nvSpPr>
          <p:spPr bwMode="auto">
            <a:xfrm>
              <a:off x="2371738" y="5050247"/>
              <a:ext cx="371549" cy="369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i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52" name="Text Box 25"/>
            <p:cNvSpPr txBox="1">
              <a:spLocks noChangeArrowheads="1"/>
            </p:cNvSpPr>
            <p:nvPr/>
          </p:nvSpPr>
          <p:spPr bwMode="auto">
            <a:xfrm>
              <a:off x="3988134" y="2419844"/>
              <a:ext cx="3382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7653" name="Text Box 26"/>
            <p:cNvSpPr txBox="1">
              <a:spLocks noChangeArrowheads="1"/>
            </p:cNvSpPr>
            <p:nvPr/>
          </p:nvSpPr>
          <p:spPr bwMode="auto">
            <a:xfrm>
              <a:off x="995101" y="4188262"/>
              <a:ext cx="390603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  <a:r>
                <a:rPr lang="ja-JP" altLang="en-US" i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54" name="Text Box 27"/>
            <p:cNvSpPr txBox="1">
              <a:spLocks noChangeArrowheads="1"/>
            </p:cNvSpPr>
            <p:nvPr/>
          </p:nvSpPr>
          <p:spPr bwMode="auto">
            <a:xfrm>
              <a:off x="3740435" y="4188262"/>
              <a:ext cx="350908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sp>
          <p:nvSpPr>
            <p:cNvPr id="67655" name="Text Box 28"/>
            <p:cNvSpPr txBox="1">
              <a:spLocks noChangeArrowheads="1"/>
            </p:cNvSpPr>
            <p:nvPr/>
          </p:nvSpPr>
          <p:spPr bwMode="auto">
            <a:xfrm>
              <a:off x="1123714" y="2465880"/>
              <a:ext cx="403305" cy="36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  <a:r>
                <a:rPr lang="ja-JP" altLang="en-US" i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56" name="Line 17"/>
            <p:cNvSpPr>
              <a:spLocks noChangeShapeType="1"/>
            </p:cNvSpPr>
            <p:nvPr/>
          </p:nvSpPr>
          <p:spPr bwMode="auto">
            <a:xfrm>
              <a:off x="1687389" y="3165945"/>
              <a:ext cx="720869" cy="2984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57" name="Line 18"/>
            <p:cNvSpPr>
              <a:spLocks noChangeShapeType="1"/>
            </p:cNvSpPr>
            <p:nvPr/>
          </p:nvSpPr>
          <p:spPr bwMode="auto">
            <a:xfrm>
              <a:off x="2673423" y="2872267"/>
              <a:ext cx="0" cy="5048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58" name="Line 19"/>
            <p:cNvSpPr>
              <a:spLocks noChangeShapeType="1"/>
            </p:cNvSpPr>
            <p:nvPr/>
          </p:nvSpPr>
          <p:spPr bwMode="auto">
            <a:xfrm flipH="1">
              <a:off x="2863961" y="2996088"/>
              <a:ext cx="892353" cy="48417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59" name="Line 20"/>
            <p:cNvSpPr>
              <a:spLocks noChangeShapeType="1"/>
            </p:cNvSpPr>
            <p:nvPr/>
          </p:nvSpPr>
          <p:spPr bwMode="auto">
            <a:xfrm flipV="1">
              <a:off x="2673423" y="3605668"/>
              <a:ext cx="12703" cy="7095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grpSp>
          <p:nvGrpSpPr>
            <p:cNvPr id="171083" name="Group 47"/>
            <p:cNvGrpSpPr>
              <a:grpSpLocks/>
            </p:cNvGrpSpPr>
            <p:nvPr/>
          </p:nvGrpSpPr>
          <p:grpSpPr bwMode="auto">
            <a:xfrm>
              <a:off x="747936" y="2733042"/>
              <a:ext cx="914403" cy="690308"/>
              <a:chOff x="1046480" y="3962400"/>
              <a:chExt cx="1026163" cy="761428"/>
            </a:xfrm>
          </p:grpSpPr>
          <p:sp>
            <p:nvSpPr>
              <p:cNvPr id="186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248" y="4299428"/>
                <a:ext cx="110312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71118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71119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20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71084" name="Group 48"/>
            <p:cNvGrpSpPr>
              <a:grpSpLocks/>
            </p:cNvGrpSpPr>
            <p:nvPr/>
          </p:nvGrpSpPr>
          <p:grpSpPr bwMode="auto">
            <a:xfrm>
              <a:off x="3539588" y="2669737"/>
              <a:ext cx="853440" cy="741680"/>
              <a:chOff x="7179310" y="4033520"/>
              <a:chExt cx="1009650" cy="855028"/>
            </a:xfrm>
          </p:grpSpPr>
          <p:grpSp>
            <p:nvGrpSpPr>
              <p:cNvPr id="171113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71115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16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83" name="Rectangle 43"/>
              <p:cNvSpPr>
                <a:spLocks noChangeArrowheads="1"/>
              </p:cNvSpPr>
              <p:nvPr/>
            </p:nvSpPr>
            <p:spPr bwMode="auto">
              <a:xfrm rot="16200000">
                <a:off x="7440190" y="4309323"/>
                <a:ext cx="126273" cy="195358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154" name="Rectangle 43"/>
            <p:cNvSpPr>
              <a:spLocks noChangeArrowheads="1"/>
            </p:cNvSpPr>
            <p:nvPr/>
          </p:nvSpPr>
          <p:spPr bwMode="auto">
            <a:xfrm>
              <a:off x="2614674" y="2705584"/>
              <a:ext cx="109559" cy="16509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171086" name="Group 44"/>
            <p:cNvGrpSpPr>
              <a:grpSpLocks/>
            </p:cNvGrpSpPr>
            <p:nvPr/>
          </p:nvGrpSpPr>
          <p:grpSpPr bwMode="auto">
            <a:xfrm>
              <a:off x="2233637" y="2138292"/>
              <a:ext cx="853440" cy="741680"/>
              <a:chOff x="-44" y="1473"/>
              <a:chExt cx="981" cy="1105"/>
            </a:xfrm>
          </p:grpSpPr>
          <p:pic>
            <p:nvPicPr>
              <p:cNvPr id="17111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1112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1087" name="Group 51"/>
            <p:cNvGrpSpPr>
              <a:grpSpLocks/>
            </p:cNvGrpSpPr>
            <p:nvPr/>
          </p:nvGrpSpPr>
          <p:grpSpPr bwMode="auto">
            <a:xfrm>
              <a:off x="2060917" y="4279843"/>
              <a:ext cx="853440" cy="835329"/>
              <a:chOff x="8077200" y="3320111"/>
              <a:chExt cx="853440" cy="835329"/>
            </a:xfrm>
          </p:grpSpPr>
          <p:sp>
            <p:nvSpPr>
              <p:cNvPr id="176" name="Rectangle 43"/>
              <p:cNvSpPr>
                <a:spLocks noChangeArrowheads="1"/>
              </p:cNvSpPr>
              <p:nvPr/>
            </p:nvSpPr>
            <p:spPr bwMode="auto">
              <a:xfrm>
                <a:off x="8630957" y="3320602"/>
                <a:ext cx="111147" cy="165095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71108" name="Group 44"/>
              <p:cNvGrpSpPr>
                <a:grpSpLocks/>
              </p:cNvGrpSpPr>
              <p:nvPr/>
            </p:nvGrpSpPr>
            <p:grpSpPr bwMode="auto">
              <a:xfrm>
                <a:off x="8077200" y="3413760"/>
                <a:ext cx="853440" cy="741680"/>
                <a:chOff x="-44" y="1473"/>
                <a:chExt cx="981" cy="1105"/>
              </a:xfrm>
            </p:grpSpPr>
            <p:pic>
              <p:nvPicPr>
                <p:cNvPr id="171109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10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pic>
          <p:nvPicPr>
            <p:cNvPr id="67665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13" y="3316753"/>
              <a:ext cx="603370" cy="3413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71089" name="Group 53"/>
            <p:cNvGrpSpPr>
              <a:grpSpLocks/>
            </p:cNvGrpSpPr>
            <p:nvPr/>
          </p:nvGrpSpPr>
          <p:grpSpPr bwMode="auto">
            <a:xfrm>
              <a:off x="731524" y="3616962"/>
              <a:ext cx="914403" cy="690308"/>
              <a:chOff x="1046480" y="3962400"/>
              <a:chExt cx="1026163" cy="761428"/>
            </a:xfrm>
          </p:grpSpPr>
          <p:sp>
            <p:nvSpPr>
              <p:cNvPr id="172" name="Rectangle 48"/>
              <p:cNvSpPr>
                <a:spLocks noChangeArrowheads="1"/>
              </p:cNvSpPr>
              <p:nvPr/>
            </p:nvSpPr>
            <p:spPr bwMode="auto">
              <a:xfrm rot="16200000">
                <a:off x="1893846" y="4299747"/>
                <a:ext cx="110313" cy="247682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171104" name="Group 49"/>
              <p:cNvGrpSpPr>
                <a:grpSpLocks/>
              </p:cNvGrpSpPr>
              <p:nvPr/>
            </p:nvGrpSpPr>
            <p:grpSpPr bwMode="auto">
              <a:xfrm>
                <a:off x="1046480" y="3962400"/>
                <a:ext cx="936071" cy="761428"/>
                <a:chOff x="-44" y="1473"/>
                <a:chExt cx="981" cy="1105"/>
              </a:xfrm>
            </p:grpSpPr>
            <p:pic>
              <p:nvPicPr>
                <p:cNvPr id="171105" name="Picture 50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06" name="Freeform 51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</p:grpSp>
        <p:grpSp>
          <p:nvGrpSpPr>
            <p:cNvPr id="171090" name="Group 54"/>
            <p:cNvGrpSpPr>
              <a:grpSpLocks/>
            </p:cNvGrpSpPr>
            <p:nvPr/>
          </p:nvGrpSpPr>
          <p:grpSpPr bwMode="auto">
            <a:xfrm>
              <a:off x="3410634" y="3567725"/>
              <a:ext cx="853440" cy="741680"/>
              <a:chOff x="7179310" y="4033520"/>
              <a:chExt cx="1009650" cy="855028"/>
            </a:xfrm>
          </p:grpSpPr>
          <p:grpSp>
            <p:nvGrpSpPr>
              <p:cNvPr id="171099" name="Group 44"/>
              <p:cNvGrpSpPr>
                <a:grpSpLocks/>
              </p:cNvGrpSpPr>
              <p:nvPr/>
            </p:nvGrpSpPr>
            <p:grpSpPr bwMode="auto">
              <a:xfrm>
                <a:off x="7179310" y="4033520"/>
                <a:ext cx="1009650" cy="855028"/>
                <a:chOff x="-44" y="1473"/>
                <a:chExt cx="981" cy="1105"/>
              </a:xfrm>
            </p:grpSpPr>
            <p:pic>
              <p:nvPicPr>
                <p:cNvPr id="171101" name="Picture 45" descr="desktop_computer_stylized_medium"/>
                <p:cNvPicPr>
                  <a:picLocks noChangeAspect="1" noChangeArrowheads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-44" y="1473"/>
                  <a:ext cx="981" cy="110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171102" name="Freeform 46"/>
                <p:cNvSpPr>
                  <a:spLocks/>
                </p:cNvSpPr>
                <p:nvPr/>
              </p:nvSpPr>
              <p:spPr bwMode="auto">
                <a:xfrm flipH="1">
                  <a:off x="374" y="1579"/>
                  <a:ext cx="477" cy="506"/>
                </a:xfrm>
                <a:custGeom>
                  <a:avLst/>
                  <a:gdLst>
                    <a:gd name="T0" fmla="*/ 0 w 356"/>
                    <a:gd name="T1" fmla="*/ 0 h 368"/>
                    <a:gd name="T2" fmla="*/ 1736 w 356"/>
                    <a:gd name="T3" fmla="*/ 95 h 368"/>
                    <a:gd name="T4" fmla="*/ 2059 w 356"/>
                    <a:gd name="T5" fmla="*/ 1990 h 368"/>
                    <a:gd name="T6" fmla="*/ 454 w 356"/>
                    <a:gd name="T7" fmla="*/ 2489 h 368"/>
                    <a:gd name="T8" fmla="*/ 0 w 356"/>
                    <a:gd name="T9" fmla="*/ 0 h 36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356" h="368">
                      <a:moveTo>
                        <a:pt x="0" y="0"/>
                      </a:moveTo>
                      <a:lnTo>
                        <a:pt x="300" y="14"/>
                      </a:lnTo>
                      <a:lnTo>
                        <a:pt x="356" y="294"/>
                      </a:lnTo>
                      <a:lnTo>
                        <a:pt x="78" y="3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99"/>
                    </a:gs>
                    <a:gs pos="100000">
                      <a:schemeClr val="bg1"/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 cmpd="sng">
                      <a:solidFill>
                        <a:schemeClr val="tx1"/>
                      </a:solidFill>
                      <a:prstDash val="solid"/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en-US" dirty="0"/>
                </a:p>
              </p:txBody>
            </p:sp>
          </p:grpSp>
          <p:sp>
            <p:nvSpPr>
              <p:cNvPr id="169" name="Rectangle 43"/>
              <p:cNvSpPr>
                <a:spLocks noChangeArrowheads="1"/>
              </p:cNvSpPr>
              <p:nvPr/>
            </p:nvSpPr>
            <p:spPr bwMode="auto">
              <a:xfrm rot="16200000">
                <a:off x="7438739" y="4308053"/>
                <a:ext cx="128104" cy="197237"/>
              </a:xfrm>
              <a:prstGeom prst="rect">
                <a:avLst/>
              </a:prstGeom>
              <a:gradFill rotWithShape="1">
                <a:gsLst>
                  <a:gs pos="0">
                    <a:srgbClr val="008000"/>
                  </a:gs>
                  <a:gs pos="50000">
                    <a:schemeClr val="bg1"/>
                  </a:gs>
                  <a:gs pos="100000">
                    <a:srgbClr val="008000"/>
                  </a:gs>
                </a:gsLst>
                <a:lin ang="0" scaled="1"/>
              </a:gradFill>
              <a:ln w="9525">
                <a:solidFill>
                  <a:srgbClr val="008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  <p:sp>
          <p:nvSpPr>
            <p:cNvPr id="67668" name="Line 17"/>
            <p:cNvSpPr>
              <a:spLocks noChangeShapeType="1"/>
            </p:cNvSpPr>
            <p:nvPr/>
          </p:nvSpPr>
          <p:spPr bwMode="auto">
            <a:xfrm flipV="1">
              <a:off x="1660396" y="3600906"/>
              <a:ext cx="744686" cy="4508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69" name="Line 19"/>
            <p:cNvSpPr>
              <a:spLocks noChangeShapeType="1"/>
            </p:cNvSpPr>
            <p:nvPr/>
          </p:nvSpPr>
          <p:spPr bwMode="auto">
            <a:xfrm flipH="1" flipV="1">
              <a:off x="2968756" y="3545345"/>
              <a:ext cx="646242" cy="33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70" name="Text Box 35"/>
            <p:cNvSpPr txBox="1">
              <a:spLocks noChangeArrowheads="1"/>
            </p:cNvSpPr>
            <p:nvPr/>
          </p:nvSpPr>
          <p:spPr bwMode="auto">
            <a:xfrm>
              <a:off x="2401907" y="3026249"/>
              <a:ext cx="312799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7671" name="Text Box 36"/>
            <p:cNvSpPr txBox="1">
              <a:spLocks noChangeArrowheads="1"/>
            </p:cNvSpPr>
            <p:nvPr/>
          </p:nvSpPr>
          <p:spPr bwMode="auto">
            <a:xfrm>
              <a:off x="2903656" y="3051648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7672" name="Text Box 37"/>
            <p:cNvSpPr txBox="1">
              <a:spLocks noChangeArrowheads="1"/>
            </p:cNvSpPr>
            <p:nvPr/>
          </p:nvSpPr>
          <p:spPr bwMode="auto">
            <a:xfrm>
              <a:off x="3125951" y="3710440"/>
              <a:ext cx="322326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7673" name="Text Box 38"/>
            <p:cNvSpPr txBox="1">
              <a:spLocks noChangeArrowheads="1"/>
            </p:cNvSpPr>
            <p:nvPr/>
          </p:nvSpPr>
          <p:spPr bwMode="auto">
            <a:xfrm>
              <a:off x="2640079" y="3654879"/>
              <a:ext cx="323914" cy="3667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7674" name="Text Box 39"/>
            <p:cNvSpPr txBox="1">
              <a:spLocks noChangeArrowheads="1"/>
            </p:cNvSpPr>
            <p:nvPr/>
          </p:nvSpPr>
          <p:spPr bwMode="auto">
            <a:xfrm>
              <a:off x="2070052" y="3704090"/>
              <a:ext cx="323914" cy="366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5</a:t>
              </a:r>
            </a:p>
          </p:txBody>
        </p:sp>
        <p:sp>
          <p:nvSpPr>
            <p:cNvPr id="67675" name="Text Box 40"/>
            <p:cNvSpPr txBox="1">
              <a:spLocks noChangeArrowheads="1"/>
            </p:cNvSpPr>
            <p:nvPr/>
          </p:nvSpPr>
          <p:spPr bwMode="auto">
            <a:xfrm>
              <a:off x="2039884" y="3080222"/>
              <a:ext cx="319151" cy="3698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0000"/>
                  </a:solidFill>
                  <a:latin typeface="Arial" charset="0"/>
                  <a:cs typeface="Arial" charset="0"/>
                </a:rPr>
                <a:t>6</a:t>
              </a:r>
            </a:p>
          </p:txBody>
        </p:sp>
      </p:grpSp>
      <p:sp>
        <p:nvSpPr>
          <p:cNvPr id="67589" name="Rectangle 2"/>
          <p:cNvSpPr>
            <a:spLocks noGrp="1" noChangeArrowheads="1"/>
          </p:cNvSpPr>
          <p:nvPr>
            <p:ph type="title"/>
          </p:nvPr>
        </p:nvSpPr>
        <p:spPr>
          <a:xfrm>
            <a:off x="187325" y="141288"/>
            <a:ext cx="7508875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Self-learning, forwarding: example</a:t>
            </a:r>
          </a:p>
        </p:txBody>
      </p:sp>
      <p:grpSp>
        <p:nvGrpSpPr>
          <p:cNvPr id="685088" name="Group 32"/>
          <p:cNvGrpSpPr>
            <a:grpSpLocks/>
          </p:cNvGrpSpPr>
          <p:nvPr/>
        </p:nvGrpSpPr>
        <p:grpSpPr bwMode="auto">
          <a:xfrm>
            <a:off x="6778625" y="1223963"/>
            <a:ext cx="1428750" cy="369887"/>
            <a:chOff x="1750" y="3514"/>
            <a:chExt cx="900" cy="233"/>
          </a:xfrm>
        </p:grpSpPr>
        <p:sp>
          <p:nvSpPr>
            <p:cNvPr id="67646" name="Rectangle 33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47" name="Text Box 34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48" name="Line 35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9" name="Line 36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093" name="Group 37"/>
          <p:cNvGrpSpPr>
            <a:grpSpLocks/>
          </p:cNvGrpSpPr>
          <p:nvPr/>
        </p:nvGrpSpPr>
        <p:grpSpPr bwMode="auto">
          <a:xfrm>
            <a:off x="6994525" y="525463"/>
            <a:ext cx="1450975" cy="714375"/>
            <a:chOff x="4406" y="331"/>
            <a:chExt cx="914" cy="450"/>
          </a:xfrm>
        </p:grpSpPr>
        <p:sp>
          <p:nvSpPr>
            <p:cNvPr id="67642" name="Line 38"/>
            <p:cNvSpPr>
              <a:spLocks noChangeShapeType="1"/>
            </p:cNvSpPr>
            <p:nvPr/>
          </p:nvSpPr>
          <p:spPr bwMode="auto">
            <a:xfrm flipV="1">
              <a:off x="4406" y="439"/>
              <a:ext cx="252" cy="3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3" name="Line 39"/>
            <p:cNvSpPr>
              <a:spLocks noChangeShapeType="1"/>
            </p:cNvSpPr>
            <p:nvPr/>
          </p:nvSpPr>
          <p:spPr bwMode="auto">
            <a:xfrm flipV="1">
              <a:off x="4524" y="594"/>
              <a:ext cx="137" cy="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4" name="Text Box 40"/>
            <p:cNvSpPr txBox="1">
              <a:spLocks noChangeArrowheads="1"/>
            </p:cNvSpPr>
            <p:nvPr/>
          </p:nvSpPr>
          <p:spPr bwMode="auto">
            <a:xfrm>
              <a:off x="4643" y="331"/>
              <a:ext cx="677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Source: A</a:t>
              </a:r>
            </a:p>
          </p:txBody>
        </p:sp>
        <p:sp>
          <p:nvSpPr>
            <p:cNvPr id="67645" name="Text Box 41"/>
            <p:cNvSpPr txBox="1">
              <a:spLocks noChangeArrowheads="1"/>
            </p:cNvSpPr>
            <p:nvPr/>
          </p:nvSpPr>
          <p:spPr bwMode="auto">
            <a:xfrm>
              <a:off x="4660" y="492"/>
              <a:ext cx="598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6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Dest: A</a:t>
              </a:r>
              <a:r>
                <a:rPr lang="ja-JP" altLang="en-US" sz="16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sz="16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685098" name="Group 42"/>
          <p:cNvGrpSpPr>
            <a:grpSpLocks/>
          </p:cNvGrpSpPr>
          <p:nvPr/>
        </p:nvGrpSpPr>
        <p:grpSpPr bwMode="auto">
          <a:xfrm>
            <a:off x="3336925" y="4937125"/>
            <a:ext cx="3017838" cy="1444625"/>
            <a:chOff x="3441" y="3154"/>
            <a:chExt cx="1901" cy="910"/>
          </a:xfrm>
        </p:grpSpPr>
        <p:sp>
          <p:nvSpPr>
            <p:cNvPr id="67637" name="Rectangle 43"/>
            <p:cNvSpPr>
              <a:spLocks noChangeArrowheads="1"/>
            </p:cNvSpPr>
            <p:nvPr/>
          </p:nvSpPr>
          <p:spPr bwMode="auto">
            <a:xfrm>
              <a:off x="3449" y="3154"/>
              <a:ext cx="1893" cy="90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38" name="Text Box 44"/>
            <p:cNvSpPr txBox="1">
              <a:spLocks noChangeArrowheads="1"/>
            </p:cNvSpPr>
            <p:nvPr/>
          </p:nvSpPr>
          <p:spPr bwMode="auto">
            <a:xfrm>
              <a:off x="3441" y="3175"/>
              <a:ext cx="186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MAC addr   interface    TTL</a:t>
              </a:r>
            </a:p>
          </p:txBody>
        </p:sp>
        <p:sp>
          <p:nvSpPr>
            <p:cNvPr id="67639" name="Line 45"/>
            <p:cNvSpPr>
              <a:spLocks noChangeShapeType="1"/>
            </p:cNvSpPr>
            <p:nvPr/>
          </p:nvSpPr>
          <p:spPr bwMode="auto">
            <a:xfrm>
              <a:off x="4226" y="3154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0" name="Line 46"/>
            <p:cNvSpPr>
              <a:spLocks noChangeShapeType="1"/>
            </p:cNvSpPr>
            <p:nvPr/>
          </p:nvSpPr>
          <p:spPr bwMode="auto">
            <a:xfrm>
              <a:off x="4963" y="3157"/>
              <a:ext cx="0" cy="9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41" name="Line 47"/>
            <p:cNvSpPr>
              <a:spLocks noChangeShapeType="1"/>
            </p:cNvSpPr>
            <p:nvPr/>
          </p:nvSpPr>
          <p:spPr bwMode="auto">
            <a:xfrm>
              <a:off x="3452" y="3397"/>
              <a:ext cx="188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685104" name="Text Box 48"/>
          <p:cNvSpPr txBox="1">
            <a:spLocks noChangeArrowheads="1"/>
          </p:cNvSpPr>
          <p:nvPr/>
        </p:nvSpPr>
        <p:spPr bwMode="auto">
          <a:xfrm>
            <a:off x="6437313" y="5326063"/>
            <a:ext cx="1778000" cy="64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switch table </a:t>
            </a:r>
          </a:p>
          <a:p>
            <a:pPr algn="ctr">
              <a:defRPr/>
            </a:pPr>
            <a:r>
              <a:rPr lang="en-US" dirty="0">
                <a:solidFill>
                  <a:srgbClr val="000000"/>
                </a:solidFill>
                <a:latin typeface="Arial" charset="0"/>
                <a:cs typeface="Arial" charset="0"/>
              </a:rPr>
              <a:t>(initially empty)</a:t>
            </a:r>
          </a:p>
        </p:txBody>
      </p:sp>
      <p:grpSp>
        <p:nvGrpSpPr>
          <p:cNvPr id="685105" name="Group 49"/>
          <p:cNvGrpSpPr>
            <a:grpSpLocks/>
          </p:cNvGrpSpPr>
          <p:nvPr/>
        </p:nvGrpSpPr>
        <p:grpSpPr bwMode="auto">
          <a:xfrm>
            <a:off x="3771900" y="5370513"/>
            <a:ext cx="2471738" cy="376237"/>
            <a:chOff x="2376" y="3383"/>
            <a:chExt cx="1557" cy="237"/>
          </a:xfrm>
        </p:grpSpPr>
        <p:sp>
          <p:nvSpPr>
            <p:cNvPr id="67634" name="Text Box 50"/>
            <p:cNvSpPr txBox="1">
              <a:spLocks noChangeArrowheads="1"/>
            </p:cNvSpPr>
            <p:nvPr/>
          </p:nvSpPr>
          <p:spPr bwMode="auto">
            <a:xfrm>
              <a:off x="2376" y="3388"/>
              <a:ext cx="221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7635" name="Text Box 51"/>
            <p:cNvSpPr txBox="1">
              <a:spLocks noChangeArrowheads="1"/>
            </p:cNvSpPr>
            <p:nvPr/>
          </p:nvSpPr>
          <p:spPr bwMode="auto">
            <a:xfrm>
              <a:off x="3133" y="3387"/>
              <a:ext cx="19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7636" name="Text Box 52"/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grpSp>
        <p:nvGrpSpPr>
          <p:cNvPr id="685115" name="Group 59"/>
          <p:cNvGrpSpPr>
            <a:grpSpLocks/>
          </p:cNvGrpSpPr>
          <p:nvPr/>
        </p:nvGrpSpPr>
        <p:grpSpPr bwMode="auto">
          <a:xfrm>
            <a:off x="5799138" y="2881313"/>
            <a:ext cx="1428750" cy="369887"/>
            <a:chOff x="1750" y="3514"/>
            <a:chExt cx="900" cy="233"/>
          </a:xfrm>
        </p:grpSpPr>
        <p:sp>
          <p:nvSpPr>
            <p:cNvPr id="67630" name="Rectangle 6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31" name="Text Box 61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32" name="Line 6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33" name="Line 6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120" name="Group 64"/>
          <p:cNvGrpSpPr>
            <a:grpSpLocks/>
          </p:cNvGrpSpPr>
          <p:nvPr/>
        </p:nvGrpSpPr>
        <p:grpSpPr bwMode="auto">
          <a:xfrm>
            <a:off x="5799138" y="2879725"/>
            <a:ext cx="1428750" cy="369888"/>
            <a:chOff x="1750" y="3514"/>
            <a:chExt cx="900" cy="233"/>
          </a:xfrm>
        </p:grpSpPr>
        <p:sp>
          <p:nvSpPr>
            <p:cNvPr id="67626" name="Rectangle 6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7" name="Text Box 66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8" name="Line 6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29" name="Line 6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125" name="Group 69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67622" name="Rectangle 7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3" name="Text Box 71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4" name="Line 7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25" name="Line 7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130" name="Group 74"/>
          <p:cNvGrpSpPr>
            <a:grpSpLocks/>
          </p:cNvGrpSpPr>
          <p:nvPr/>
        </p:nvGrpSpPr>
        <p:grpSpPr bwMode="auto">
          <a:xfrm>
            <a:off x="5799138" y="2882900"/>
            <a:ext cx="1428750" cy="369888"/>
            <a:chOff x="1750" y="3514"/>
            <a:chExt cx="900" cy="233"/>
          </a:xfrm>
        </p:grpSpPr>
        <p:sp>
          <p:nvSpPr>
            <p:cNvPr id="67618" name="Rectangle 75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19" name="Text Box 76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20" name="Line 77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21" name="Line 78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685135" name="Group 79"/>
          <p:cNvGrpSpPr>
            <a:grpSpLocks/>
          </p:cNvGrpSpPr>
          <p:nvPr/>
        </p:nvGrpSpPr>
        <p:grpSpPr bwMode="auto">
          <a:xfrm>
            <a:off x="5795963" y="2879725"/>
            <a:ext cx="1428750" cy="369888"/>
            <a:chOff x="1750" y="3514"/>
            <a:chExt cx="900" cy="233"/>
          </a:xfrm>
        </p:grpSpPr>
        <p:sp>
          <p:nvSpPr>
            <p:cNvPr id="67614" name="Rectangle 80"/>
            <p:cNvSpPr>
              <a:spLocks noChangeArrowheads="1"/>
            </p:cNvSpPr>
            <p:nvPr/>
          </p:nvSpPr>
          <p:spPr bwMode="auto">
            <a:xfrm>
              <a:off x="1771" y="3542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15" name="Text Box 81"/>
            <p:cNvSpPr txBox="1">
              <a:spLocks noChangeArrowheads="1"/>
            </p:cNvSpPr>
            <p:nvPr/>
          </p:nvSpPr>
          <p:spPr bwMode="auto">
            <a:xfrm>
              <a:off x="1750" y="3514"/>
              <a:ext cx="35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 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endParaRPr lang="en-US" i="0" dirty="0">
                <a:solidFill>
                  <a:srgbClr val="FFFFFF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16" name="Line 82"/>
            <p:cNvSpPr>
              <a:spLocks noChangeShapeType="1"/>
            </p:cNvSpPr>
            <p:nvPr/>
          </p:nvSpPr>
          <p:spPr bwMode="auto">
            <a:xfrm>
              <a:off x="1936" y="3535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17" name="Line 83"/>
            <p:cNvSpPr>
              <a:spLocks noChangeShapeType="1"/>
            </p:cNvSpPr>
            <p:nvPr/>
          </p:nvSpPr>
          <p:spPr bwMode="auto">
            <a:xfrm>
              <a:off x="2116" y="3540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685140" name="Rectangle 84"/>
          <p:cNvSpPr>
            <a:spLocks noGrp="1" noChangeArrowheads="1"/>
          </p:cNvSpPr>
          <p:nvPr>
            <p:ph type="body" idx="1"/>
          </p:nvPr>
        </p:nvSpPr>
        <p:spPr>
          <a:xfrm>
            <a:off x="285750" y="1508125"/>
            <a:ext cx="4044950" cy="944563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dirty="0">
                <a:latin typeface="Gill Sans MT" charset="0"/>
                <a:cs typeface="+mn-cs"/>
              </a:rPr>
              <a:t>frame destination, A’, location unknown:</a:t>
            </a:r>
            <a:endParaRPr lang="en-US" i="1" dirty="0">
              <a:latin typeface="Gill Sans MT" charset="0"/>
              <a:cs typeface="+mn-cs"/>
            </a:endParaRPr>
          </a:p>
        </p:txBody>
      </p:sp>
      <p:sp>
        <p:nvSpPr>
          <p:cNvPr id="685142" name="Text Box 86"/>
          <p:cNvSpPr txBox="1">
            <a:spLocks noChangeArrowheads="1"/>
          </p:cNvSpPr>
          <p:nvPr/>
        </p:nvSpPr>
        <p:spPr bwMode="auto">
          <a:xfrm>
            <a:off x="3349625" y="1847850"/>
            <a:ext cx="8382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flood</a:t>
            </a:r>
          </a:p>
        </p:txBody>
      </p:sp>
      <p:grpSp>
        <p:nvGrpSpPr>
          <p:cNvPr id="685148" name="Group 92"/>
          <p:cNvGrpSpPr>
            <a:grpSpLocks/>
          </p:cNvGrpSpPr>
          <p:nvPr/>
        </p:nvGrpSpPr>
        <p:grpSpPr bwMode="auto">
          <a:xfrm>
            <a:off x="6130925" y="3981450"/>
            <a:ext cx="1428750" cy="369888"/>
            <a:chOff x="730" y="2472"/>
            <a:chExt cx="900" cy="233"/>
          </a:xfrm>
        </p:grpSpPr>
        <p:sp>
          <p:nvSpPr>
            <p:cNvPr id="67610" name="Rectangle 88"/>
            <p:cNvSpPr>
              <a:spLocks noChangeArrowheads="1"/>
            </p:cNvSpPr>
            <p:nvPr/>
          </p:nvSpPr>
          <p:spPr bwMode="auto">
            <a:xfrm>
              <a:off x="751" y="2500"/>
              <a:ext cx="879" cy="16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11" name="Text Box 89"/>
            <p:cNvSpPr txBox="1">
              <a:spLocks noChangeArrowheads="1"/>
            </p:cNvSpPr>
            <p:nvPr/>
          </p:nvSpPr>
          <p:spPr bwMode="auto">
            <a:xfrm>
              <a:off x="730" y="2472"/>
              <a:ext cx="35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 i="0">
                  <a:solidFill>
                    <a:srgbClr val="FFFFFF"/>
                  </a:solidFill>
                  <a:latin typeface="Arial" charset="0"/>
                  <a:cs typeface="Arial" charset="0"/>
                </a:rPr>
                <a:t>’</a:t>
              </a:r>
              <a:r>
                <a:rPr lang="en-US" i="0" dirty="0">
                  <a:solidFill>
                    <a:srgbClr val="FFFFFF"/>
                  </a:solidFill>
                  <a:latin typeface="Arial" charset="0"/>
                  <a:cs typeface="Arial" charset="0"/>
                </a:rPr>
                <a:t> A</a:t>
              </a:r>
            </a:p>
          </p:txBody>
        </p:sp>
        <p:sp>
          <p:nvSpPr>
            <p:cNvPr id="67612" name="Line 90"/>
            <p:cNvSpPr>
              <a:spLocks noChangeShapeType="1"/>
            </p:cNvSpPr>
            <p:nvPr/>
          </p:nvSpPr>
          <p:spPr bwMode="auto">
            <a:xfrm>
              <a:off x="937" y="2493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7613" name="Line 91"/>
            <p:cNvSpPr>
              <a:spLocks noChangeShapeType="1"/>
            </p:cNvSpPr>
            <p:nvPr/>
          </p:nvSpPr>
          <p:spPr bwMode="auto">
            <a:xfrm>
              <a:off x="1096" y="2498"/>
              <a:ext cx="0" cy="1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sp>
        <p:nvSpPr>
          <p:cNvPr id="685149" name="Rectangle 93"/>
          <p:cNvSpPr>
            <a:spLocks noChangeArrowheads="1"/>
          </p:cNvSpPr>
          <p:nvPr/>
        </p:nvSpPr>
        <p:spPr bwMode="auto">
          <a:xfrm>
            <a:off x="300038" y="2425700"/>
            <a:ext cx="404495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79400" indent="-279400"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destination A location known:</a:t>
            </a:r>
            <a:endParaRPr lang="en-US" sz="2800" dirty="0">
              <a:solidFill>
                <a:srgbClr val="FF0000"/>
              </a:solidFill>
              <a:latin typeface="Gill Sans MT" charset="0"/>
              <a:cs typeface="+mn-cs"/>
            </a:endParaRPr>
          </a:p>
        </p:txBody>
      </p:sp>
      <p:grpSp>
        <p:nvGrpSpPr>
          <p:cNvPr id="685150" name="Group 94"/>
          <p:cNvGrpSpPr>
            <a:grpSpLocks/>
          </p:cNvGrpSpPr>
          <p:nvPr/>
        </p:nvGrpSpPr>
        <p:grpSpPr bwMode="auto">
          <a:xfrm>
            <a:off x="3768725" y="5656263"/>
            <a:ext cx="2471738" cy="374650"/>
            <a:chOff x="2376" y="3383"/>
            <a:chExt cx="1557" cy="236"/>
          </a:xfrm>
        </p:grpSpPr>
        <p:sp>
          <p:nvSpPr>
            <p:cNvPr id="67607" name="Text Box 95"/>
            <p:cNvSpPr txBox="1">
              <a:spLocks noChangeArrowheads="1"/>
            </p:cNvSpPr>
            <p:nvPr/>
          </p:nvSpPr>
          <p:spPr bwMode="auto">
            <a:xfrm>
              <a:off x="2376" y="3388"/>
              <a:ext cx="247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  <a:r>
                <a:rPr lang="ja-JP" altLang="en-US">
                  <a:solidFill>
                    <a:srgbClr val="000000"/>
                  </a:solidFill>
                  <a:latin typeface="Arial" charset="0"/>
                  <a:cs typeface="Arial" charset="0"/>
                </a:rPr>
                <a:t>’</a:t>
              </a: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67608" name="Text Box 96"/>
            <p:cNvSpPr txBox="1">
              <a:spLocks noChangeArrowheads="1"/>
            </p:cNvSpPr>
            <p:nvPr/>
          </p:nvSpPr>
          <p:spPr bwMode="auto">
            <a:xfrm>
              <a:off x="3133" y="3387"/>
              <a:ext cx="20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7609" name="Text Box 97"/>
            <p:cNvSpPr txBox="1">
              <a:spLocks noChangeArrowheads="1"/>
            </p:cNvSpPr>
            <p:nvPr/>
          </p:nvSpPr>
          <p:spPr bwMode="auto">
            <a:xfrm>
              <a:off x="3655" y="3383"/>
              <a:ext cx="278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60</a:t>
              </a:r>
            </a:p>
          </p:txBody>
        </p:sp>
      </p:grpSp>
      <p:sp>
        <p:nvSpPr>
          <p:cNvPr id="685154" name="Rectangle 98"/>
          <p:cNvSpPr>
            <a:spLocks noChangeArrowheads="1"/>
          </p:cNvSpPr>
          <p:nvPr/>
        </p:nvSpPr>
        <p:spPr bwMode="auto">
          <a:xfrm>
            <a:off x="619121" y="2884488"/>
            <a:ext cx="3729037" cy="531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            selectively send </a:t>
            </a:r>
          </a:p>
          <a:p>
            <a:pPr marL="342900" indent="-342900">
              <a:lnSpc>
                <a:spcPts val="3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sz="2800" dirty="0">
                <a:solidFill>
                  <a:srgbClr val="CC0000"/>
                </a:solidFill>
                <a:latin typeface="Gill Sans MT" charset="0"/>
                <a:cs typeface="+mn-cs"/>
              </a:rPr>
              <a:t>on just one link</a:t>
            </a:r>
          </a:p>
        </p:txBody>
      </p:sp>
      <p:pic>
        <p:nvPicPr>
          <p:cNvPr id="171029" name="Picture 18" descr="underline_base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919955"/>
            <a:ext cx="63992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89</a:t>
            </a:fld>
            <a:endParaRPr lang="en-US" sz="1200" dirty="0">
              <a:latin typeface="Tahoma" charset="0"/>
            </a:endParaRPr>
          </a:p>
        </p:txBody>
      </p:sp>
      <p:sp>
        <p:nvSpPr>
          <p:cNvPr id="11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96436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85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85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85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59259E-6 L -0.10694 0.11482 L -0.10694 0.24329 " pathEditMode="relative" rAng="0" ptsTypes="AAA">
                                      <p:cBhvr>
                                        <p:cTn id="24" dur="2000" fill="hold"/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4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85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6.2963E-6 L -0.12118 -0.09814 " pathEditMode="relative" ptsTypes="AA">
                                      <p:cBhvr>
                                        <p:cTn id="42" dur="2000" fill="hold"/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-0.09532 0.14352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74" y="7176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03489 0.15509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6" y="77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-7.40741E-7 L 0.16163 0.06667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333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3.7037E-6 L 0.11545 -0.1023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64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68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9 -0.00509 L -0.03767 -0.17014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23" y="-8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685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 nodeType="clickPar">
                      <p:stCondLst>
                        <p:cond delay="indefinite"/>
                      </p:stCondLst>
                      <p:childTnLst>
                        <p:par>
                          <p:cTn id="9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611 -0.1588 L -0.03472 -0.32871 " pathEditMode="relative" ptsTypes="AA">
                                      <p:cBhvr>
                                        <p:cTn id="95" dur="2000" fill="hold"/>
                                        <p:tgtEl>
                                          <p:spTgt spid="685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5104" grpId="0"/>
      <p:bldP spid="685140" grpId="0" build="p"/>
      <p:bldP spid="685142" grpId="0"/>
      <p:bldP spid="685149" grpId="0" build="p"/>
      <p:bldP spid="68515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41" name="Group 231"/>
          <p:cNvGrpSpPr>
            <a:grpSpLocks/>
          </p:cNvGrpSpPr>
          <p:nvPr/>
        </p:nvGrpSpPr>
        <p:grpSpPr bwMode="auto">
          <a:xfrm>
            <a:off x="773113" y="1273175"/>
            <a:ext cx="3554412" cy="3067050"/>
            <a:chOff x="773113" y="1273175"/>
            <a:chExt cx="3554412" cy="3066395"/>
          </a:xfrm>
        </p:grpSpPr>
        <p:sp>
          <p:nvSpPr>
            <p:cNvPr id="215267" name="Freeform 3"/>
            <p:cNvSpPr>
              <a:spLocks/>
            </p:cNvSpPr>
            <p:nvPr/>
          </p:nvSpPr>
          <p:spPr bwMode="auto">
            <a:xfrm>
              <a:off x="773113" y="1273175"/>
              <a:ext cx="3554412" cy="2754313"/>
            </a:xfrm>
            <a:custGeom>
              <a:avLst/>
              <a:gdLst>
                <a:gd name="T0" fmla="*/ 2147483647 w 2406"/>
                <a:gd name="T1" fmla="*/ 2147483647 h 958"/>
                <a:gd name="T2" fmla="*/ 2147483647 w 2406"/>
                <a:gd name="T3" fmla="*/ 2147483647 h 958"/>
                <a:gd name="T4" fmla="*/ 2147483647 w 2406"/>
                <a:gd name="T5" fmla="*/ 2147483647 h 958"/>
                <a:gd name="T6" fmla="*/ 2147483647 w 2406"/>
                <a:gd name="T7" fmla="*/ 2147483647 h 958"/>
                <a:gd name="T8" fmla="*/ 2147483647 w 2406"/>
                <a:gd name="T9" fmla="*/ 2147483647 h 958"/>
                <a:gd name="T10" fmla="*/ 2147483647 w 2406"/>
                <a:gd name="T11" fmla="*/ 2147483647 h 958"/>
                <a:gd name="T12" fmla="*/ 2147483647 w 2406"/>
                <a:gd name="T13" fmla="*/ 2147483647 h 958"/>
                <a:gd name="T14" fmla="*/ 2147483647 w 2406"/>
                <a:gd name="T15" fmla="*/ 2147483647 h 958"/>
                <a:gd name="T16" fmla="*/ 2147483647 w 2406"/>
                <a:gd name="T17" fmla="*/ 2147483647 h 958"/>
                <a:gd name="T18" fmla="*/ 2147483647 w 2406"/>
                <a:gd name="T19" fmla="*/ 2147483647 h 958"/>
                <a:gd name="T20" fmla="*/ 2147483647 w 2406"/>
                <a:gd name="T21" fmla="*/ 2147483647 h 958"/>
                <a:gd name="T22" fmla="*/ 2147483647 w 2406"/>
                <a:gd name="T23" fmla="*/ 2147483647 h 958"/>
                <a:gd name="T24" fmla="*/ 2147483647 w 2406"/>
                <a:gd name="T25" fmla="*/ 2147483647 h 95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06"/>
                <a:gd name="T40" fmla="*/ 0 h 958"/>
                <a:gd name="T41" fmla="*/ 2406 w 2406"/>
                <a:gd name="T42" fmla="*/ 958 h 95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06" h="958">
                  <a:moveTo>
                    <a:pt x="2192" y="274"/>
                  </a:moveTo>
                  <a:cubicBezTo>
                    <a:pt x="1978" y="94"/>
                    <a:pt x="1990" y="122"/>
                    <a:pt x="1857" y="77"/>
                  </a:cubicBezTo>
                  <a:cubicBezTo>
                    <a:pt x="1724" y="32"/>
                    <a:pt x="1584" y="0"/>
                    <a:pt x="1393" y="7"/>
                  </a:cubicBezTo>
                  <a:cubicBezTo>
                    <a:pt x="1202" y="14"/>
                    <a:pt x="898" y="84"/>
                    <a:pt x="713" y="122"/>
                  </a:cubicBezTo>
                  <a:cubicBezTo>
                    <a:pt x="528" y="160"/>
                    <a:pt x="395" y="168"/>
                    <a:pt x="280" y="234"/>
                  </a:cubicBezTo>
                  <a:cubicBezTo>
                    <a:pt x="166" y="301"/>
                    <a:pt x="52" y="432"/>
                    <a:pt x="26" y="522"/>
                  </a:cubicBezTo>
                  <a:cubicBezTo>
                    <a:pt x="0" y="612"/>
                    <a:pt x="81" y="711"/>
                    <a:pt x="122" y="773"/>
                  </a:cubicBezTo>
                  <a:cubicBezTo>
                    <a:pt x="163" y="835"/>
                    <a:pt x="99" y="877"/>
                    <a:pt x="273" y="894"/>
                  </a:cubicBezTo>
                  <a:cubicBezTo>
                    <a:pt x="447" y="911"/>
                    <a:pt x="938" y="866"/>
                    <a:pt x="1169" y="876"/>
                  </a:cubicBezTo>
                  <a:cubicBezTo>
                    <a:pt x="1400" y="886"/>
                    <a:pt x="1499" y="950"/>
                    <a:pt x="1659" y="954"/>
                  </a:cubicBezTo>
                  <a:cubicBezTo>
                    <a:pt x="1819" y="958"/>
                    <a:pt x="2014" y="958"/>
                    <a:pt x="2129" y="897"/>
                  </a:cubicBezTo>
                  <a:cubicBezTo>
                    <a:pt x="2244" y="836"/>
                    <a:pt x="2327" y="856"/>
                    <a:pt x="2350" y="591"/>
                  </a:cubicBezTo>
                  <a:cubicBezTo>
                    <a:pt x="2373" y="326"/>
                    <a:pt x="2406" y="454"/>
                    <a:pt x="2192" y="274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268" name="Line 36"/>
            <p:cNvSpPr>
              <a:spLocks noChangeShapeType="1"/>
            </p:cNvSpPr>
            <p:nvPr/>
          </p:nvSpPr>
          <p:spPr bwMode="auto">
            <a:xfrm flipV="1">
              <a:off x="3775075" y="2344738"/>
              <a:ext cx="155575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69" name="Line 43"/>
            <p:cNvSpPr>
              <a:spLocks noChangeShapeType="1"/>
            </p:cNvSpPr>
            <p:nvPr/>
          </p:nvSpPr>
          <p:spPr bwMode="auto">
            <a:xfrm flipV="1">
              <a:off x="2665413" y="2517775"/>
              <a:ext cx="695325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70" name="Line 44"/>
            <p:cNvSpPr>
              <a:spLocks noChangeShapeType="1"/>
            </p:cNvSpPr>
            <p:nvPr/>
          </p:nvSpPr>
          <p:spPr bwMode="auto">
            <a:xfrm flipV="1">
              <a:off x="3924300" y="2201863"/>
              <a:ext cx="138113" cy="1428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71" name="Line 48"/>
            <p:cNvSpPr>
              <a:spLocks noChangeShapeType="1"/>
            </p:cNvSpPr>
            <p:nvPr/>
          </p:nvSpPr>
          <p:spPr bwMode="auto">
            <a:xfrm flipV="1">
              <a:off x="3279775" y="2736850"/>
              <a:ext cx="512763" cy="6127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393" name="Text Box 240"/>
            <p:cNvSpPr txBox="1">
              <a:spLocks noChangeArrowheads="1"/>
            </p:cNvSpPr>
            <p:nvPr/>
          </p:nvSpPr>
          <p:spPr bwMode="auto">
            <a:xfrm>
              <a:off x="2562225" y="3815807"/>
              <a:ext cx="1211263" cy="523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router</a:t>
              </a:r>
            </a:p>
            <a:p>
              <a:pPr>
                <a:defRPr/>
              </a:pPr>
              <a:r>
                <a:rPr lang="en-US" sz="14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(runs DHCP)</a:t>
              </a:r>
            </a:p>
          </p:txBody>
        </p:sp>
        <p:grpSp>
          <p:nvGrpSpPr>
            <p:cNvPr id="215273" name="Group 356"/>
            <p:cNvGrpSpPr>
              <a:grpSpLocks/>
            </p:cNvGrpSpPr>
            <p:nvPr/>
          </p:nvGrpSpPr>
          <p:grpSpPr bwMode="auto">
            <a:xfrm>
              <a:off x="1653422" y="1982680"/>
              <a:ext cx="843032" cy="814871"/>
              <a:chOff x="313" y="1497"/>
              <a:chExt cx="1152" cy="1014"/>
            </a:xfrm>
          </p:grpSpPr>
          <p:pic>
            <p:nvPicPr>
              <p:cNvPr id="215325" name="Picture 354" descr="laptop_stylized_small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3" y="1727"/>
                <a:ext cx="1152" cy="7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5326" name="Picture 355" descr="antenna_stylized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4" y="1497"/>
                <a:ext cx="1113" cy="6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2395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925" y="2423867"/>
              <a:ext cx="879475" cy="349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sp>
          <p:nvSpPr>
            <p:cNvPr id="241" name="Rectangle 43"/>
            <p:cNvSpPr>
              <a:spLocks noChangeArrowheads="1"/>
            </p:cNvSpPr>
            <p:nvPr/>
          </p:nvSpPr>
          <p:spPr bwMode="auto">
            <a:xfrm rot="16200000" flipH="1">
              <a:off x="3589349" y="3549138"/>
              <a:ext cx="104753" cy="244475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42" name="Rectangle 43"/>
            <p:cNvSpPr>
              <a:spLocks noChangeArrowheads="1"/>
            </p:cNvSpPr>
            <p:nvPr/>
          </p:nvSpPr>
          <p:spPr bwMode="auto">
            <a:xfrm rot="2460490">
              <a:off x="3206750" y="3274585"/>
              <a:ext cx="82550" cy="247597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sp>
          <p:nvSpPr>
            <p:cNvPr id="243" name="Rectangle 43"/>
            <p:cNvSpPr>
              <a:spLocks noChangeArrowheads="1"/>
            </p:cNvSpPr>
            <p:nvPr/>
          </p:nvSpPr>
          <p:spPr bwMode="auto">
            <a:xfrm rot="16200000">
              <a:off x="2499531" y="2388124"/>
              <a:ext cx="111101" cy="296863"/>
            </a:xfrm>
            <a:prstGeom prst="rect">
              <a:avLst/>
            </a:prstGeom>
            <a:gradFill rotWithShape="1">
              <a:gsLst>
                <a:gs pos="0">
                  <a:srgbClr val="008000"/>
                </a:gs>
                <a:gs pos="50000">
                  <a:schemeClr val="bg1"/>
                </a:gs>
                <a:gs pos="100000">
                  <a:srgbClr val="008000"/>
                </a:gs>
              </a:gsLst>
              <a:lin ang="0" scaled="1"/>
            </a:gradFill>
            <a:ln w="9525">
              <a:solidFill>
                <a:srgbClr val="008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Comic Sans MS" pitchFamily="66" charset="0"/>
                <a:ea typeface="+mn-ea"/>
                <a:cs typeface="+mn-cs"/>
              </a:endParaRPr>
            </a:p>
          </p:txBody>
        </p:sp>
        <p:grpSp>
          <p:nvGrpSpPr>
            <p:cNvPr id="215278" name="Group 248"/>
            <p:cNvGrpSpPr>
              <a:grpSpLocks/>
            </p:cNvGrpSpPr>
            <p:nvPr/>
          </p:nvGrpSpPr>
          <p:grpSpPr bwMode="auto">
            <a:xfrm>
              <a:off x="2597285" y="3210128"/>
              <a:ext cx="332569" cy="581078"/>
              <a:chOff x="4140" y="429"/>
              <a:chExt cx="1425" cy="2396"/>
            </a:xfrm>
          </p:grpSpPr>
          <p:sp>
            <p:nvSpPr>
              <p:cNvPr id="215293" name="Freeform 148"/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21 w 354"/>
                  <a:gd name="T1" fmla="*/ 0 h 2742"/>
                  <a:gd name="T2" fmla="*/ 116 w 354"/>
                  <a:gd name="T3" fmla="*/ 137 h 2742"/>
                  <a:gd name="T4" fmla="*/ 114 w 354"/>
                  <a:gd name="T5" fmla="*/ 1057 h 2742"/>
                  <a:gd name="T6" fmla="*/ 0 w 354"/>
                  <a:gd name="T7" fmla="*/ 1105 h 2742"/>
                  <a:gd name="T8" fmla="*/ 21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415" name="Rectangle 149"/>
              <p:cNvSpPr>
                <a:spLocks noChangeArrowheads="1"/>
              </p:cNvSpPr>
              <p:nvPr/>
            </p:nvSpPr>
            <p:spPr bwMode="auto">
              <a:xfrm>
                <a:off x="4207" y="426"/>
                <a:ext cx="1048" cy="2291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5295" name="Freeform 150"/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70 w 211"/>
                  <a:gd name="T3" fmla="*/ 88 h 2537"/>
                  <a:gd name="T4" fmla="*/ 2 w 211"/>
                  <a:gd name="T5" fmla="*/ 1007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5296" name="Freeform 151"/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2 h 226"/>
                  <a:gd name="T4" fmla="*/ 108 w 328"/>
                  <a:gd name="T5" fmla="*/ 92 h 226"/>
                  <a:gd name="T6" fmla="*/ 0 w 328"/>
                  <a:gd name="T7" fmla="*/ 41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418" name="Rectangle 152"/>
              <p:cNvSpPr>
                <a:spLocks noChangeArrowheads="1"/>
              </p:cNvSpPr>
              <p:nvPr/>
            </p:nvSpPr>
            <p:spPr bwMode="auto">
              <a:xfrm>
                <a:off x="4214" y="688"/>
                <a:ext cx="592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298" name="Group 153"/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92444" name="AutoShape 154"/>
                <p:cNvSpPr>
                  <a:spLocks noChangeArrowheads="1"/>
                </p:cNvSpPr>
                <p:nvPr/>
              </p:nvSpPr>
              <p:spPr bwMode="auto">
                <a:xfrm>
                  <a:off x="617" y="2569"/>
                  <a:ext cx="721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445" name="AutoShape 155"/>
                <p:cNvSpPr>
                  <a:spLocks noChangeArrowheads="1"/>
                </p:cNvSpPr>
                <p:nvPr/>
              </p:nvSpPr>
              <p:spPr bwMode="auto">
                <a:xfrm>
                  <a:off x="634" y="2587"/>
                  <a:ext cx="688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2420" name="Rectangle 156"/>
              <p:cNvSpPr>
                <a:spLocks noChangeArrowheads="1"/>
              </p:cNvSpPr>
              <p:nvPr/>
            </p:nvSpPr>
            <p:spPr bwMode="auto">
              <a:xfrm>
                <a:off x="4221" y="1015"/>
                <a:ext cx="599" cy="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300" name="Group 157"/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92442" name="AutoShape 158"/>
                <p:cNvSpPr>
                  <a:spLocks noChangeArrowheads="1"/>
                </p:cNvSpPr>
                <p:nvPr/>
              </p:nvSpPr>
              <p:spPr bwMode="auto">
                <a:xfrm>
                  <a:off x="611" y="2570"/>
                  <a:ext cx="730" cy="13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443" name="AutoShape 159"/>
                <p:cNvSpPr>
                  <a:spLocks noChangeArrowheads="1"/>
                </p:cNvSpPr>
                <p:nvPr/>
              </p:nvSpPr>
              <p:spPr bwMode="auto">
                <a:xfrm>
                  <a:off x="628" y="2583"/>
                  <a:ext cx="696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2422" name="Rectangle 160"/>
              <p:cNvSpPr>
                <a:spLocks noChangeArrowheads="1"/>
              </p:cNvSpPr>
              <p:nvPr/>
            </p:nvSpPr>
            <p:spPr bwMode="auto">
              <a:xfrm>
                <a:off x="4214" y="1356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23" name="Rectangle 161"/>
              <p:cNvSpPr>
                <a:spLocks noChangeArrowheads="1"/>
              </p:cNvSpPr>
              <p:nvPr/>
            </p:nvSpPr>
            <p:spPr bwMode="auto">
              <a:xfrm>
                <a:off x="4228" y="1657"/>
                <a:ext cx="599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303" name="Group 162"/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92440" name="AutoShape 163"/>
                <p:cNvSpPr>
                  <a:spLocks noChangeArrowheads="1"/>
                </p:cNvSpPr>
                <p:nvPr/>
              </p:nvSpPr>
              <p:spPr bwMode="auto">
                <a:xfrm>
                  <a:off x="618" y="2571"/>
                  <a:ext cx="720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441" name="AutoShape 164"/>
                <p:cNvSpPr>
                  <a:spLocks noChangeArrowheads="1"/>
                </p:cNvSpPr>
                <p:nvPr/>
              </p:nvSpPr>
              <p:spPr bwMode="auto">
                <a:xfrm>
                  <a:off x="635" y="2589"/>
                  <a:ext cx="686" cy="102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215304" name="Freeform 165"/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09 w 328"/>
                  <a:gd name="T3" fmla="*/ 51 h 226"/>
                  <a:gd name="T4" fmla="*/ 108 w 328"/>
                  <a:gd name="T5" fmla="*/ 90 h 226"/>
                  <a:gd name="T6" fmla="*/ 0 w 328"/>
                  <a:gd name="T7" fmla="*/ 39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grpSp>
            <p:nvGrpSpPr>
              <p:cNvPr id="215305" name="Group 166"/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92438" name="AutoShape 167"/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29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439" name="AutoShape 168"/>
                <p:cNvSpPr>
                  <a:spLocks noChangeArrowheads="1"/>
                </p:cNvSpPr>
                <p:nvPr/>
              </p:nvSpPr>
              <p:spPr bwMode="auto">
                <a:xfrm>
                  <a:off x="630" y="2584"/>
                  <a:ext cx="695" cy="105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</p:grpSp>
          <p:sp>
            <p:nvSpPr>
              <p:cNvPr id="92427" name="Rectangle 169"/>
              <p:cNvSpPr>
                <a:spLocks noChangeArrowheads="1"/>
              </p:cNvSpPr>
              <p:nvPr/>
            </p:nvSpPr>
            <p:spPr bwMode="auto">
              <a:xfrm>
                <a:off x="5255" y="426"/>
                <a:ext cx="68" cy="229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5307" name="Freeform 170"/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96 w 296"/>
                  <a:gd name="T3" fmla="*/ 57 h 256"/>
                  <a:gd name="T4" fmla="*/ 98 w 296"/>
                  <a:gd name="T5" fmla="*/ 102 h 256"/>
                  <a:gd name="T6" fmla="*/ 0 w 296"/>
                  <a:gd name="T7" fmla="*/ 39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15308" name="Freeform 171"/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01 w 304"/>
                  <a:gd name="T3" fmla="*/ 66 h 288"/>
                  <a:gd name="T4" fmla="*/ 95 w 304"/>
                  <a:gd name="T5" fmla="*/ 116 h 288"/>
                  <a:gd name="T6" fmla="*/ 2 w 304"/>
                  <a:gd name="T7" fmla="*/ 5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430" name="Oval 172"/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8" cy="98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215310" name="Freeform 173"/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43 h 240"/>
                  <a:gd name="T2" fmla="*/ 2 w 306"/>
                  <a:gd name="T3" fmla="*/ 97 h 240"/>
                  <a:gd name="T4" fmla="*/ 101 w 306"/>
                  <a:gd name="T5" fmla="*/ 44 h 240"/>
                  <a:gd name="T6" fmla="*/ 98 w 306"/>
                  <a:gd name="T7" fmla="*/ 0 h 240"/>
                  <a:gd name="T8" fmla="*/ 0 w 306"/>
                  <a:gd name="T9" fmla="*/ 43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92432" name="AutoShape 174"/>
              <p:cNvSpPr>
                <a:spLocks noChangeArrowheads="1"/>
              </p:cNvSpPr>
              <p:nvPr/>
            </p:nvSpPr>
            <p:spPr bwMode="auto">
              <a:xfrm>
                <a:off x="4139" y="2678"/>
                <a:ext cx="1204" cy="17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33" name="AutoShape 175"/>
              <p:cNvSpPr>
                <a:spLocks noChangeArrowheads="1"/>
              </p:cNvSpPr>
              <p:nvPr/>
            </p:nvSpPr>
            <p:spPr bwMode="auto">
              <a:xfrm>
                <a:off x="4207" y="2717"/>
                <a:ext cx="1068" cy="8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34" name="Oval 176"/>
              <p:cNvSpPr>
                <a:spLocks noChangeArrowheads="1"/>
              </p:cNvSpPr>
              <p:nvPr/>
            </p:nvSpPr>
            <p:spPr bwMode="auto">
              <a:xfrm>
                <a:off x="4309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35" name="Oval 177"/>
              <p:cNvSpPr>
                <a:spLocks noChangeArrowheads="1"/>
              </p:cNvSpPr>
              <p:nvPr/>
            </p:nvSpPr>
            <p:spPr bwMode="auto">
              <a:xfrm>
                <a:off x="4486" y="2383"/>
                <a:ext cx="163" cy="14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dirty="0">
                  <a:solidFill>
                    <a:srgbClr val="FF0000"/>
                  </a:solidFill>
                  <a:cs typeface="+mn-cs"/>
                </a:endParaRPr>
              </a:p>
            </p:txBody>
          </p:sp>
          <p:sp>
            <p:nvSpPr>
              <p:cNvPr id="92436" name="Oval 178"/>
              <p:cNvSpPr>
                <a:spLocks noChangeArrowheads="1"/>
              </p:cNvSpPr>
              <p:nvPr/>
            </p:nvSpPr>
            <p:spPr bwMode="auto">
              <a:xfrm>
                <a:off x="4663" y="2383"/>
                <a:ext cx="156" cy="144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37" name="Rectangle 179"/>
              <p:cNvSpPr>
                <a:spLocks noChangeArrowheads="1"/>
              </p:cNvSpPr>
              <p:nvPr/>
            </p:nvSpPr>
            <p:spPr bwMode="auto">
              <a:xfrm>
                <a:off x="5065" y="1834"/>
                <a:ext cx="82" cy="772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279" name="Group 48"/>
            <p:cNvGrpSpPr>
              <a:grpSpLocks/>
            </p:cNvGrpSpPr>
            <p:nvPr/>
          </p:nvGrpSpPr>
          <p:grpSpPr bwMode="auto">
            <a:xfrm>
              <a:off x="2795471" y="3465563"/>
              <a:ext cx="735669" cy="376863"/>
              <a:chOff x="3600" y="219"/>
              <a:chExt cx="360" cy="175"/>
            </a:xfrm>
          </p:grpSpPr>
          <p:sp>
            <p:nvSpPr>
              <p:cNvPr id="92401" name="Oval 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402" name="Line 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403" name="Line 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404" name="Rectangle 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3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>
                  <a:defRPr/>
                </a:pPr>
                <a:endParaRPr lang="en-US" sz="2400" i="0" dirty="0">
                  <a:solidFill>
                    <a:srgbClr val="000000"/>
                  </a:solidFill>
                  <a:latin typeface="Times New Roman" charset="0"/>
                  <a:cs typeface="+mn-cs"/>
                </a:endParaRPr>
              </a:p>
            </p:txBody>
          </p:sp>
          <p:sp>
            <p:nvSpPr>
              <p:cNvPr id="92405" name="Oval 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285" name="Group 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92411" name="Line 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2412" name="Line 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2413" name="Line 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grpSp>
            <p:nvGrpSpPr>
              <p:cNvPr id="215286" name="Group 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92408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2409" name="Line 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  <p:sp>
              <p:nvSpPr>
                <p:cNvPr id="92410" name="Line 61"/>
                <p:cNvSpPr>
                  <a:spLocks noChangeShapeType="1"/>
                </p:cNvSpPr>
                <p:nvPr/>
              </p:nvSpPr>
              <p:spPr bwMode="auto">
                <a:xfrm>
                  <a:off x="2894" y="854"/>
                  <a:ext cx="52" cy="9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</p:grpSp>
      </p:grpSp>
      <p:sp>
        <p:nvSpPr>
          <p:cNvPr id="215044" name="Freeform 293"/>
          <p:cNvSpPr>
            <a:spLocks/>
          </p:cNvSpPr>
          <p:nvPr/>
        </p:nvSpPr>
        <p:spPr bwMode="auto">
          <a:xfrm>
            <a:off x="322263" y="4619625"/>
            <a:ext cx="3963987" cy="1716088"/>
          </a:xfrm>
          <a:custGeom>
            <a:avLst/>
            <a:gdLst>
              <a:gd name="T0" fmla="*/ 2147483647 w 2497"/>
              <a:gd name="T1" fmla="*/ 2147483647 h 1081"/>
              <a:gd name="T2" fmla="*/ 2147483647 w 2497"/>
              <a:gd name="T3" fmla="*/ 2147483647 h 1081"/>
              <a:gd name="T4" fmla="*/ 2147483647 w 2497"/>
              <a:gd name="T5" fmla="*/ 2147483647 h 1081"/>
              <a:gd name="T6" fmla="*/ 2147483647 w 2497"/>
              <a:gd name="T7" fmla="*/ 2147483647 h 1081"/>
              <a:gd name="T8" fmla="*/ 2147483647 w 2497"/>
              <a:gd name="T9" fmla="*/ 2147483647 h 1081"/>
              <a:gd name="T10" fmla="*/ 2147483647 w 2497"/>
              <a:gd name="T11" fmla="*/ 2147483647 h 1081"/>
              <a:gd name="T12" fmla="*/ 2147483647 w 2497"/>
              <a:gd name="T13" fmla="*/ 2147483647 h 1081"/>
              <a:gd name="T14" fmla="*/ 2147483647 w 2497"/>
              <a:gd name="T15" fmla="*/ 2147483647 h 1081"/>
              <a:gd name="T16" fmla="*/ 2147483647 w 2497"/>
              <a:gd name="T17" fmla="*/ 2147483647 h 1081"/>
              <a:gd name="T18" fmla="*/ 2147483647 w 2497"/>
              <a:gd name="T19" fmla="*/ 2147483647 h 1081"/>
              <a:gd name="T20" fmla="*/ 2147483647 w 2497"/>
              <a:gd name="T21" fmla="*/ 2147483647 h 1081"/>
              <a:gd name="T22" fmla="*/ 2147483647 w 2497"/>
              <a:gd name="T23" fmla="*/ 2147483647 h 1081"/>
              <a:gd name="T24" fmla="*/ 2147483647 w 2497"/>
              <a:gd name="T25" fmla="*/ 2147483647 h 1081"/>
              <a:gd name="T26" fmla="*/ 2147483647 w 2497"/>
              <a:gd name="T27" fmla="*/ 2147483647 h 1081"/>
              <a:gd name="T28" fmla="*/ 2147483647 w 2497"/>
              <a:gd name="T29" fmla="*/ 2147483647 h 1081"/>
              <a:gd name="T30" fmla="*/ 2147483647 w 2497"/>
              <a:gd name="T31" fmla="*/ 2147483647 h 1081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0" t="0" r="r" b="b"/>
            <a:pathLst>
              <a:path w="2497" h="1081">
                <a:moveTo>
                  <a:pt x="475" y="274"/>
                </a:moveTo>
                <a:cubicBezTo>
                  <a:pt x="381" y="316"/>
                  <a:pt x="280" y="389"/>
                  <a:pt x="204" y="437"/>
                </a:cubicBezTo>
                <a:cubicBezTo>
                  <a:pt x="128" y="485"/>
                  <a:pt x="42" y="503"/>
                  <a:pt x="21" y="559"/>
                </a:cubicBezTo>
                <a:cubicBezTo>
                  <a:pt x="0" y="615"/>
                  <a:pt x="56" y="734"/>
                  <a:pt x="75" y="776"/>
                </a:cubicBezTo>
                <a:cubicBezTo>
                  <a:pt x="94" y="818"/>
                  <a:pt x="116" y="789"/>
                  <a:pt x="136" y="810"/>
                </a:cubicBezTo>
                <a:cubicBezTo>
                  <a:pt x="156" y="831"/>
                  <a:pt x="167" y="876"/>
                  <a:pt x="197" y="905"/>
                </a:cubicBezTo>
                <a:cubicBezTo>
                  <a:pt x="227" y="934"/>
                  <a:pt x="231" y="970"/>
                  <a:pt x="319" y="986"/>
                </a:cubicBezTo>
                <a:cubicBezTo>
                  <a:pt x="407" y="1002"/>
                  <a:pt x="554" y="1003"/>
                  <a:pt x="726" y="1000"/>
                </a:cubicBezTo>
                <a:cubicBezTo>
                  <a:pt x="898" y="997"/>
                  <a:pt x="1146" y="961"/>
                  <a:pt x="1349" y="966"/>
                </a:cubicBezTo>
                <a:cubicBezTo>
                  <a:pt x="1552" y="971"/>
                  <a:pt x="1785" y="1028"/>
                  <a:pt x="1945" y="1033"/>
                </a:cubicBezTo>
                <a:cubicBezTo>
                  <a:pt x="2105" y="1038"/>
                  <a:pt x="2225" y="1081"/>
                  <a:pt x="2311" y="993"/>
                </a:cubicBezTo>
                <a:cubicBezTo>
                  <a:pt x="2397" y="905"/>
                  <a:pt x="2497" y="662"/>
                  <a:pt x="2460" y="506"/>
                </a:cubicBezTo>
                <a:cubicBezTo>
                  <a:pt x="2423" y="350"/>
                  <a:pt x="2280" y="116"/>
                  <a:pt x="2088" y="58"/>
                </a:cubicBezTo>
                <a:cubicBezTo>
                  <a:pt x="1896" y="0"/>
                  <a:pt x="1528" y="138"/>
                  <a:pt x="1308" y="159"/>
                </a:cubicBezTo>
                <a:cubicBezTo>
                  <a:pt x="1088" y="180"/>
                  <a:pt x="906" y="167"/>
                  <a:pt x="766" y="186"/>
                </a:cubicBezTo>
                <a:cubicBezTo>
                  <a:pt x="626" y="205"/>
                  <a:pt x="569" y="232"/>
                  <a:pt x="475" y="274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215045" name="Freeform 292"/>
          <p:cNvSpPr>
            <a:spLocks/>
          </p:cNvSpPr>
          <p:nvPr/>
        </p:nvSpPr>
        <p:spPr bwMode="auto">
          <a:xfrm>
            <a:off x="4751388" y="871538"/>
            <a:ext cx="1919287" cy="2227262"/>
          </a:xfrm>
          <a:custGeom>
            <a:avLst/>
            <a:gdLst>
              <a:gd name="T0" fmla="*/ 2147483647 w 1209"/>
              <a:gd name="T1" fmla="*/ 2147483647 h 1403"/>
              <a:gd name="T2" fmla="*/ 2147483647 w 1209"/>
              <a:gd name="T3" fmla="*/ 2147483647 h 1403"/>
              <a:gd name="T4" fmla="*/ 2147483647 w 1209"/>
              <a:gd name="T5" fmla="*/ 2147483647 h 1403"/>
              <a:gd name="T6" fmla="*/ 2147483647 w 1209"/>
              <a:gd name="T7" fmla="*/ 2147483647 h 1403"/>
              <a:gd name="T8" fmla="*/ 2147483647 w 1209"/>
              <a:gd name="T9" fmla="*/ 2147483647 h 1403"/>
              <a:gd name="T10" fmla="*/ 2147483647 w 1209"/>
              <a:gd name="T11" fmla="*/ 2147483647 h 1403"/>
              <a:gd name="T12" fmla="*/ 2147483647 w 1209"/>
              <a:gd name="T13" fmla="*/ 2147483647 h 1403"/>
              <a:gd name="T14" fmla="*/ 2147483647 w 1209"/>
              <a:gd name="T15" fmla="*/ 2147483647 h 1403"/>
              <a:gd name="T16" fmla="*/ 2147483647 w 1209"/>
              <a:gd name="T17" fmla="*/ 2147483647 h 1403"/>
              <a:gd name="T18" fmla="*/ 2147483647 w 1209"/>
              <a:gd name="T19" fmla="*/ 2147483647 h 1403"/>
              <a:gd name="T20" fmla="*/ 2147483647 w 1209"/>
              <a:gd name="T21" fmla="*/ 2147483647 h 1403"/>
              <a:gd name="T22" fmla="*/ 2147483647 w 1209"/>
              <a:gd name="T23" fmla="*/ 2147483647 h 1403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209" h="1403">
                <a:moveTo>
                  <a:pt x="84" y="528"/>
                </a:moveTo>
                <a:cubicBezTo>
                  <a:pt x="51" y="600"/>
                  <a:pt x="28" y="643"/>
                  <a:pt x="16" y="705"/>
                </a:cubicBezTo>
                <a:cubicBezTo>
                  <a:pt x="4" y="767"/>
                  <a:pt x="0" y="845"/>
                  <a:pt x="9" y="901"/>
                </a:cubicBezTo>
                <a:cubicBezTo>
                  <a:pt x="18" y="957"/>
                  <a:pt x="44" y="983"/>
                  <a:pt x="70" y="1043"/>
                </a:cubicBezTo>
                <a:cubicBezTo>
                  <a:pt x="96" y="1103"/>
                  <a:pt x="130" y="1210"/>
                  <a:pt x="165" y="1260"/>
                </a:cubicBezTo>
                <a:cubicBezTo>
                  <a:pt x="200" y="1310"/>
                  <a:pt x="223" y="1324"/>
                  <a:pt x="280" y="1342"/>
                </a:cubicBezTo>
                <a:cubicBezTo>
                  <a:pt x="337" y="1360"/>
                  <a:pt x="393" y="1368"/>
                  <a:pt x="510" y="1369"/>
                </a:cubicBezTo>
                <a:cubicBezTo>
                  <a:pt x="627" y="1370"/>
                  <a:pt x="775" y="1403"/>
                  <a:pt x="985" y="1348"/>
                </a:cubicBezTo>
                <a:cubicBezTo>
                  <a:pt x="1195" y="1293"/>
                  <a:pt x="1209" y="54"/>
                  <a:pt x="985" y="27"/>
                </a:cubicBezTo>
                <a:cubicBezTo>
                  <a:pt x="761" y="0"/>
                  <a:pt x="606" y="115"/>
                  <a:pt x="477" y="156"/>
                </a:cubicBezTo>
                <a:cubicBezTo>
                  <a:pt x="348" y="197"/>
                  <a:pt x="280" y="207"/>
                  <a:pt x="212" y="271"/>
                </a:cubicBezTo>
                <a:cubicBezTo>
                  <a:pt x="144" y="335"/>
                  <a:pt x="117" y="456"/>
                  <a:pt x="84" y="528"/>
                </a:cubicBezTo>
                <a:close/>
              </a:path>
            </a:pathLst>
          </a:custGeom>
          <a:gradFill rotWithShape="1">
            <a:gsLst>
              <a:gs pos="0">
                <a:srgbClr val="00CCFF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92167" name="Rectangle 3"/>
          <p:cNvSpPr>
            <a:spLocks noGrp="1" noChangeArrowheads="1"/>
          </p:cNvSpPr>
          <p:nvPr>
            <p:ph type="title"/>
          </p:nvPr>
        </p:nvSpPr>
        <p:spPr>
          <a:xfrm>
            <a:off x="323850" y="0"/>
            <a:ext cx="8693150" cy="94297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Gill Sans MT" charset="0"/>
                <a:cs typeface="+mj-cs"/>
              </a:rPr>
              <a:t>A day in the life…TCP connection carrying HTTP</a:t>
            </a:r>
          </a:p>
        </p:txBody>
      </p:sp>
      <p:grpSp>
        <p:nvGrpSpPr>
          <p:cNvPr id="706603" name="Group 43"/>
          <p:cNvGrpSpPr>
            <a:grpSpLocks/>
          </p:cNvGrpSpPr>
          <p:nvPr/>
        </p:nvGrpSpPr>
        <p:grpSpPr bwMode="auto">
          <a:xfrm>
            <a:off x="1195388" y="1081088"/>
            <a:ext cx="976312" cy="1460500"/>
            <a:chOff x="651" y="681"/>
            <a:chExt cx="615" cy="920"/>
          </a:xfrm>
        </p:grpSpPr>
        <p:sp>
          <p:nvSpPr>
            <p:cNvPr id="215259" name="Freeform 44"/>
            <p:cNvSpPr>
              <a:spLocks/>
            </p:cNvSpPr>
            <p:nvPr/>
          </p:nvSpPr>
          <p:spPr bwMode="auto">
            <a:xfrm>
              <a:off x="662" y="698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5260" name="Group 45"/>
            <p:cNvGrpSpPr>
              <a:grpSpLocks/>
            </p:cNvGrpSpPr>
            <p:nvPr/>
          </p:nvGrpSpPr>
          <p:grpSpPr bwMode="auto">
            <a:xfrm>
              <a:off x="651" y="681"/>
              <a:ext cx="500" cy="828"/>
              <a:chOff x="569" y="2954"/>
              <a:chExt cx="500" cy="828"/>
            </a:xfrm>
          </p:grpSpPr>
          <p:sp>
            <p:nvSpPr>
              <p:cNvPr id="92382" name="Rectangle 46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83" name="Text Box 47"/>
              <p:cNvSpPr txBox="1">
                <a:spLocks noChangeArrowheads="1"/>
              </p:cNvSpPr>
              <p:nvPr/>
            </p:nvSpPr>
            <p:spPr bwMode="auto">
              <a:xfrm>
                <a:off x="607" y="2954"/>
                <a:ext cx="449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HTTP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TCP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2384" name="Line 48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85" name="Line 49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86" name="Line 50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87" name="Line 51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6885" name="Group 325"/>
          <p:cNvGrpSpPr>
            <a:grpSpLocks/>
          </p:cNvGrpSpPr>
          <p:nvPr/>
        </p:nvGrpSpPr>
        <p:grpSpPr bwMode="auto">
          <a:xfrm>
            <a:off x="442913" y="1054100"/>
            <a:ext cx="515937" cy="333375"/>
            <a:chOff x="328" y="678"/>
            <a:chExt cx="325" cy="210"/>
          </a:xfrm>
        </p:grpSpPr>
        <p:grpSp>
          <p:nvGrpSpPr>
            <p:cNvPr id="215255" name="Group 52"/>
            <p:cNvGrpSpPr>
              <a:grpSpLocks/>
            </p:cNvGrpSpPr>
            <p:nvPr/>
          </p:nvGrpSpPr>
          <p:grpSpPr bwMode="auto">
            <a:xfrm>
              <a:off x="328" y="693"/>
              <a:ext cx="325" cy="154"/>
              <a:chOff x="844" y="3337"/>
              <a:chExt cx="325" cy="154"/>
            </a:xfrm>
          </p:grpSpPr>
          <p:sp>
            <p:nvSpPr>
              <p:cNvPr id="92378" name="Rectangle 53"/>
              <p:cNvSpPr>
                <a:spLocks noChangeArrowheads="1"/>
              </p:cNvSpPr>
              <p:nvPr/>
            </p:nvSpPr>
            <p:spPr bwMode="auto">
              <a:xfrm>
                <a:off x="889" y="3370"/>
                <a:ext cx="245" cy="86"/>
              </a:xfrm>
              <a:prstGeom prst="rect">
                <a:avLst/>
              </a:prstGeom>
              <a:solidFill>
                <a:srgbClr val="FF0000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79" name="Text Box 54"/>
              <p:cNvSpPr txBox="1">
                <a:spLocks noChangeArrowheads="1"/>
              </p:cNvSpPr>
              <p:nvPr/>
            </p:nvSpPr>
            <p:spPr bwMode="auto">
              <a:xfrm>
                <a:off x="844" y="3337"/>
                <a:ext cx="325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FFFFFF"/>
                    </a:solidFill>
                    <a:latin typeface="Arial" charset="0"/>
                    <a:cs typeface="+mn-cs"/>
                  </a:rPr>
                  <a:t>HTTP</a:t>
                </a:r>
              </a:p>
            </p:txBody>
          </p:sp>
        </p:grpSp>
        <p:sp>
          <p:nvSpPr>
            <p:cNvPr id="92377" name="AutoShape 85"/>
            <p:cNvSpPr>
              <a:spLocks noChangeArrowheads="1"/>
            </p:cNvSpPr>
            <p:nvPr/>
          </p:nvSpPr>
          <p:spPr bwMode="auto">
            <a:xfrm>
              <a:off x="396" y="678"/>
              <a:ext cx="240" cy="210"/>
            </a:xfrm>
            <a:prstGeom prst="downArrow">
              <a:avLst>
                <a:gd name="adj1" fmla="val 49167"/>
                <a:gd name="adj2" fmla="val 24292"/>
              </a:avLst>
            </a:prstGeom>
            <a:gradFill rotWithShape="1">
              <a:gsLst>
                <a:gs pos="0">
                  <a:srgbClr val="FF0000">
                    <a:alpha val="25000"/>
                  </a:srgbClr>
                </a:gs>
                <a:gs pos="100000">
                  <a:srgbClr val="FF0000">
                    <a:alpha val="25000"/>
                  </a:srgbClr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sp>
        <p:nvSpPr>
          <p:cNvPr id="706660" name="Rectangle 100"/>
          <p:cNvSpPr>
            <a:spLocks noChangeArrowheads="1"/>
          </p:cNvSpPr>
          <p:nvPr/>
        </p:nvSpPr>
        <p:spPr bwMode="auto">
          <a:xfrm>
            <a:off x="5208588" y="3168650"/>
            <a:ext cx="3441700" cy="950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to send HTTP request, client first opens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TCP socket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 to web server</a:t>
            </a:r>
          </a:p>
        </p:txBody>
      </p:sp>
      <p:sp>
        <p:nvSpPr>
          <p:cNvPr id="706661" name="Rectangle 101"/>
          <p:cNvSpPr>
            <a:spLocks noChangeArrowheads="1"/>
          </p:cNvSpPr>
          <p:nvPr/>
        </p:nvSpPr>
        <p:spPr bwMode="auto">
          <a:xfrm>
            <a:off x="5186363" y="4054475"/>
            <a:ext cx="3778250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TCP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SYN segment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(step 1 in 3-way handshake) 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cs typeface="+mn-cs"/>
              </a:rPr>
              <a:t>inter-domain routed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 to web server</a:t>
            </a:r>
          </a:p>
        </p:txBody>
      </p:sp>
      <p:sp>
        <p:nvSpPr>
          <p:cNvPr id="706662" name="Rectangle 102"/>
          <p:cNvSpPr>
            <a:spLocks noChangeArrowheads="1"/>
          </p:cNvSpPr>
          <p:nvPr/>
        </p:nvSpPr>
        <p:spPr bwMode="auto">
          <a:xfrm>
            <a:off x="5189538" y="5892800"/>
            <a:ext cx="4068762" cy="53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TCP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connection established!</a:t>
            </a:r>
          </a:p>
        </p:txBody>
      </p:sp>
      <p:grpSp>
        <p:nvGrpSpPr>
          <p:cNvPr id="215052" name="Group 166"/>
          <p:cNvGrpSpPr>
            <a:grpSpLocks/>
          </p:cNvGrpSpPr>
          <p:nvPr/>
        </p:nvGrpSpPr>
        <p:grpSpPr bwMode="auto">
          <a:xfrm>
            <a:off x="3795713" y="2409825"/>
            <a:ext cx="1576387" cy="1287463"/>
            <a:chOff x="3228" y="1776"/>
            <a:chExt cx="252" cy="96"/>
          </a:xfrm>
        </p:grpSpPr>
        <p:sp>
          <p:nvSpPr>
            <p:cNvPr id="215253" name="Line 164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54" name="Line 165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53" name="Group 167"/>
          <p:cNvGrpSpPr>
            <a:grpSpLocks/>
          </p:cNvGrpSpPr>
          <p:nvPr/>
        </p:nvGrpSpPr>
        <p:grpSpPr bwMode="auto">
          <a:xfrm flipH="1">
            <a:off x="5600700" y="2424113"/>
            <a:ext cx="400050" cy="152400"/>
            <a:chOff x="3228" y="1776"/>
            <a:chExt cx="252" cy="96"/>
          </a:xfrm>
        </p:grpSpPr>
        <p:sp>
          <p:nvSpPr>
            <p:cNvPr id="215251" name="Line 16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52" name="Line 16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54" name="Group 170"/>
          <p:cNvGrpSpPr>
            <a:grpSpLocks/>
          </p:cNvGrpSpPr>
          <p:nvPr/>
        </p:nvGrpSpPr>
        <p:grpSpPr bwMode="auto">
          <a:xfrm flipH="1" flipV="1">
            <a:off x="5753100" y="1900238"/>
            <a:ext cx="400050" cy="152400"/>
            <a:chOff x="3228" y="1776"/>
            <a:chExt cx="252" cy="96"/>
          </a:xfrm>
        </p:grpSpPr>
        <p:sp>
          <p:nvSpPr>
            <p:cNvPr id="215249" name="Line 17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50" name="Line 17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55" name="Group 110"/>
          <p:cNvGrpSpPr>
            <a:grpSpLocks/>
          </p:cNvGrpSpPr>
          <p:nvPr/>
        </p:nvGrpSpPr>
        <p:grpSpPr bwMode="auto">
          <a:xfrm>
            <a:off x="3057525" y="5273675"/>
            <a:ext cx="757238" cy="379413"/>
            <a:chOff x="2466" y="2026"/>
            <a:chExt cx="477" cy="282"/>
          </a:xfrm>
        </p:grpSpPr>
        <p:sp>
          <p:nvSpPr>
            <p:cNvPr id="215235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5236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237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5238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5239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5246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247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248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5240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5243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244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245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5241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242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sp>
        <p:nvSpPr>
          <p:cNvPr id="215056" name="Line 136"/>
          <p:cNvSpPr>
            <a:spLocks noChangeShapeType="1"/>
          </p:cNvSpPr>
          <p:nvPr/>
        </p:nvSpPr>
        <p:spPr bwMode="auto">
          <a:xfrm flipV="1">
            <a:off x="2543175" y="5443538"/>
            <a:ext cx="490538" cy="15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215057" name="Text Box 137"/>
          <p:cNvSpPr txBox="1">
            <a:spLocks noChangeArrowheads="1"/>
          </p:cNvSpPr>
          <p:nvPr/>
        </p:nvSpPr>
        <p:spPr bwMode="auto">
          <a:xfrm>
            <a:off x="1003300" y="5835650"/>
            <a:ext cx="15954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64.233.169.105</a:t>
            </a:r>
          </a:p>
        </p:txBody>
      </p:sp>
      <p:sp>
        <p:nvSpPr>
          <p:cNvPr id="215058" name="Text Box 138"/>
          <p:cNvSpPr txBox="1">
            <a:spLocks noChangeArrowheads="1"/>
          </p:cNvSpPr>
          <p:nvPr/>
        </p:nvSpPr>
        <p:spPr bwMode="auto">
          <a:xfrm>
            <a:off x="971550" y="5541963"/>
            <a:ext cx="11779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 i="0" dirty="0">
                <a:solidFill>
                  <a:srgbClr val="000000"/>
                </a:solidFill>
                <a:latin typeface="Arial" charset="0"/>
              </a:rPr>
              <a:t>web server</a:t>
            </a:r>
          </a:p>
        </p:txBody>
      </p:sp>
      <p:grpSp>
        <p:nvGrpSpPr>
          <p:cNvPr id="215059" name="Group 194"/>
          <p:cNvGrpSpPr>
            <a:grpSpLocks/>
          </p:cNvGrpSpPr>
          <p:nvPr/>
        </p:nvGrpSpPr>
        <p:grpSpPr bwMode="auto">
          <a:xfrm>
            <a:off x="2970213" y="5649913"/>
            <a:ext cx="295275" cy="114300"/>
            <a:chOff x="3228" y="1776"/>
            <a:chExt cx="252" cy="96"/>
          </a:xfrm>
        </p:grpSpPr>
        <p:sp>
          <p:nvSpPr>
            <p:cNvPr id="215233" name="Line 195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34" name="Line 196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60" name="Group 197"/>
          <p:cNvGrpSpPr>
            <a:grpSpLocks/>
          </p:cNvGrpSpPr>
          <p:nvPr/>
        </p:nvGrpSpPr>
        <p:grpSpPr bwMode="auto">
          <a:xfrm flipH="1">
            <a:off x="3608388" y="5649913"/>
            <a:ext cx="295275" cy="114300"/>
            <a:chOff x="3228" y="1776"/>
            <a:chExt cx="252" cy="96"/>
          </a:xfrm>
        </p:grpSpPr>
        <p:sp>
          <p:nvSpPr>
            <p:cNvPr id="215231" name="Line 198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32" name="Line 199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15061" name="Group 200"/>
          <p:cNvGrpSpPr>
            <a:grpSpLocks/>
          </p:cNvGrpSpPr>
          <p:nvPr/>
        </p:nvGrpSpPr>
        <p:grpSpPr bwMode="auto">
          <a:xfrm flipH="1" flipV="1">
            <a:off x="3813175" y="5354638"/>
            <a:ext cx="295275" cy="114300"/>
            <a:chOff x="3228" y="1776"/>
            <a:chExt cx="252" cy="96"/>
          </a:xfrm>
        </p:grpSpPr>
        <p:sp>
          <p:nvSpPr>
            <p:cNvPr id="215229" name="Line 201"/>
            <p:cNvSpPr>
              <a:spLocks noChangeShapeType="1"/>
            </p:cNvSpPr>
            <p:nvPr/>
          </p:nvSpPr>
          <p:spPr bwMode="auto">
            <a:xfrm flipV="1">
              <a:off x="3339" y="1776"/>
              <a:ext cx="141" cy="5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230" name="Line 202"/>
            <p:cNvSpPr>
              <a:spLocks noChangeShapeType="1"/>
            </p:cNvSpPr>
            <p:nvPr/>
          </p:nvSpPr>
          <p:spPr bwMode="auto">
            <a:xfrm flipV="1">
              <a:off x="3228" y="1833"/>
              <a:ext cx="102" cy="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92183" name="Line 290"/>
          <p:cNvSpPr>
            <a:spLocks noChangeShapeType="1"/>
          </p:cNvSpPr>
          <p:nvPr/>
        </p:nvSpPr>
        <p:spPr bwMode="auto">
          <a:xfrm flipH="1">
            <a:off x="3594100" y="2432050"/>
            <a:ext cx="1882775" cy="289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706874" name="Group 314"/>
          <p:cNvGrpSpPr>
            <a:grpSpLocks/>
          </p:cNvGrpSpPr>
          <p:nvPr/>
        </p:nvGrpSpPr>
        <p:grpSpPr bwMode="auto">
          <a:xfrm>
            <a:off x="79375" y="1900238"/>
            <a:ext cx="1081088" cy="244475"/>
            <a:chOff x="410" y="1508"/>
            <a:chExt cx="681" cy="154"/>
          </a:xfrm>
        </p:grpSpPr>
        <p:sp>
          <p:nvSpPr>
            <p:cNvPr id="92341" name="Rectangle 99"/>
            <p:cNvSpPr>
              <a:spLocks noChangeArrowheads="1"/>
            </p:cNvSpPr>
            <p:nvPr/>
          </p:nvSpPr>
          <p:spPr bwMode="auto">
            <a:xfrm>
              <a:off x="410" y="1511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342" name="Rectangle 95"/>
            <p:cNvSpPr>
              <a:spLocks noChangeArrowheads="1"/>
            </p:cNvSpPr>
            <p:nvPr/>
          </p:nvSpPr>
          <p:spPr bwMode="auto">
            <a:xfrm>
              <a:off x="538" y="1536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343" name="Rectangle 96"/>
            <p:cNvSpPr>
              <a:spLocks noChangeArrowheads="1"/>
            </p:cNvSpPr>
            <p:nvPr/>
          </p:nvSpPr>
          <p:spPr bwMode="auto">
            <a:xfrm>
              <a:off x="529" y="1525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344" name="Rectangle 97"/>
            <p:cNvSpPr>
              <a:spLocks noChangeArrowheads="1"/>
            </p:cNvSpPr>
            <p:nvPr/>
          </p:nvSpPr>
          <p:spPr bwMode="auto">
            <a:xfrm>
              <a:off x="423" y="1527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345" name="Rectangle 98"/>
            <p:cNvSpPr>
              <a:spLocks noChangeArrowheads="1"/>
            </p:cNvSpPr>
            <p:nvPr/>
          </p:nvSpPr>
          <p:spPr bwMode="auto">
            <a:xfrm>
              <a:off x="1021" y="1526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225" name="Group 310"/>
            <p:cNvGrpSpPr>
              <a:grpSpLocks/>
            </p:cNvGrpSpPr>
            <p:nvPr/>
          </p:nvGrpSpPr>
          <p:grpSpPr bwMode="auto">
            <a:xfrm>
              <a:off x="647" y="1508"/>
              <a:ext cx="354" cy="154"/>
              <a:chOff x="290" y="875"/>
              <a:chExt cx="354" cy="154"/>
            </a:xfrm>
          </p:grpSpPr>
          <p:sp>
            <p:nvSpPr>
              <p:cNvPr id="92347" name="Rectangle 311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48" name="Rectangle 312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49" name="Text Box 313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</p:grpSp>
      <p:grpSp>
        <p:nvGrpSpPr>
          <p:cNvPr id="706886" name="Group 326"/>
          <p:cNvGrpSpPr>
            <a:grpSpLocks/>
          </p:cNvGrpSpPr>
          <p:nvPr/>
        </p:nvGrpSpPr>
        <p:grpSpPr bwMode="auto">
          <a:xfrm>
            <a:off x="307975" y="4241800"/>
            <a:ext cx="1081088" cy="782638"/>
            <a:chOff x="59" y="863"/>
            <a:chExt cx="681" cy="493"/>
          </a:xfrm>
        </p:grpSpPr>
        <p:grpSp>
          <p:nvGrpSpPr>
            <p:cNvPr id="215199" name="Group 68"/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92339" name="Rectangle 69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40" name="Rectangle 70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200" name="Group 301"/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92336" name="Rectangle 59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37" name="Rectangle 60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38" name="Text Box 297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  <p:grpSp>
          <p:nvGrpSpPr>
            <p:cNvPr id="215201" name="Group 302"/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92333" name="Rectangle 303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34" name="Rectangle 304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35" name="Text Box 305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  <p:grpSp>
          <p:nvGrpSpPr>
            <p:cNvPr id="215202" name="Group 315"/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92324" name="Rectangle 316"/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25" name="Rectangle 317"/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26" name="Rectangle 318"/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27" name="Rectangle 319"/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28" name="Rectangle 320"/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208" name="Group 321"/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92330" name="Rectangle 322"/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331" name="Rectangle 323"/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332" name="Text Box 324"/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000000"/>
                      </a:solidFill>
                      <a:latin typeface="Arial" charset="0"/>
                      <a:cs typeface="+mn-cs"/>
                    </a:rPr>
                    <a:t>SYN</a:t>
                  </a:r>
                </a:p>
              </p:txBody>
            </p:sp>
          </p:grpSp>
        </p:grpSp>
      </p:grpSp>
      <p:grpSp>
        <p:nvGrpSpPr>
          <p:cNvPr id="706896" name="Group 336"/>
          <p:cNvGrpSpPr>
            <a:grpSpLocks/>
          </p:cNvGrpSpPr>
          <p:nvPr/>
        </p:nvGrpSpPr>
        <p:grpSpPr bwMode="auto">
          <a:xfrm>
            <a:off x="1509713" y="3965575"/>
            <a:ext cx="976312" cy="1460500"/>
            <a:chOff x="4000" y="1895"/>
            <a:chExt cx="615" cy="920"/>
          </a:xfrm>
        </p:grpSpPr>
        <p:sp>
          <p:nvSpPr>
            <p:cNvPr id="215191" name="Freeform 328"/>
            <p:cNvSpPr>
              <a:spLocks/>
            </p:cNvSpPr>
            <p:nvPr/>
          </p:nvSpPr>
          <p:spPr bwMode="auto">
            <a:xfrm>
              <a:off x="4011" y="1912"/>
              <a:ext cx="604" cy="903"/>
            </a:xfrm>
            <a:custGeom>
              <a:avLst/>
              <a:gdLst>
                <a:gd name="T0" fmla="*/ 496 w 604"/>
                <a:gd name="T1" fmla="*/ 0 h 903"/>
                <a:gd name="T2" fmla="*/ 604 w 604"/>
                <a:gd name="T3" fmla="*/ 903 h 903"/>
                <a:gd name="T4" fmla="*/ 0 w 604"/>
                <a:gd name="T5" fmla="*/ 788 h 903"/>
                <a:gd name="T6" fmla="*/ 456 w 604"/>
                <a:gd name="T7" fmla="*/ 750 h 903"/>
                <a:gd name="T8" fmla="*/ 496 w 604"/>
                <a:gd name="T9" fmla="*/ 0 h 9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04" h="903">
                  <a:moveTo>
                    <a:pt x="496" y="0"/>
                  </a:moveTo>
                  <a:lnTo>
                    <a:pt x="604" y="903"/>
                  </a:lnTo>
                  <a:lnTo>
                    <a:pt x="0" y="788"/>
                  </a:lnTo>
                  <a:lnTo>
                    <a:pt x="456" y="750"/>
                  </a:lnTo>
                  <a:lnTo>
                    <a:pt x="496" y="0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rgbClr val="FF00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  <p:grpSp>
          <p:nvGrpSpPr>
            <p:cNvPr id="215192" name="Group 329"/>
            <p:cNvGrpSpPr>
              <a:grpSpLocks/>
            </p:cNvGrpSpPr>
            <p:nvPr/>
          </p:nvGrpSpPr>
          <p:grpSpPr bwMode="auto">
            <a:xfrm>
              <a:off x="4000" y="1895"/>
              <a:ext cx="500" cy="828"/>
              <a:chOff x="569" y="2954"/>
              <a:chExt cx="500" cy="828"/>
            </a:xfrm>
          </p:grpSpPr>
          <p:sp>
            <p:nvSpPr>
              <p:cNvPr id="92314" name="Rectangle 330"/>
              <p:cNvSpPr>
                <a:spLocks noChangeArrowheads="1"/>
              </p:cNvSpPr>
              <p:nvPr/>
            </p:nvSpPr>
            <p:spPr bwMode="auto">
              <a:xfrm>
                <a:off x="576" y="2973"/>
                <a:ext cx="493" cy="79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15" name="Text Box 331"/>
              <p:cNvSpPr txBox="1">
                <a:spLocks noChangeArrowheads="1"/>
              </p:cNvSpPr>
              <p:nvPr/>
            </p:nvSpPr>
            <p:spPr bwMode="auto">
              <a:xfrm>
                <a:off x="646" y="2954"/>
                <a:ext cx="371" cy="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algn="ctr">
                  <a:defRPr/>
                </a:pPr>
                <a:endParaRPr lang="en-US" sz="1600" i="0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TCP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IP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Eth</a:t>
                </a:r>
              </a:p>
              <a:p>
                <a:pPr algn="ctr">
                  <a:defRPr/>
                </a:pPr>
                <a:r>
                  <a:rPr lang="en-US" sz="16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Phy</a:t>
                </a:r>
              </a:p>
            </p:txBody>
          </p:sp>
          <p:sp>
            <p:nvSpPr>
              <p:cNvPr id="92316" name="Line 332"/>
              <p:cNvSpPr>
                <a:spLocks noChangeShapeType="1"/>
              </p:cNvSpPr>
              <p:nvPr/>
            </p:nvSpPr>
            <p:spPr bwMode="auto">
              <a:xfrm>
                <a:off x="578" y="3130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17" name="Line 333"/>
              <p:cNvSpPr>
                <a:spLocks noChangeShapeType="1"/>
              </p:cNvSpPr>
              <p:nvPr/>
            </p:nvSpPr>
            <p:spPr bwMode="auto">
              <a:xfrm>
                <a:off x="575" y="3289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18" name="Line 334"/>
              <p:cNvSpPr>
                <a:spLocks noChangeShapeType="1"/>
              </p:cNvSpPr>
              <p:nvPr/>
            </p:nvSpPr>
            <p:spPr bwMode="auto">
              <a:xfrm>
                <a:off x="572" y="3448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92319" name="Line 335"/>
              <p:cNvSpPr>
                <a:spLocks noChangeShapeType="1"/>
              </p:cNvSpPr>
              <p:nvPr/>
            </p:nvSpPr>
            <p:spPr bwMode="auto">
              <a:xfrm>
                <a:off x="569" y="3607"/>
                <a:ext cx="48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706897" name="Group 337"/>
          <p:cNvGrpSpPr>
            <a:grpSpLocks/>
          </p:cNvGrpSpPr>
          <p:nvPr/>
        </p:nvGrpSpPr>
        <p:grpSpPr bwMode="auto">
          <a:xfrm>
            <a:off x="79375" y="1355725"/>
            <a:ext cx="1081088" cy="782638"/>
            <a:chOff x="59" y="863"/>
            <a:chExt cx="681" cy="493"/>
          </a:xfrm>
        </p:grpSpPr>
        <p:grpSp>
          <p:nvGrpSpPr>
            <p:cNvPr id="215170" name="Group 338"/>
            <p:cNvGrpSpPr>
              <a:grpSpLocks/>
            </p:cNvGrpSpPr>
            <p:nvPr/>
          </p:nvGrpSpPr>
          <p:grpSpPr bwMode="auto">
            <a:xfrm>
              <a:off x="177" y="1042"/>
              <a:ext cx="480" cy="112"/>
              <a:chOff x="627" y="3377"/>
              <a:chExt cx="480" cy="112"/>
            </a:xfrm>
          </p:grpSpPr>
          <p:sp>
            <p:nvSpPr>
              <p:cNvPr id="92310" name="Rectangle 339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11" name="Rectangle 340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171" name="Group 341"/>
            <p:cNvGrpSpPr>
              <a:grpSpLocks/>
            </p:cNvGrpSpPr>
            <p:nvPr/>
          </p:nvGrpSpPr>
          <p:grpSpPr bwMode="auto">
            <a:xfrm>
              <a:off x="290" y="863"/>
              <a:ext cx="354" cy="154"/>
              <a:chOff x="290" y="875"/>
              <a:chExt cx="354" cy="154"/>
            </a:xfrm>
          </p:grpSpPr>
          <p:sp>
            <p:nvSpPr>
              <p:cNvPr id="92307" name="Rectangle 342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08" name="Rectangle 343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09" name="Text Box 344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  <p:grpSp>
          <p:nvGrpSpPr>
            <p:cNvPr id="215172" name="Group 345"/>
            <p:cNvGrpSpPr>
              <a:grpSpLocks/>
            </p:cNvGrpSpPr>
            <p:nvPr/>
          </p:nvGrpSpPr>
          <p:grpSpPr bwMode="auto">
            <a:xfrm>
              <a:off x="284" y="1022"/>
              <a:ext cx="354" cy="154"/>
              <a:chOff x="290" y="875"/>
              <a:chExt cx="354" cy="154"/>
            </a:xfrm>
          </p:grpSpPr>
          <p:sp>
            <p:nvSpPr>
              <p:cNvPr id="92304" name="Rectangle 346"/>
              <p:cNvSpPr>
                <a:spLocks noChangeArrowheads="1"/>
              </p:cNvSpPr>
              <p:nvPr/>
            </p:nvSpPr>
            <p:spPr bwMode="auto">
              <a:xfrm>
                <a:off x="306" y="909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05" name="Rectangle 347"/>
              <p:cNvSpPr>
                <a:spLocks noChangeArrowheads="1"/>
              </p:cNvSpPr>
              <p:nvPr/>
            </p:nvSpPr>
            <p:spPr bwMode="auto">
              <a:xfrm>
                <a:off x="290" y="903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306" name="Text Box 348"/>
              <p:cNvSpPr txBox="1">
                <a:spLocks noChangeArrowheads="1"/>
              </p:cNvSpPr>
              <p:nvPr/>
            </p:nvSpPr>
            <p:spPr bwMode="auto">
              <a:xfrm>
                <a:off x="332" y="875"/>
                <a:ext cx="280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</a:t>
                </a:r>
              </a:p>
            </p:txBody>
          </p:sp>
        </p:grpSp>
        <p:grpSp>
          <p:nvGrpSpPr>
            <p:cNvPr id="215173" name="Group 349"/>
            <p:cNvGrpSpPr>
              <a:grpSpLocks/>
            </p:cNvGrpSpPr>
            <p:nvPr/>
          </p:nvGrpSpPr>
          <p:grpSpPr bwMode="auto">
            <a:xfrm>
              <a:off x="59" y="1202"/>
              <a:ext cx="681" cy="154"/>
              <a:chOff x="410" y="1508"/>
              <a:chExt cx="681" cy="154"/>
            </a:xfrm>
          </p:grpSpPr>
          <p:sp>
            <p:nvSpPr>
              <p:cNvPr id="92295" name="Rectangle 350"/>
              <p:cNvSpPr>
                <a:spLocks noChangeArrowheads="1"/>
              </p:cNvSpPr>
              <p:nvPr/>
            </p:nvSpPr>
            <p:spPr bwMode="auto">
              <a:xfrm>
                <a:off x="410" y="1511"/>
                <a:ext cx="681" cy="13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6" name="Rectangle 351"/>
              <p:cNvSpPr>
                <a:spLocks noChangeArrowheads="1"/>
              </p:cNvSpPr>
              <p:nvPr/>
            </p:nvSpPr>
            <p:spPr bwMode="auto">
              <a:xfrm>
                <a:off x="538" y="1536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7" name="Rectangle 352"/>
              <p:cNvSpPr>
                <a:spLocks noChangeArrowheads="1"/>
              </p:cNvSpPr>
              <p:nvPr/>
            </p:nvSpPr>
            <p:spPr bwMode="auto">
              <a:xfrm>
                <a:off x="529" y="1525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8" name="Rectangle 353"/>
              <p:cNvSpPr>
                <a:spLocks noChangeArrowheads="1"/>
              </p:cNvSpPr>
              <p:nvPr/>
            </p:nvSpPr>
            <p:spPr bwMode="auto">
              <a:xfrm>
                <a:off x="423" y="1527"/>
                <a:ext cx="94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9" name="Rectangle 354"/>
              <p:cNvSpPr>
                <a:spLocks noChangeArrowheads="1"/>
              </p:cNvSpPr>
              <p:nvPr/>
            </p:nvSpPr>
            <p:spPr bwMode="auto">
              <a:xfrm>
                <a:off x="1021" y="1526"/>
                <a:ext cx="60" cy="108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grpSp>
            <p:nvGrpSpPr>
              <p:cNvPr id="215179" name="Group 355"/>
              <p:cNvGrpSpPr>
                <a:grpSpLocks/>
              </p:cNvGrpSpPr>
              <p:nvPr/>
            </p:nvGrpSpPr>
            <p:grpSpPr bwMode="auto">
              <a:xfrm>
                <a:off x="647" y="1508"/>
                <a:ext cx="354" cy="154"/>
                <a:chOff x="290" y="875"/>
                <a:chExt cx="354" cy="154"/>
              </a:xfrm>
            </p:grpSpPr>
            <p:sp>
              <p:nvSpPr>
                <p:cNvPr id="92301" name="Rectangle 356"/>
                <p:cNvSpPr>
                  <a:spLocks noChangeArrowheads="1"/>
                </p:cNvSpPr>
                <p:nvPr/>
              </p:nvSpPr>
              <p:spPr bwMode="auto">
                <a:xfrm>
                  <a:off x="306" y="909"/>
                  <a:ext cx="328" cy="82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302" name="Rectangle 357"/>
                <p:cNvSpPr>
                  <a:spLocks noChangeArrowheads="1"/>
                </p:cNvSpPr>
                <p:nvPr/>
              </p:nvSpPr>
              <p:spPr bwMode="auto">
                <a:xfrm>
                  <a:off x="290" y="903"/>
                  <a:ext cx="354" cy="94"/>
                </a:xfrm>
                <a:prstGeom prst="rect">
                  <a:avLst/>
                </a:prstGeom>
                <a:noFill/>
                <a:ln w="9525">
                  <a:solidFill>
                    <a:schemeClr val="accent1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solidFill>
                      <a:srgbClr val="000000"/>
                    </a:solidFill>
                    <a:cs typeface="+mn-cs"/>
                  </a:endParaRPr>
                </a:p>
              </p:txBody>
            </p:sp>
            <p:sp>
              <p:nvSpPr>
                <p:cNvPr id="92303" name="Text Box 358"/>
                <p:cNvSpPr txBox="1">
                  <a:spLocks noChangeArrowheads="1"/>
                </p:cNvSpPr>
                <p:nvPr/>
              </p:nvSpPr>
              <p:spPr bwMode="auto">
                <a:xfrm>
                  <a:off x="332" y="875"/>
                  <a:ext cx="280" cy="1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1pPr>
                  <a:lvl2pPr marL="742950" indent="-28575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>
                    <a:defRPr/>
                  </a:pPr>
                  <a:r>
                    <a:rPr lang="en-US" sz="1000" i="0" dirty="0">
                      <a:solidFill>
                        <a:srgbClr val="000000"/>
                      </a:solidFill>
                      <a:latin typeface="Arial" charset="0"/>
                      <a:cs typeface="+mn-cs"/>
                    </a:rPr>
                    <a:t>SYN</a:t>
                  </a:r>
                </a:p>
              </p:txBody>
            </p:sp>
          </p:grpSp>
        </p:grpSp>
      </p:grpSp>
      <p:sp>
        <p:nvSpPr>
          <p:cNvPr id="92188" name="Rectangle 359"/>
          <p:cNvSpPr>
            <a:spLocks noChangeArrowheads="1"/>
          </p:cNvSpPr>
          <p:nvPr/>
        </p:nvSpPr>
        <p:spPr bwMode="auto">
          <a:xfrm>
            <a:off x="979488" y="4452938"/>
            <a:ext cx="1841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endParaRPr lang="en-US" sz="1000" i="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grpSp>
        <p:nvGrpSpPr>
          <p:cNvPr id="706951" name="Group 391"/>
          <p:cNvGrpSpPr>
            <a:grpSpLocks/>
          </p:cNvGrpSpPr>
          <p:nvPr/>
        </p:nvGrpSpPr>
        <p:grpSpPr bwMode="auto">
          <a:xfrm>
            <a:off x="306388" y="4241800"/>
            <a:ext cx="1081087" cy="782638"/>
            <a:chOff x="2675" y="3676"/>
            <a:chExt cx="681" cy="493"/>
          </a:xfrm>
        </p:grpSpPr>
        <p:grpSp>
          <p:nvGrpSpPr>
            <p:cNvPr id="215150" name="Group 361"/>
            <p:cNvGrpSpPr>
              <a:grpSpLocks/>
            </p:cNvGrpSpPr>
            <p:nvPr/>
          </p:nvGrpSpPr>
          <p:grpSpPr bwMode="auto">
            <a:xfrm>
              <a:off x="2793" y="3855"/>
              <a:ext cx="480" cy="112"/>
              <a:chOff x="627" y="3377"/>
              <a:chExt cx="480" cy="112"/>
            </a:xfrm>
          </p:grpSpPr>
          <p:sp>
            <p:nvSpPr>
              <p:cNvPr id="92289" name="Rectangle 362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90" name="Rectangle 363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151" name="Group 382"/>
            <p:cNvGrpSpPr>
              <a:grpSpLocks/>
            </p:cNvGrpSpPr>
            <p:nvPr/>
          </p:nvGrpSpPr>
          <p:grpSpPr bwMode="auto">
            <a:xfrm>
              <a:off x="2855" y="3676"/>
              <a:ext cx="444" cy="154"/>
              <a:chOff x="2717" y="3676"/>
              <a:chExt cx="444" cy="154"/>
            </a:xfrm>
          </p:grpSpPr>
          <p:sp>
            <p:nvSpPr>
              <p:cNvPr id="92286" name="Rectangle 365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7" name="Rectangle 366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8" name="Text Box 367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  <p:sp>
          <p:nvSpPr>
            <p:cNvPr id="92273" name="Rectangle 373"/>
            <p:cNvSpPr>
              <a:spLocks noChangeArrowheads="1"/>
            </p:cNvSpPr>
            <p:nvPr/>
          </p:nvSpPr>
          <p:spPr bwMode="auto">
            <a:xfrm>
              <a:off x="2675" y="4018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74" name="Rectangle 374"/>
            <p:cNvSpPr>
              <a:spLocks noChangeArrowheads="1"/>
            </p:cNvSpPr>
            <p:nvPr/>
          </p:nvSpPr>
          <p:spPr bwMode="auto">
            <a:xfrm>
              <a:off x="2803" y="4043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75" name="Rectangle 375"/>
            <p:cNvSpPr>
              <a:spLocks noChangeArrowheads="1"/>
            </p:cNvSpPr>
            <p:nvPr/>
          </p:nvSpPr>
          <p:spPr bwMode="auto">
            <a:xfrm>
              <a:off x="2794" y="4032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76" name="Rectangle 376"/>
            <p:cNvSpPr>
              <a:spLocks noChangeArrowheads="1"/>
            </p:cNvSpPr>
            <p:nvPr/>
          </p:nvSpPr>
          <p:spPr bwMode="auto">
            <a:xfrm>
              <a:off x="2688" y="4034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77" name="Rectangle 377"/>
            <p:cNvSpPr>
              <a:spLocks noChangeArrowheads="1"/>
            </p:cNvSpPr>
            <p:nvPr/>
          </p:nvSpPr>
          <p:spPr bwMode="auto">
            <a:xfrm>
              <a:off x="3286" y="4033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157" name="Group 383"/>
            <p:cNvGrpSpPr>
              <a:grpSpLocks/>
            </p:cNvGrpSpPr>
            <p:nvPr/>
          </p:nvGrpSpPr>
          <p:grpSpPr bwMode="auto">
            <a:xfrm>
              <a:off x="2864" y="3835"/>
              <a:ext cx="444" cy="154"/>
              <a:chOff x="2717" y="3676"/>
              <a:chExt cx="444" cy="154"/>
            </a:xfrm>
          </p:grpSpPr>
          <p:sp>
            <p:nvSpPr>
              <p:cNvPr id="92283" name="Rectangle 384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4" name="Rectangle 385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5" name="Text Box 386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  <p:grpSp>
          <p:nvGrpSpPr>
            <p:cNvPr id="215158" name="Group 387"/>
            <p:cNvGrpSpPr>
              <a:grpSpLocks/>
            </p:cNvGrpSpPr>
            <p:nvPr/>
          </p:nvGrpSpPr>
          <p:grpSpPr bwMode="auto">
            <a:xfrm>
              <a:off x="2867" y="4015"/>
              <a:ext cx="444" cy="154"/>
              <a:chOff x="2717" y="3676"/>
              <a:chExt cx="444" cy="154"/>
            </a:xfrm>
          </p:grpSpPr>
          <p:sp>
            <p:nvSpPr>
              <p:cNvPr id="92280" name="Rectangle 388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1" name="Rectangle 389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82" name="Text Box 390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</p:grpSp>
      <p:grpSp>
        <p:nvGrpSpPr>
          <p:cNvPr id="706983" name="Group 423"/>
          <p:cNvGrpSpPr>
            <a:grpSpLocks/>
          </p:cNvGrpSpPr>
          <p:nvPr/>
        </p:nvGrpSpPr>
        <p:grpSpPr bwMode="auto">
          <a:xfrm>
            <a:off x="82550" y="1354138"/>
            <a:ext cx="1081088" cy="782637"/>
            <a:chOff x="2613" y="3554"/>
            <a:chExt cx="681" cy="493"/>
          </a:xfrm>
        </p:grpSpPr>
        <p:grpSp>
          <p:nvGrpSpPr>
            <p:cNvPr id="215130" name="Group 393"/>
            <p:cNvGrpSpPr>
              <a:grpSpLocks/>
            </p:cNvGrpSpPr>
            <p:nvPr/>
          </p:nvGrpSpPr>
          <p:grpSpPr bwMode="auto">
            <a:xfrm>
              <a:off x="2731" y="3733"/>
              <a:ext cx="480" cy="112"/>
              <a:chOff x="627" y="3377"/>
              <a:chExt cx="480" cy="112"/>
            </a:xfrm>
          </p:grpSpPr>
          <p:sp>
            <p:nvSpPr>
              <p:cNvPr id="92269" name="Rectangle 394"/>
              <p:cNvSpPr>
                <a:spLocks noChangeArrowheads="1"/>
              </p:cNvSpPr>
              <p:nvPr/>
            </p:nvSpPr>
            <p:spPr bwMode="auto">
              <a:xfrm>
                <a:off x="636" y="3388"/>
                <a:ext cx="96" cy="9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70" name="Rectangle 395"/>
              <p:cNvSpPr>
                <a:spLocks noChangeArrowheads="1"/>
              </p:cNvSpPr>
              <p:nvPr/>
            </p:nvSpPr>
            <p:spPr bwMode="auto">
              <a:xfrm>
                <a:off x="627" y="3377"/>
                <a:ext cx="480" cy="112"/>
              </a:xfrm>
              <a:prstGeom prst="rect">
                <a:avLst/>
              </a:prstGeom>
              <a:noFill/>
              <a:ln w="9525">
                <a:solidFill>
                  <a:schemeClr val="accent2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grpSp>
          <p:nvGrpSpPr>
            <p:cNvPr id="215131" name="Group 396"/>
            <p:cNvGrpSpPr>
              <a:grpSpLocks/>
            </p:cNvGrpSpPr>
            <p:nvPr/>
          </p:nvGrpSpPr>
          <p:grpSpPr bwMode="auto">
            <a:xfrm>
              <a:off x="2793" y="3554"/>
              <a:ext cx="444" cy="154"/>
              <a:chOff x="2717" y="3676"/>
              <a:chExt cx="444" cy="154"/>
            </a:xfrm>
          </p:grpSpPr>
          <p:sp>
            <p:nvSpPr>
              <p:cNvPr id="92266" name="Rectangle 397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7" name="Rectangle 398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8" name="Text Box 399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  <p:sp>
          <p:nvSpPr>
            <p:cNvPr id="92253" name="Rectangle 400"/>
            <p:cNvSpPr>
              <a:spLocks noChangeArrowheads="1"/>
            </p:cNvSpPr>
            <p:nvPr/>
          </p:nvSpPr>
          <p:spPr bwMode="auto">
            <a:xfrm>
              <a:off x="2613" y="3896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54" name="Rectangle 401"/>
            <p:cNvSpPr>
              <a:spLocks noChangeArrowheads="1"/>
            </p:cNvSpPr>
            <p:nvPr/>
          </p:nvSpPr>
          <p:spPr bwMode="auto">
            <a:xfrm>
              <a:off x="2741" y="3921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55" name="Rectangle 402"/>
            <p:cNvSpPr>
              <a:spLocks noChangeArrowheads="1"/>
            </p:cNvSpPr>
            <p:nvPr/>
          </p:nvSpPr>
          <p:spPr bwMode="auto">
            <a:xfrm>
              <a:off x="2732" y="3910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56" name="Rectangle 403"/>
            <p:cNvSpPr>
              <a:spLocks noChangeArrowheads="1"/>
            </p:cNvSpPr>
            <p:nvPr/>
          </p:nvSpPr>
          <p:spPr bwMode="auto">
            <a:xfrm>
              <a:off x="2626" y="3912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57" name="Rectangle 404"/>
            <p:cNvSpPr>
              <a:spLocks noChangeArrowheads="1"/>
            </p:cNvSpPr>
            <p:nvPr/>
          </p:nvSpPr>
          <p:spPr bwMode="auto">
            <a:xfrm>
              <a:off x="3224" y="3911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137" name="Group 405"/>
            <p:cNvGrpSpPr>
              <a:grpSpLocks/>
            </p:cNvGrpSpPr>
            <p:nvPr/>
          </p:nvGrpSpPr>
          <p:grpSpPr bwMode="auto">
            <a:xfrm>
              <a:off x="2802" y="3713"/>
              <a:ext cx="444" cy="154"/>
              <a:chOff x="2717" y="3676"/>
              <a:chExt cx="444" cy="154"/>
            </a:xfrm>
          </p:grpSpPr>
          <p:sp>
            <p:nvSpPr>
              <p:cNvPr id="92263" name="Rectangle 406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4" name="Rectangle 407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5" name="Text Box 408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  <p:grpSp>
          <p:nvGrpSpPr>
            <p:cNvPr id="215138" name="Group 409"/>
            <p:cNvGrpSpPr>
              <a:grpSpLocks/>
            </p:cNvGrpSpPr>
            <p:nvPr/>
          </p:nvGrpSpPr>
          <p:grpSpPr bwMode="auto">
            <a:xfrm>
              <a:off x="2805" y="3893"/>
              <a:ext cx="444" cy="154"/>
              <a:chOff x="2717" y="3676"/>
              <a:chExt cx="444" cy="154"/>
            </a:xfrm>
          </p:grpSpPr>
          <p:sp>
            <p:nvSpPr>
              <p:cNvPr id="92260" name="Rectangle 410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1" name="Rectangle 411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62" name="Text Box 412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</p:grpSp>
      <p:grpSp>
        <p:nvGrpSpPr>
          <p:cNvPr id="706982" name="Group 422"/>
          <p:cNvGrpSpPr>
            <a:grpSpLocks/>
          </p:cNvGrpSpPr>
          <p:nvPr/>
        </p:nvGrpSpPr>
        <p:grpSpPr bwMode="auto">
          <a:xfrm>
            <a:off x="311150" y="4772025"/>
            <a:ext cx="1081088" cy="244475"/>
            <a:chOff x="2709" y="3989"/>
            <a:chExt cx="681" cy="154"/>
          </a:xfrm>
        </p:grpSpPr>
        <p:sp>
          <p:nvSpPr>
            <p:cNvPr id="92242" name="Rectangle 413"/>
            <p:cNvSpPr>
              <a:spLocks noChangeArrowheads="1"/>
            </p:cNvSpPr>
            <p:nvPr/>
          </p:nvSpPr>
          <p:spPr bwMode="auto">
            <a:xfrm>
              <a:off x="2709" y="3992"/>
              <a:ext cx="681" cy="13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43" name="Rectangle 414"/>
            <p:cNvSpPr>
              <a:spLocks noChangeArrowheads="1"/>
            </p:cNvSpPr>
            <p:nvPr/>
          </p:nvSpPr>
          <p:spPr bwMode="auto">
            <a:xfrm>
              <a:off x="2837" y="4017"/>
              <a:ext cx="96" cy="9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44" name="Rectangle 415"/>
            <p:cNvSpPr>
              <a:spLocks noChangeArrowheads="1"/>
            </p:cNvSpPr>
            <p:nvPr/>
          </p:nvSpPr>
          <p:spPr bwMode="auto">
            <a:xfrm>
              <a:off x="2828" y="4006"/>
              <a:ext cx="480" cy="112"/>
            </a:xfrm>
            <a:prstGeom prst="rect">
              <a:avLst/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45" name="Rectangle 416"/>
            <p:cNvSpPr>
              <a:spLocks noChangeArrowheads="1"/>
            </p:cNvSpPr>
            <p:nvPr/>
          </p:nvSpPr>
          <p:spPr bwMode="auto">
            <a:xfrm>
              <a:off x="2722" y="4008"/>
              <a:ext cx="94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46" name="Rectangle 417"/>
            <p:cNvSpPr>
              <a:spLocks noChangeArrowheads="1"/>
            </p:cNvSpPr>
            <p:nvPr/>
          </p:nvSpPr>
          <p:spPr bwMode="auto">
            <a:xfrm>
              <a:off x="3320" y="4007"/>
              <a:ext cx="60" cy="10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126" name="Group 418"/>
            <p:cNvGrpSpPr>
              <a:grpSpLocks/>
            </p:cNvGrpSpPr>
            <p:nvPr/>
          </p:nvGrpSpPr>
          <p:grpSpPr bwMode="auto">
            <a:xfrm>
              <a:off x="2901" y="3989"/>
              <a:ext cx="444" cy="154"/>
              <a:chOff x="2717" y="3676"/>
              <a:chExt cx="444" cy="154"/>
            </a:xfrm>
          </p:grpSpPr>
          <p:sp>
            <p:nvSpPr>
              <p:cNvPr id="92248" name="Rectangle 419"/>
              <p:cNvSpPr>
                <a:spLocks noChangeArrowheads="1"/>
              </p:cNvSpPr>
              <p:nvPr/>
            </p:nvSpPr>
            <p:spPr bwMode="auto">
              <a:xfrm>
                <a:off x="2775" y="3710"/>
                <a:ext cx="328" cy="82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49" name="Rectangle 420"/>
              <p:cNvSpPr>
                <a:spLocks noChangeArrowheads="1"/>
              </p:cNvSpPr>
              <p:nvPr/>
            </p:nvSpPr>
            <p:spPr bwMode="auto">
              <a:xfrm>
                <a:off x="2759" y="3704"/>
                <a:ext cx="354" cy="94"/>
              </a:xfrm>
              <a:prstGeom prst="rect">
                <a:avLst/>
              </a:prstGeom>
              <a:noFill/>
              <a:ln w="9525">
                <a:solidFill>
                  <a:schemeClr val="accent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50" name="Text Box 421"/>
              <p:cNvSpPr txBox="1">
                <a:spLocks noChangeArrowheads="1"/>
              </p:cNvSpPr>
              <p:nvPr/>
            </p:nvSpPr>
            <p:spPr bwMode="auto">
              <a:xfrm>
                <a:off x="2717" y="3676"/>
                <a:ext cx="444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1pPr>
                <a:lvl2pPr marL="742950" indent="-28575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>
                  <a:defRPr/>
                </a:pPr>
                <a:r>
                  <a:rPr lang="en-US" sz="1000" i="0" dirty="0">
                    <a:solidFill>
                      <a:srgbClr val="000000"/>
                    </a:solidFill>
                    <a:latin typeface="Arial" charset="0"/>
                    <a:cs typeface="+mn-cs"/>
                  </a:rPr>
                  <a:t>SYNACK</a:t>
                </a:r>
              </a:p>
            </p:txBody>
          </p:sp>
        </p:grpSp>
      </p:grpSp>
      <p:sp>
        <p:nvSpPr>
          <p:cNvPr id="706984" name="Rectangle 424"/>
          <p:cNvSpPr>
            <a:spLocks noChangeArrowheads="1"/>
          </p:cNvSpPr>
          <p:nvPr/>
        </p:nvSpPr>
        <p:spPr bwMode="auto">
          <a:xfrm>
            <a:off x="5183188" y="4916488"/>
            <a:ext cx="3787775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web server responds with </a:t>
            </a:r>
            <a:r>
              <a:rPr lang="en-US" sz="2000" dirty="0">
                <a:solidFill>
                  <a:srgbClr val="C00000"/>
                </a:solidFill>
                <a:latin typeface="Gill Sans MT" charset="0"/>
                <a:cs typeface="+mn-cs"/>
              </a:rPr>
              <a:t>TCP SYNACK</a:t>
            </a:r>
            <a:r>
              <a:rPr lang="en-US" sz="2000" i="0" dirty="0">
                <a:solidFill>
                  <a:srgbClr val="C00000"/>
                </a:solidFill>
                <a:latin typeface="Gill Sans MT" charset="0"/>
                <a:cs typeface="+mn-cs"/>
              </a:rPr>
              <a:t> </a:t>
            </a:r>
            <a:r>
              <a:rPr lang="en-US" sz="2000" i="0" dirty="0">
                <a:solidFill>
                  <a:srgbClr val="000000"/>
                </a:solidFill>
                <a:latin typeface="Gill Sans MT" charset="0"/>
                <a:cs typeface="+mn-cs"/>
              </a:rPr>
              <a:t>(step 2 in 3-way handshake)</a:t>
            </a:r>
          </a:p>
        </p:txBody>
      </p:sp>
      <p:grpSp>
        <p:nvGrpSpPr>
          <p:cNvPr id="215072" name="Group 110"/>
          <p:cNvGrpSpPr>
            <a:grpSpLocks/>
          </p:cNvGrpSpPr>
          <p:nvPr/>
        </p:nvGrpSpPr>
        <p:grpSpPr bwMode="auto">
          <a:xfrm>
            <a:off x="5213350" y="2041525"/>
            <a:ext cx="757238" cy="379413"/>
            <a:chOff x="2466" y="2026"/>
            <a:chExt cx="477" cy="282"/>
          </a:xfrm>
        </p:grpSpPr>
        <p:sp>
          <p:nvSpPr>
            <p:cNvPr id="215107" name="Oval 111"/>
            <p:cNvSpPr>
              <a:spLocks noChangeArrowheads="1"/>
            </p:cNvSpPr>
            <p:nvPr/>
          </p:nvSpPr>
          <p:spPr bwMode="auto">
            <a:xfrm>
              <a:off x="2466" y="2168"/>
              <a:ext cx="476" cy="14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sp>
          <p:nvSpPr>
            <p:cNvPr id="215108" name="Line 112"/>
            <p:cNvSpPr>
              <a:spLocks noChangeShapeType="1"/>
            </p:cNvSpPr>
            <p:nvPr/>
          </p:nvSpPr>
          <p:spPr bwMode="auto">
            <a:xfrm>
              <a:off x="2470" y="2125"/>
              <a:ext cx="1" cy="8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109" name="Rectangle 113"/>
            <p:cNvSpPr>
              <a:spLocks noChangeArrowheads="1"/>
            </p:cNvSpPr>
            <p:nvPr/>
          </p:nvSpPr>
          <p:spPr bwMode="auto">
            <a:xfrm>
              <a:off x="2470" y="2125"/>
              <a:ext cx="472" cy="111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ctr"/>
              <a:endParaRPr lang="en-US" sz="2400" i="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sp>
          <p:nvSpPr>
            <p:cNvPr id="215110" name="Oval 114"/>
            <p:cNvSpPr>
              <a:spLocks noChangeArrowheads="1"/>
            </p:cNvSpPr>
            <p:nvPr/>
          </p:nvSpPr>
          <p:spPr bwMode="auto">
            <a:xfrm>
              <a:off x="2466" y="2026"/>
              <a:ext cx="476" cy="160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215111" name="Group 115"/>
            <p:cNvGrpSpPr>
              <a:grpSpLocks/>
            </p:cNvGrpSpPr>
            <p:nvPr/>
          </p:nvGrpSpPr>
          <p:grpSpPr bwMode="auto">
            <a:xfrm>
              <a:off x="2581" y="2061"/>
              <a:ext cx="236" cy="94"/>
              <a:chOff x="2848" y="848"/>
              <a:chExt cx="140" cy="98"/>
            </a:xfrm>
          </p:grpSpPr>
          <p:sp>
            <p:nvSpPr>
              <p:cNvPr id="215118" name="Line 116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119" name="Line 117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120" name="Line 118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grpSp>
          <p:nvGrpSpPr>
            <p:cNvPr id="215112" name="Group 119"/>
            <p:cNvGrpSpPr>
              <a:grpSpLocks/>
            </p:cNvGrpSpPr>
            <p:nvPr/>
          </p:nvGrpSpPr>
          <p:grpSpPr bwMode="auto">
            <a:xfrm flipV="1">
              <a:off x="2581" y="2060"/>
              <a:ext cx="236" cy="94"/>
              <a:chOff x="2848" y="848"/>
              <a:chExt cx="140" cy="98"/>
            </a:xfrm>
          </p:grpSpPr>
          <p:sp>
            <p:nvSpPr>
              <p:cNvPr id="215115" name="Line 120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116" name="Line 121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215117" name="Line 122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  <p:sp>
          <p:nvSpPr>
            <p:cNvPr id="215113" name="Line 123"/>
            <p:cNvSpPr>
              <a:spLocks noChangeShapeType="1"/>
            </p:cNvSpPr>
            <p:nvPr/>
          </p:nvSpPr>
          <p:spPr bwMode="auto">
            <a:xfrm flipH="1">
              <a:off x="2942" y="2109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215114" name="Line 124"/>
            <p:cNvSpPr>
              <a:spLocks noChangeShapeType="1"/>
            </p:cNvSpPr>
            <p:nvPr/>
          </p:nvSpPr>
          <p:spPr bwMode="auto">
            <a:xfrm flipH="1">
              <a:off x="2466" y="2117"/>
              <a:ext cx="1" cy="1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215073" name="Group 248"/>
          <p:cNvGrpSpPr>
            <a:grpSpLocks/>
          </p:cNvGrpSpPr>
          <p:nvPr/>
        </p:nvGrpSpPr>
        <p:grpSpPr bwMode="auto">
          <a:xfrm>
            <a:off x="2470150" y="4932363"/>
            <a:ext cx="333375" cy="581025"/>
            <a:chOff x="4140" y="429"/>
            <a:chExt cx="1425" cy="2396"/>
          </a:xfrm>
        </p:grpSpPr>
        <p:sp>
          <p:nvSpPr>
            <p:cNvPr id="215075" name="Freeform 148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21 w 354"/>
                <a:gd name="T1" fmla="*/ 0 h 2742"/>
                <a:gd name="T2" fmla="*/ 116 w 354"/>
                <a:gd name="T3" fmla="*/ 137 h 2742"/>
                <a:gd name="T4" fmla="*/ 114 w 354"/>
                <a:gd name="T5" fmla="*/ 1057 h 2742"/>
                <a:gd name="T6" fmla="*/ 0 w 354"/>
                <a:gd name="T7" fmla="*/ 1105 h 2742"/>
                <a:gd name="T8" fmla="*/ 21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197" name="Rectangle 149"/>
            <p:cNvSpPr>
              <a:spLocks noChangeArrowheads="1"/>
            </p:cNvSpPr>
            <p:nvPr/>
          </p:nvSpPr>
          <p:spPr bwMode="auto">
            <a:xfrm>
              <a:off x="4208" y="429"/>
              <a:ext cx="1045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5077" name="Freeform 150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70 w 211"/>
                <a:gd name="T3" fmla="*/ 88 h 2537"/>
                <a:gd name="T4" fmla="*/ 2 w 211"/>
                <a:gd name="T5" fmla="*/ 1007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078" name="Freeform 151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2 h 226"/>
                <a:gd name="T4" fmla="*/ 108 w 328"/>
                <a:gd name="T5" fmla="*/ 92 h 226"/>
                <a:gd name="T6" fmla="*/ 0 w 328"/>
                <a:gd name="T7" fmla="*/ 41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00" name="Rectangle 152"/>
            <p:cNvSpPr>
              <a:spLocks noChangeArrowheads="1"/>
            </p:cNvSpPr>
            <p:nvPr/>
          </p:nvSpPr>
          <p:spPr bwMode="auto">
            <a:xfrm>
              <a:off x="4215" y="691"/>
              <a:ext cx="590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080" name="Group 153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92226" name="AutoShape 154"/>
              <p:cNvSpPr>
                <a:spLocks noChangeArrowheads="1"/>
              </p:cNvSpPr>
              <p:nvPr/>
            </p:nvSpPr>
            <p:spPr bwMode="auto">
              <a:xfrm>
                <a:off x="616" y="2571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27" name="AutoShape 155"/>
              <p:cNvSpPr>
                <a:spLocks noChangeArrowheads="1"/>
              </p:cNvSpPr>
              <p:nvPr/>
            </p:nvSpPr>
            <p:spPr bwMode="auto">
              <a:xfrm>
                <a:off x="633" y="2590"/>
                <a:ext cx="686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2202" name="Rectangle 156"/>
            <p:cNvSpPr>
              <a:spLocks noChangeArrowheads="1"/>
            </p:cNvSpPr>
            <p:nvPr/>
          </p:nvSpPr>
          <p:spPr bwMode="auto">
            <a:xfrm>
              <a:off x="4221" y="1018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082" name="Group 157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92224" name="AutoShape 158"/>
              <p:cNvSpPr>
                <a:spLocks noChangeArrowheads="1"/>
              </p:cNvSpPr>
              <p:nvPr/>
            </p:nvSpPr>
            <p:spPr bwMode="auto">
              <a:xfrm>
                <a:off x="610" y="2566"/>
                <a:ext cx="728" cy="143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25" name="AutoShape 159"/>
              <p:cNvSpPr>
                <a:spLocks noChangeArrowheads="1"/>
              </p:cNvSpPr>
              <p:nvPr/>
            </p:nvSpPr>
            <p:spPr bwMode="auto">
              <a:xfrm>
                <a:off x="627" y="2580"/>
                <a:ext cx="694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2204" name="Rectangle 160"/>
            <p:cNvSpPr>
              <a:spLocks noChangeArrowheads="1"/>
            </p:cNvSpPr>
            <p:nvPr/>
          </p:nvSpPr>
          <p:spPr bwMode="auto">
            <a:xfrm>
              <a:off x="4215" y="1359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05" name="Rectangle 161"/>
            <p:cNvSpPr>
              <a:spLocks noChangeArrowheads="1"/>
            </p:cNvSpPr>
            <p:nvPr/>
          </p:nvSpPr>
          <p:spPr bwMode="auto">
            <a:xfrm>
              <a:off x="4228" y="1653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grpSp>
          <p:nvGrpSpPr>
            <p:cNvPr id="215085" name="Group 162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92222" name="AutoShape 163"/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19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23" name="AutoShape 164"/>
              <p:cNvSpPr>
                <a:spLocks noChangeArrowheads="1"/>
              </p:cNvSpPr>
              <p:nvPr/>
            </p:nvSpPr>
            <p:spPr bwMode="auto">
              <a:xfrm>
                <a:off x="634" y="2586"/>
                <a:ext cx="685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215086" name="Freeform 165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09 w 328"/>
                <a:gd name="T3" fmla="*/ 51 h 226"/>
                <a:gd name="T4" fmla="*/ 108 w 328"/>
                <a:gd name="T5" fmla="*/ 90 h 226"/>
                <a:gd name="T6" fmla="*/ 0 w 328"/>
                <a:gd name="T7" fmla="*/ 39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215087" name="Group 166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92220" name="AutoShape 167"/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  <p:sp>
            <p:nvSpPr>
              <p:cNvPr id="92221" name="AutoShape 168"/>
              <p:cNvSpPr>
                <a:spLocks noChangeArrowheads="1"/>
              </p:cNvSpPr>
              <p:nvPr/>
            </p:nvSpPr>
            <p:spPr bwMode="auto">
              <a:xfrm>
                <a:off x="629" y="2580"/>
                <a:ext cx="693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cs typeface="+mn-cs"/>
                </a:endParaRPr>
              </a:p>
            </p:txBody>
          </p:sp>
        </p:grpSp>
        <p:sp>
          <p:nvSpPr>
            <p:cNvPr id="92209" name="Rectangle 169"/>
            <p:cNvSpPr>
              <a:spLocks noChangeArrowheads="1"/>
            </p:cNvSpPr>
            <p:nvPr/>
          </p:nvSpPr>
          <p:spPr bwMode="auto">
            <a:xfrm>
              <a:off x="5253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5089" name="Freeform 170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96 w 296"/>
                <a:gd name="T3" fmla="*/ 57 h 256"/>
                <a:gd name="T4" fmla="*/ 98 w 296"/>
                <a:gd name="T5" fmla="*/ 102 h 256"/>
                <a:gd name="T6" fmla="*/ 0 w 296"/>
                <a:gd name="T7" fmla="*/ 39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090" name="Freeform 171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01 w 304"/>
                <a:gd name="T3" fmla="*/ 66 h 288"/>
                <a:gd name="T4" fmla="*/ 95 w 304"/>
                <a:gd name="T5" fmla="*/ 116 h 288"/>
                <a:gd name="T6" fmla="*/ 2 w 304"/>
                <a:gd name="T7" fmla="*/ 5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12" name="Oval 172"/>
            <p:cNvSpPr>
              <a:spLocks noChangeArrowheads="1"/>
            </p:cNvSpPr>
            <p:nvPr/>
          </p:nvSpPr>
          <p:spPr bwMode="auto">
            <a:xfrm>
              <a:off x="5518" y="2609"/>
              <a:ext cx="47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215092" name="Freeform 173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43 h 240"/>
                <a:gd name="T2" fmla="*/ 2 w 306"/>
                <a:gd name="T3" fmla="*/ 97 h 240"/>
                <a:gd name="T4" fmla="*/ 101 w 306"/>
                <a:gd name="T5" fmla="*/ 44 h 240"/>
                <a:gd name="T6" fmla="*/ 98 w 306"/>
                <a:gd name="T7" fmla="*/ 0 h 240"/>
                <a:gd name="T8" fmla="*/ 0 w 306"/>
                <a:gd name="T9" fmla="*/ 43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92214" name="AutoShape 174"/>
            <p:cNvSpPr>
              <a:spLocks noChangeArrowheads="1"/>
            </p:cNvSpPr>
            <p:nvPr/>
          </p:nvSpPr>
          <p:spPr bwMode="auto">
            <a:xfrm>
              <a:off x="4140" y="2681"/>
              <a:ext cx="1201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15" name="AutoShape 175"/>
            <p:cNvSpPr>
              <a:spLocks noChangeArrowheads="1"/>
            </p:cNvSpPr>
            <p:nvPr/>
          </p:nvSpPr>
          <p:spPr bwMode="auto">
            <a:xfrm>
              <a:off x="4208" y="2714"/>
              <a:ext cx="1065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16" name="Oval 176"/>
            <p:cNvSpPr>
              <a:spLocks noChangeArrowheads="1"/>
            </p:cNvSpPr>
            <p:nvPr/>
          </p:nvSpPr>
          <p:spPr bwMode="auto">
            <a:xfrm>
              <a:off x="4310" y="2380"/>
              <a:ext cx="156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17" name="Oval 177"/>
            <p:cNvSpPr>
              <a:spLocks noChangeArrowheads="1"/>
            </p:cNvSpPr>
            <p:nvPr/>
          </p:nvSpPr>
          <p:spPr bwMode="auto">
            <a:xfrm>
              <a:off x="4486" y="2386"/>
              <a:ext cx="163" cy="137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defRPr/>
              </a:pPr>
              <a:endParaRPr lang="en-US" dirty="0">
                <a:solidFill>
                  <a:srgbClr val="FF0000"/>
                </a:solidFill>
                <a:cs typeface="+mn-cs"/>
              </a:endParaRPr>
            </a:p>
          </p:txBody>
        </p:sp>
        <p:sp>
          <p:nvSpPr>
            <p:cNvPr id="92218" name="Oval 178"/>
            <p:cNvSpPr>
              <a:spLocks noChangeArrowheads="1"/>
            </p:cNvSpPr>
            <p:nvPr/>
          </p:nvSpPr>
          <p:spPr bwMode="auto">
            <a:xfrm>
              <a:off x="4663" y="2380"/>
              <a:ext cx="156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92219" name="Rectangle 179"/>
            <p:cNvSpPr>
              <a:spLocks noChangeArrowheads="1"/>
            </p:cNvSpPr>
            <p:nvPr/>
          </p:nvSpPr>
          <p:spPr bwMode="auto">
            <a:xfrm>
              <a:off x="5063" y="1836"/>
              <a:ext cx="81" cy="759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</p:grpSp>
      <p:pic>
        <p:nvPicPr>
          <p:cNvPr id="215074" name="Picture 6" descr="underline_bas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3" y="641350"/>
            <a:ext cx="8228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</a:t>
            </a:fld>
            <a:endParaRPr lang="en-US" sz="1200" dirty="0">
              <a:latin typeface="Tahoma" charset="0"/>
            </a:endParaRPr>
          </a:p>
        </p:txBody>
      </p:sp>
      <p:sp>
        <p:nvSpPr>
          <p:cNvPr id="28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132720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06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706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706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2 0.00625 L 0.00764 0.08467 L 0.36285 0.08767 L 0.26996 0.22878 L 0.33698 0.22739 L 0.55069 0.01874 L 0.29583 0.52209 L 0.02882 0.5251 L 0.02882 0.41545 " pathEditMode="relative" rAng="0" ptsTypes="AAAAAAAAA">
                                      <p:cBhvr>
                                        <p:cTn id="27" dur="2000" fill="hold"/>
                                        <p:tgtEl>
                                          <p:spTgt spid="7068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205" y="2593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7068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000"/>
                                        <p:tgtEl>
                                          <p:spTgt spid="706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06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7068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706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706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706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15591E-6 L -1.66667E-6 0.09415 L 0.28593 0.09091 L 0.52934 -0.40111 L 0.30937 -0.18182 L 0.23403 -0.19755 L 0.32118 -0.33079 L -0.01997 -0.33079 L -0.01875 -0.41846 " pathEditMode="relative" ptsTypes="AAAAAAAAA">
                                      <p:cBhvr>
                                        <p:cTn id="63" dur="2000" fill="hold"/>
                                        <p:tgtEl>
                                          <p:spTgt spid="7069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7069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7068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7068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706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6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1000"/>
                                        <p:tgtEl>
                                          <p:spTgt spid="706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60" grpId="0"/>
      <p:bldP spid="706661" grpId="0"/>
      <p:bldP spid="706662" grpId="0"/>
      <p:bldP spid="70698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2" name="Rectangle 5"/>
          <p:cNvSpPr>
            <a:spLocks noGrp="1" noChangeArrowheads="1"/>
          </p:cNvSpPr>
          <p:nvPr>
            <p:ph type="title"/>
          </p:nvPr>
        </p:nvSpPr>
        <p:spPr>
          <a:xfrm>
            <a:off x="546100" y="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Interconnecting switches</a:t>
            </a:r>
          </a:p>
        </p:txBody>
      </p:sp>
      <p:sp>
        <p:nvSpPr>
          <p:cNvPr id="68613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698500" y="1320800"/>
            <a:ext cx="7881938" cy="68262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>
                <a:latin typeface="Gill Sans MT" charset="0"/>
                <a:cs typeface="+mn-cs"/>
              </a:rPr>
              <a:t>self-learning switches can be connected together:</a:t>
            </a:r>
          </a:p>
        </p:txBody>
      </p:sp>
      <p:sp>
        <p:nvSpPr>
          <p:cNvPr id="681030" name="Rectangle 70"/>
          <p:cNvSpPr>
            <a:spLocks noChangeArrowheads="1"/>
          </p:cNvSpPr>
          <p:nvPr/>
        </p:nvSpPr>
        <p:spPr bwMode="auto">
          <a:xfrm>
            <a:off x="690563" y="4535488"/>
            <a:ext cx="7881937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defRPr/>
            </a:pPr>
            <a:r>
              <a:rPr lang="en-US" sz="2800" i="1" u="sng" dirty="0">
                <a:solidFill>
                  <a:srgbClr val="CC0000"/>
                </a:solidFill>
                <a:latin typeface="Gill Sans MT" charset="0"/>
                <a:cs typeface="+mn-cs"/>
              </a:rPr>
              <a:t>Q:</a:t>
            </a:r>
            <a:r>
              <a:rPr lang="en-US" sz="2800" i="1" dirty="0">
                <a:solidFill>
                  <a:srgbClr val="000000"/>
                </a:solidFill>
                <a:latin typeface="Gill Sans MT" charset="0"/>
                <a:cs typeface="+mn-cs"/>
              </a:rPr>
              <a:t> 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sending from A to G - how does S</a:t>
            </a:r>
            <a:r>
              <a:rPr lang="en-US" sz="2800" i="0" baseline="-25000" dirty="0">
                <a:solidFill>
                  <a:srgbClr val="000000"/>
                </a:solidFill>
                <a:latin typeface="Gill Sans MT" charset="0"/>
                <a:cs typeface="+mn-cs"/>
              </a:rPr>
              <a:t>1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 know to forward frame destined to G via S</a:t>
            </a:r>
            <a:r>
              <a:rPr lang="en-US" sz="2800" i="0" baseline="-25000" dirty="0">
                <a:solidFill>
                  <a:srgbClr val="000000"/>
                </a:solidFill>
                <a:latin typeface="Gill Sans MT" charset="0"/>
                <a:cs typeface="+mn-cs"/>
              </a:rPr>
              <a:t>4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 and S</a:t>
            </a:r>
            <a:r>
              <a:rPr lang="en-US" sz="2800" i="0" baseline="-25000" dirty="0">
                <a:solidFill>
                  <a:srgbClr val="000000"/>
                </a:solidFill>
                <a:latin typeface="Gill Sans MT" charset="0"/>
                <a:cs typeface="+mn-cs"/>
              </a:rPr>
              <a:t>3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?</a:t>
            </a:r>
          </a:p>
          <a:p>
            <a:pPr marL="457200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800" i="1" u="sng" dirty="0">
                <a:solidFill>
                  <a:srgbClr val="CC0000"/>
                </a:solidFill>
                <a:latin typeface="Gill Sans MT" charset="0"/>
                <a:cs typeface="+mn-cs"/>
              </a:rPr>
              <a:t>A:</a:t>
            </a:r>
            <a:r>
              <a:rPr lang="en-US" sz="2800" i="1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self learning! (works </a:t>
            </a:r>
            <a:r>
              <a:rPr lang="en-US" sz="2800" dirty="0">
                <a:solidFill>
                  <a:srgbClr val="000000"/>
                </a:solidFill>
                <a:latin typeface="Gill Sans MT" charset="0"/>
                <a:cs typeface="+mn-cs"/>
              </a:rPr>
              <a:t>exactly</a:t>
            </a:r>
            <a:r>
              <a:rPr lang="en-US" sz="2800" i="0" dirty="0">
                <a:solidFill>
                  <a:srgbClr val="000000"/>
                </a:solidFill>
                <a:latin typeface="Gill Sans MT" charset="0"/>
                <a:cs typeface="+mn-cs"/>
              </a:rPr>
              <a:t> the same as in single-switch case!)</a:t>
            </a:r>
          </a:p>
        </p:txBody>
      </p:sp>
      <p:grpSp>
        <p:nvGrpSpPr>
          <p:cNvPr id="173062" name="Group 1"/>
          <p:cNvGrpSpPr>
            <a:grpSpLocks/>
          </p:cNvGrpSpPr>
          <p:nvPr/>
        </p:nvGrpSpPr>
        <p:grpSpPr bwMode="auto">
          <a:xfrm>
            <a:off x="958850" y="2444750"/>
            <a:ext cx="2047875" cy="1358900"/>
            <a:chOff x="958850" y="2444750"/>
            <a:chExt cx="2048416" cy="1358710"/>
          </a:xfrm>
        </p:grpSpPr>
        <p:sp>
          <p:nvSpPr>
            <p:cNvPr id="68657" name="Line 20"/>
            <p:cNvSpPr>
              <a:spLocks noChangeShapeType="1"/>
            </p:cNvSpPr>
            <p:nvPr/>
          </p:nvSpPr>
          <p:spPr bwMode="auto">
            <a:xfrm flipH="1">
              <a:off x="1582903" y="3030456"/>
              <a:ext cx="55577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58" name="Line 21"/>
            <p:cNvSpPr>
              <a:spLocks noChangeShapeType="1"/>
            </p:cNvSpPr>
            <p:nvPr/>
          </p:nvSpPr>
          <p:spPr bwMode="auto">
            <a:xfrm flipH="1">
              <a:off x="1970355" y="3078074"/>
              <a:ext cx="271534" cy="3142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59" name="Line 22"/>
            <p:cNvSpPr>
              <a:spLocks noChangeShapeType="1"/>
            </p:cNvSpPr>
            <p:nvPr/>
          </p:nvSpPr>
          <p:spPr bwMode="auto">
            <a:xfrm>
              <a:off x="2389566" y="3106645"/>
              <a:ext cx="73044" cy="2952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60" name="Text Box 64"/>
            <p:cNvSpPr txBox="1">
              <a:spLocks noChangeArrowheads="1"/>
            </p:cNvSpPr>
            <p:nvPr/>
          </p:nvSpPr>
          <p:spPr bwMode="auto">
            <a:xfrm>
              <a:off x="958850" y="2844744"/>
              <a:ext cx="350931" cy="3666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A</a:t>
              </a:r>
            </a:p>
          </p:txBody>
        </p:sp>
        <p:sp>
          <p:nvSpPr>
            <p:cNvPr id="68661" name="Text Box 65"/>
            <p:cNvSpPr txBox="1">
              <a:spLocks noChangeArrowheads="1"/>
            </p:cNvSpPr>
            <p:nvPr/>
          </p:nvSpPr>
          <p:spPr bwMode="auto">
            <a:xfrm>
              <a:off x="1408232" y="3306642"/>
              <a:ext cx="338226" cy="3698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B</a:t>
              </a:r>
            </a:p>
          </p:txBody>
        </p:sp>
        <p:sp>
          <p:nvSpPr>
            <p:cNvPr id="68662" name="Text Box 73"/>
            <p:cNvSpPr txBox="1">
              <a:spLocks noChangeArrowheads="1"/>
            </p:cNvSpPr>
            <p:nvPr/>
          </p:nvSpPr>
          <p:spPr bwMode="auto">
            <a:xfrm>
              <a:off x="2181548" y="2444750"/>
              <a:ext cx="423975" cy="369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1</a:t>
              </a:r>
            </a:p>
          </p:txBody>
        </p:sp>
        <p:sp>
          <p:nvSpPr>
            <p:cNvPr id="68663" name="Text Box 66"/>
            <p:cNvSpPr txBox="1">
              <a:spLocks noChangeArrowheads="1"/>
            </p:cNvSpPr>
            <p:nvPr/>
          </p:nvSpPr>
          <p:spPr bwMode="auto">
            <a:xfrm>
              <a:off x="2656336" y="3298706"/>
              <a:ext cx="350930" cy="3698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</a:t>
              </a:r>
            </a:p>
          </p:txBody>
        </p:sp>
        <p:grpSp>
          <p:nvGrpSpPr>
            <p:cNvPr id="173111" name="Group 44"/>
            <p:cNvGrpSpPr>
              <a:grpSpLocks/>
            </p:cNvGrpSpPr>
            <p:nvPr/>
          </p:nvGrpSpPr>
          <p:grpSpPr bwMode="auto">
            <a:xfrm>
              <a:off x="1127760" y="2834640"/>
              <a:ext cx="568960" cy="481140"/>
              <a:chOff x="-44" y="1473"/>
              <a:chExt cx="981" cy="1105"/>
            </a:xfrm>
          </p:grpSpPr>
          <p:pic>
            <p:nvPicPr>
              <p:cNvPr id="173119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20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112" name="Group 44"/>
            <p:cNvGrpSpPr>
              <a:grpSpLocks/>
            </p:cNvGrpSpPr>
            <p:nvPr/>
          </p:nvGrpSpPr>
          <p:grpSpPr bwMode="auto">
            <a:xfrm>
              <a:off x="1534160" y="3291840"/>
              <a:ext cx="568960" cy="481140"/>
              <a:chOff x="-44" y="1473"/>
              <a:chExt cx="981" cy="1105"/>
            </a:xfrm>
          </p:grpSpPr>
          <p:pic>
            <p:nvPicPr>
              <p:cNvPr id="173117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18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113" name="Group 44"/>
            <p:cNvGrpSpPr>
              <a:grpSpLocks/>
            </p:cNvGrpSpPr>
            <p:nvPr/>
          </p:nvGrpSpPr>
          <p:grpSpPr bwMode="auto">
            <a:xfrm>
              <a:off x="2062480" y="3322320"/>
              <a:ext cx="568960" cy="481140"/>
              <a:chOff x="-44" y="1473"/>
              <a:chExt cx="981" cy="1105"/>
            </a:xfrm>
          </p:grpSpPr>
          <p:pic>
            <p:nvPicPr>
              <p:cNvPr id="173115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16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68667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4817" y="2879664"/>
              <a:ext cx="678041" cy="299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2379663" y="1984375"/>
            <a:ext cx="4856162" cy="2044700"/>
            <a:chOff x="2379663" y="1984375"/>
            <a:chExt cx="4855711" cy="2044145"/>
          </a:xfrm>
        </p:grpSpPr>
        <p:sp>
          <p:nvSpPr>
            <p:cNvPr id="68618" name="Line 23"/>
            <p:cNvSpPr>
              <a:spLocks noChangeShapeType="1"/>
            </p:cNvSpPr>
            <p:nvPr/>
          </p:nvSpPr>
          <p:spPr bwMode="auto">
            <a:xfrm flipH="1">
              <a:off x="3635258" y="3068344"/>
              <a:ext cx="346043" cy="2158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19" name="Line 24"/>
            <p:cNvSpPr>
              <a:spLocks noChangeShapeType="1"/>
            </p:cNvSpPr>
            <p:nvPr/>
          </p:nvSpPr>
          <p:spPr bwMode="auto">
            <a:xfrm flipH="1">
              <a:off x="3949554" y="3087389"/>
              <a:ext cx="125401" cy="58721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0" name="Line 25"/>
            <p:cNvSpPr>
              <a:spLocks noChangeShapeType="1"/>
            </p:cNvSpPr>
            <p:nvPr/>
          </p:nvSpPr>
          <p:spPr bwMode="auto">
            <a:xfrm>
              <a:off x="4254326" y="3030254"/>
              <a:ext cx="230167" cy="3618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1" name="Line 26"/>
            <p:cNvSpPr>
              <a:spLocks noChangeShapeType="1"/>
            </p:cNvSpPr>
            <p:nvPr/>
          </p:nvSpPr>
          <p:spPr bwMode="auto">
            <a:xfrm flipH="1">
              <a:off x="5532145" y="3106433"/>
              <a:ext cx="428585" cy="2444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2" name="Line 27"/>
            <p:cNvSpPr>
              <a:spLocks noChangeShapeType="1"/>
            </p:cNvSpPr>
            <p:nvPr/>
          </p:nvSpPr>
          <p:spPr bwMode="auto">
            <a:xfrm flipH="1">
              <a:off x="6035335" y="3077866"/>
              <a:ext cx="9524" cy="4697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3" name="Line 35"/>
            <p:cNvSpPr>
              <a:spLocks noChangeShapeType="1"/>
            </p:cNvSpPr>
            <p:nvPr/>
          </p:nvSpPr>
          <p:spPr bwMode="auto">
            <a:xfrm flipH="1">
              <a:off x="2379663" y="2355749"/>
              <a:ext cx="1517509" cy="5364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4" name="Line 36"/>
            <p:cNvSpPr>
              <a:spLocks noChangeShapeType="1"/>
            </p:cNvSpPr>
            <p:nvPr/>
          </p:nvSpPr>
          <p:spPr bwMode="auto">
            <a:xfrm>
              <a:off x="4200356" y="2322421"/>
              <a:ext cx="0" cy="5999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5" name="Line 37"/>
            <p:cNvSpPr>
              <a:spLocks noChangeShapeType="1"/>
            </p:cNvSpPr>
            <p:nvPr/>
          </p:nvSpPr>
          <p:spPr bwMode="auto">
            <a:xfrm flipH="1" flipV="1">
              <a:off x="4449571" y="2306551"/>
              <a:ext cx="1406394" cy="6840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6" name="Line 63"/>
            <p:cNvSpPr>
              <a:spLocks noChangeShapeType="1"/>
            </p:cNvSpPr>
            <p:nvPr/>
          </p:nvSpPr>
          <p:spPr bwMode="auto">
            <a:xfrm>
              <a:off x="6411539" y="3131826"/>
              <a:ext cx="285723" cy="15870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68627" name="Text Box 67"/>
            <p:cNvSpPr txBox="1">
              <a:spLocks noChangeArrowheads="1"/>
            </p:cNvSpPr>
            <p:nvPr/>
          </p:nvSpPr>
          <p:spPr bwMode="auto">
            <a:xfrm>
              <a:off x="3620973" y="3222289"/>
              <a:ext cx="349218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D</a:t>
              </a:r>
            </a:p>
          </p:txBody>
        </p:sp>
        <p:sp>
          <p:nvSpPr>
            <p:cNvPr id="68628" name="Text Box 68"/>
            <p:cNvSpPr txBox="1">
              <a:spLocks noChangeArrowheads="1"/>
            </p:cNvSpPr>
            <p:nvPr/>
          </p:nvSpPr>
          <p:spPr bwMode="auto">
            <a:xfrm>
              <a:off x="4094004" y="3658733"/>
              <a:ext cx="338106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E</a:t>
              </a:r>
            </a:p>
          </p:txBody>
        </p:sp>
        <p:sp>
          <p:nvSpPr>
            <p:cNvPr id="68629" name="Text Box 69"/>
            <p:cNvSpPr txBox="1">
              <a:spLocks noChangeArrowheads="1"/>
            </p:cNvSpPr>
            <p:nvPr/>
          </p:nvSpPr>
          <p:spPr bwMode="auto">
            <a:xfrm>
              <a:off x="4567035" y="3057234"/>
              <a:ext cx="325407" cy="3697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F</a:t>
              </a:r>
            </a:p>
          </p:txBody>
        </p:sp>
        <p:sp>
          <p:nvSpPr>
            <p:cNvPr id="68630" name="Text Box 74"/>
            <p:cNvSpPr txBox="1">
              <a:spLocks noChangeArrowheads="1"/>
            </p:cNvSpPr>
            <p:nvPr/>
          </p:nvSpPr>
          <p:spPr bwMode="auto">
            <a:xfrm>
              <a:off x="3408267" y="2768387"/>
              <a:ext cx="436521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2</a:t>
              </a:r>
            </a:p>
          </p:txBody>
        </p:sp>
        <p:sp>
          <p:nvSpPr>
            <p:cNvPr id="68631" name="Text Box 75"/>
            <p:cNvSpPr txBox="1">
              <a:spLocks noChangeArrowheads="1"/>
            </p:cNvSpPr>
            <p:nvPr/>
          </p:nvSpPr>
          <p:spPr bwMode="auto">
            <a:xfrm>
              <a:off x="4635290" y="1984375"/>
              <a:ext cx="436522" cy="3666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4</a:t>
              </a:r>
            </a:p>
          </p:txBody>
        </p:sp>
        <p:sp>
          <p:nvSpPr>
            <p:cNvPr id="68632" name="Text Box 76"/>
            <p:cNvSpPr txBox="1">
              <a:spLocks noChangeArrowheads="1"/>
            </p:cNvSpPr>
            <p:nvPr/>
          </p:nvSpPr>
          <p:spPr bwMode="auto">
            <a:xfrm>
              <a:off x="6009938" y="2570004"/>
              <a:ext cx="436522" cy="366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S</a:t>
              </a:r>
              <a:r>
                <a:rPr lang="en-US" i="0" baseline="-25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3</a:t>
              </a:r>
            </a:p>
          </p:txBody>
        </p:sp>
        <p:sp>
          <p:nvSpPr>
            <p:cNvPr id="68633" name="Text Box 78"/>
            <p:cNvSpPr txBox="1">
              <a:spLocks noChangeArrowheads="1"/>
            </p:cNvSpPr>
            <p:nvPr/>
          </p:nvSpPr>
          <p:spPr bwMode="auto">
            <a:xfrm>
              <a:off x="6240104" y="3541290"/>
              <a:ext cx="360329" cy="3666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H</a:t>
              </a:r>
            </a:p>
          </p:txBody>
        </p:sp>
        <p:sp>
          <p:nvSpPr>
            <p:cNvPr id="68634" name="Text Box 79"/>
            <p:cNvSpPr txBox="1">
              <a:spLocks noChangeArrowheads="1"/>
            </p:cNvSpPr>
            <p:nvPr/>
          </p:nvSpPr>
          <p:spPr bwMode="auto">
            <a:xfrm>
              <a:off x="6986160" y="3179439"/>
              <a:ext cx="249214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I</a:t>
              </a:r>
            </a:p>
          </p:txBody>
        </p:sp>
        <p:sp>
          <p:nvSpPr>
            <p:cNvPr id="68635" name="Text Box 80"/>
            <p:cNvSpPr txBox="1">
              <a:spLocks noChangeArrowheads="1"/>
            </p:cNvSpPr>
            <p:nvPr/>
          </p:nvSpPr>
          <p:spPr bwMode="auto">
            <a:xfrm>
              <a:off x="5103560" y="3595251"/>
              <a:ext cx="365091" cy="369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1pPr>
              <a:lvl2pPr marL="742950" indent="-28575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>
                <a:defRPr/>
              </a:pPr>
              <a:r>
                <a:rPr lang="en-US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G</a:t>
              </a:r>
            </a:p>
          </p:txBody>
        </p:sp>
        <p:pic>
          <p:nvPicPr>
            <p:cNvPr id="68636" name="Picture 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3899" y="2930268"/>
              <a:ext cx="677799" cy="2999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grpSp>
          <p:nvGrpSpPr>
            <p:cNvPr id="173084" name="Group 44"/>
            <p:cNvGrpSpPr>
              <a:grpSpLocks/>
            </p:cNvGrpSpPr>
            <p:nvPr/>
          </p:nvGrpSpPr>
          <p:grpSpPr bwMode="auto">
            <a:xfrm>
              <a:off x="3139440" y="3180080"/>
              <a:ext cx="568960" cy="481140"/>
              <a:chOff x="-44" y="1473"/>
              <a:chExt cx="981" cy="1105"/>
            </a:xfrm>
          </p:grpSpPr>
          <p:pic>
            <p:nvPicPr>
              <p:cNvPr id="17310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0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5" name="Group 44"/>
            <p:cNvGrpSpPr>
              <a:grpSpLocks/>
            </p:cNvGrpSpPr>
            <p:nvPr/>
          </p:nvGrpSpPr>
          <p:grpSpPr bwMode="auto">
            <a:xfrm>
              <a:off x="3576320" y="3525520"/>
              <a:ext cx="568960" cy="481140"/>
              <a:chOff x="-44" y="1473"/>
              <a:chExt cx="981" cy="1105"/>
            </a:xfrm>
          </p:grpSpPr>
          <p:pic>
            <p:nvPicPr>
              <p:cNvPr id="17310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10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6" name="Group 44"/>
            <p:cNvGrpSpPr>
              <a:grpSpLocks/>
            </p:cNvGrpSpPr>
            <p:nvPr/>
          </p:nvGrpSpPr>
          <p:grpSpPr bwMode="auto">
            <a:xfrm>
              <a:off x="4135120" y="3281680"/>
              <a:ext cx="568960" cy="481140"/>
              <a:chOff x="-44" y="1473"/>
              <a:chExt cx="981" cy="1105"/>
            </a:xfrm>
          </p:grpSpPr>
          <p:pic>
            <p:nvPicPr>
              <p:cNvPr id="17309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7" name="Group 44"/>
            <p:cNvGrpSpPr>
              <a:grpSpLocks/>
            </p:cNvGrpSpPr>
            <p:nvPr/>
          </p:nvGrpSpPr>
          <p:grpSpPr bwMode="auto">
            <a:xfrm>
              <a:off x="5049520" y="3261360"/>
              <a:ext cx="568960" cy="481140"/>
              <a:chOff x="-44" y="1473"/>
              <a:chExt cx="981" cy="1105"/>
            </a:xfrm>
          </p:grpSpPr>
          <p:pic>
            <p:nvPicPr>
              <p:cNvPr id="17309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8" name="Group 44"/>
            <p:cNvGrpSpPr>
              <a:grpSpLocks/>
            </p:cNvGrpSpPr>
            <p:nvPr/>
          </p:nvGrpSpPr>
          <p:grpSpPr bwMode="auto">
            <a:xfrm>
              <a:off x="5588000" y="3434080"/>
              <a:ext cx="568960" cy="481140"/>
              <a:chOff x="-44" y="1473"/>
              <a:chExt cx="981" cy="1105"/>
            </a:xfrm>
          </p:grpSpPr>
          <p:pic>
            <p:nvPicPr>
              <p:cNvPr id="17309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73089" name="Group 44"/>
            <p:cNvGrpSpPr>
              <a:grpSpLocks/>
            </p:cNvGrpSpPr>
            <p:nvPr/>
          </p:nvGrpSpPr>
          <p:grpSpPr bwMode="auto">
            <a:xfrm>
              <a:off x="6380480" y="3149600"/>
              <a:ext cx="568960" cy="481140"/>
              <a:chOff x="-44" y="1473"/>
              <a:chExt cx="981" cy="1105"/>
            </a:xfrm>
          </p:grpSpPr>
          <p:pic>
            <p:nvPicPr>
              <p:cNvPr id="17309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309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pic>
          <p:nvPicPr>
            <p:cNvPr id="68643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4313" y="2847741"/>
              <a:ext cx="677800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68644" name="Picture 3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4949" y="2116102"/>
              <a:ext cx="676212" cy="3015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  <p:pic>
        <p:nvPicPr>
          <p:cNvPr id="173064" name="Picture 20" descr="underline_base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50" y="798513"/>
            <a:ext cx="54848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90</a:t>
            </a:fld>
            <a:endParaRPr lang="en-US" sz="1200" dirty="0">
              <a:latin typeface="Tahoma" charset="0"/>
            </a:endParaRPr>
          </a:p>
        </p:txBody>
      </p:sp>
      <p:sp>
        <p:nvSpPr>
          <p:cNvPr id="6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239604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03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Institutional network</a:t>
            </a:r>
          </a:p>
        </p:txBody>
      </p:sp>
      <p:sp>
        <p:nvSpPr>
          <p:cNvPr id="177156" name="Freeform 81"/>
          <p:cNvSpPr>
            <a:spLocks/>
          </p:cNvSpPr>
          <p:nvPr/>
        </p:nvSpPr>
        <p:spPr bwMode="auto">
          <a:xfrm rot="5400000">
            <a:off x="2179637" y="244476"/>
            <a:ext cx="4321175" cy="7473950"/>
          </a:xfrm>
          <a:custGeom>
            <a:avLst/>
            <a:gdLst>
              <a:gd name="T0" fmla="*/ 2147483647 w 10000"/>
              <a:gd name="T1" fmla="*/ 2147483647 h 9831"/>
              <a:gd name="T2" fmla="*/ 2147483647 w 10000"/>
              <a:gd name="T3" fmla="*/ 2147483647 h 9831"/>
              <a:gd name="T4" fmla="*/ 2147483647 w 10000"/>
              <a:gd name="T5" fmla="*/ 2147483647 h 9831"/>
              <a:gd name="T6" fmla="*/ 2147483647 w 10000"/>
              <a:gd name="T7" fmla="*/ 2147483647 h 9831"/>
              <a:gd name="T8" fmla="*/ 2147483647 w 10000"/>
              <a:gd name="T9" fmla="*/ 2147483647 h 9831"/>
              <a:gd name="T10" fmla="*/ 2147483647 w 10000"/>
              <a:gd name="T11" fmla="*/ 2147483647 h 9831"/>
              <a:gd name="T12" fmla="*/ 2147483647 w 10000"/>
              <a:gd name="T13" fmla="*/ 2147483647 h 9831"/>
              <a:gd name="T14" fmla="*/ 2147483647 w 10000"/>
              <a:gd name="T15" fmla="*/ 2147483647 h 9831"/>
              <a:gd name="T16" fmla="*/ 2147483647 w 10000"/>
              <a:gd name="T17" fmla="*/ 2147483647 h 9831"/>
              <a:gd name="T18" fmla="*/ 2147483647 w 10000"/>
              <a:gd name="T19" fmla="*/ 2147483647 h 9831"/>
              <a:gd name="T20" fmla="*/ 2147483647 w 10000"/>
              <a:gd name="T21" fmla="*/ 2147483647 h 9831"/>
              <a:gd name="T22" fmla="*/ 2147483647 w 10000"/>
              <a:gd name="T23" fmla="*/ 2147483647 h 9831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10000" h="9831">
                <a:moveTo>
                  <a:pt x="3018" y="119"/>
                </a:moveTo>
                <a:cubicBezTo>
                  <a:pt x="2111" y="198"/>
                  <a:pt x="1047" y="-39"/>
                  <a:pt x="545" y="518"/>
                </a:cubicBezTo>
                <a:cubicBezTo>
                  <a:pt x="43" y="1076"/>
                  <a:pt x="40" y="2518"/>
                  <a:pt x="8" y="3464"/>
                </a:cubicBezTo>
                <a:cubicBezTo>
                  <a:pt x="-24" y="4411"/>
                  <a:pt x="32" y="5681"/>
                  <a:pt x="354" y="6198"/>
                </a:cubicBezTo>
                <a:cubicBezTo>
                  <a:pt x="677" y="6715"/>
                  <a:pt x="1127" y="6126"/>
                  <a:pt x="1947" y="6568"/>
                </a:cubicBezTo>
                <a:cubicBezTo>
                  <a:pt x="2769" y="7010"/>
                  <a:pt x="4247" y="8310"/>
                  <a:pt x="5285" y="8849"/>
                </a:cubicBezTo>
                <a:cubicBezTo>
                  <a:pt x="6321" y="9388"/>
                  <a:pt x="7408" y="9963"/>
                  <a:pt x="8172" y="9805"/>
                </a:cubicBezTo>
                <a:cubicBezTo>
                  <a:pt x="8934" y="9645"/>
                  <a:pt x="9588" y="8930"/>
                  <a:pt x="9864" y="7895"/>
                </a:cubicBezTo>
                <a:cubicBezTo>
                  <a:pt x="10140" y="6857"/>
                  <a:pt x="9927" y="4774"/>
                  <a:pt x="9830" y="3590"/>
                </a:cubicBezTo>
                <a:cubicBezTo>
                  <a:pt x="9733" y="2406"/>
                  <a:pt x="10004" y="1276"/>
                  <a:pt x="9282" y="788"/>
                </a:cubicBezTo>
                <a:cubicBezTo>
                  <a:pt x="8561" y="302"/>
                  <a:pt x="7028" y="160"/>
                  <a:pt x="5984" y="49"/>
                </a:cubicBezTo>
                <a:cubicBezTo>
                  <a:pt x="4940" y="-62"/>
                  <a:pt x="3924" y="41"/>
                  <a:pt x="3018" y="119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70662" name="Line 33"/>
          <p:cNvSpPr>
            <a:spLocks noChangeShapeType="1"/>
          </p:cNvSpPr>
          <p:nvPr/>
        </p:nvSpPr>
        <p:spPr bwMode="auto">
          <a:xfrm flipH="1">
            <a:off x="2151063" y="3387725"/>
            <a:ext cx="2047875" cy="141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3" name="Line 34"/>
          <p:cNvSpPr>
            <a:spLocks noChangeShapeType="1"/>
          </p:cNvSpPr>
          <p:nvPr/>
        </p:nvSpPr>
        <p:spPr bwMode="auto">
          <a:xfrm>
            <a:off x="4391025" y="3375025"/>
            <a:ext cx="0" cy="1466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4" name="Line 35"/>
          <p:cNvSpPr>
            <a:spLocks noChangeShapeType="1"/>
          </p:cNvSpPr>
          <p:nvPr/>
        </p:nvSpPr>
        <p:spPr bwMode="auto">
          <a:xfrm flipH="1" flipV="1">
            <a:off x="4584700" y="3309938"/>
            <a:ext cx="1841500" cy="16224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5" name="Line 59"/>
          <p:cNvSpPr>
            <a:spLocks noChangeShapeType="1"/>
          </p:cNvSpPr>
          <p:nvPr/>
        </p:nvSpPr>
        <p:spPr bwMode="auto">
          <a:xfrm flipV="1">
            <a:off x="4687888" y="2692400"/>
            <a:ext cx="1223962" cy="4238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6" name="Line 60"/>
          <p:cNvSpPr>
            <a:spLocks noChangeShapeType="1"/>
          </p:cNvSpPr>
          <p:nvPr/>
        </p:nvSpPr>
        <p:spPr bwMode="auto">
          <a:xfrm flipV="1">
            <a:off x="4481513" y="2370138"/>
            <a:ext cx="669925" cy="758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7" name="Line 77"/>
          <p:cNvSpPr>
            <a:spLocks noChangeShapeType="1"/>
          </p:cNvSpPr>
          <p:nvPr/>
        </p:nvSpPr>
        <p:spPr bwMode="auto">
          <a:xfrm>
            <a:off x="3387725" y="2524125"/>
            <a:ext cx="862013" cy="6445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8" name="Line 78"/>
          <p:cNvSpPr>
            <a:spLocks noChangeShapeType="1"/>
          </p:cNvSpPr>
          <p:nvPr/>
        </p:nvSpPr>
        <p:spPr bwMode="auto">
          <a:xfrm flipH="1">
            <a:off x="1995488" y="2420938"/>
            <a:ext cx="8509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69" name="Text Box 79"/>
          <p:cNvSpPr txBox="1">
            <a:spLocks noChangeArrowheads="1"/>
          </p:cNvSpPr>
          <p:nvPr/>
        </p:nvSpPr>
        <p:spPr bwMode="auto">
          <a:xfrm>
            <a:off x="744538" y="2041525"/>
            <a:ext cx="1262062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to external</a:t>
            </a:r>
          </a:p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</p:txBody>
      </p:sp>
      <p:sp>
        <p:nvSpPr>
          <p:cNvPr id="70670" name="Text Box 80"/>
          <p:cNvSpPr txBox="1">
            <a:spLocks noChangeArrowheads="1"/>
          </p:cNvSpPr>
          <p:nvPr/>
        </p:nvSpPr>
        <p:spPr bwMode="auto">
          <a:xfrm>
            <a:off x="2716213" y="2608263"/>
            <a:ext cx="787400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sp>
        <p:nvSpPr>
          <p:cNvPr id="70671" name="Text Box 82"/>
          <p:cNvSpPr txBox="1">
            <a:spLocks noChangeArrowheads="1"/>
          </p:cNvSpPr>
          <p:nvPr/>
        </p:nvSpPr>
        <p:spPr bwMode="auto">
          <a:xfrm>
            <a:off x="6435725" y="3516313"/>
            <a:ext cx="1549400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400" dirty="0">
                <a:solidFill>
                  <a:srgbClr val="CC0000"/>
                </a:solidFill>
                <a:latin typeface="Arial" charset="0"/>
                <a:cs typeface="Arial" charset="0"/>
              </a:rPr>
              <a:t>IP subnet</a:t>
            </a:r>
          </a:p>
        </p:txBody>
      </p:sp>
      <p:sp>
        <p:nvSpPr>
          <p:cNvPr id="70672" name="Text Box 83"/>
          <p:cNvSpPr txBox="1">
            <a:spLocks noChangeArrowheads="1"/>
          </p:cNvSpPr>
          <p:nvPr/>
        </p:nvSpPr>
        <p:spPr bwMode="auto">
          <a:xfrm>
            <a:off x="5432425" y="1835150"/>
            <a:ext cx="13652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mail server</a:t>
            </a:r>
          </a:p>
        </p:txBody>
      </p:sp>
      <p:sp>
        <p:nvSpPr>
          <p:cNvPr id="70673" name="Text Box 84"/>
          <p:cNvSpPr txBox="1">
            <a:spLocks noChangeArrowheads="1"/>
          </p:cNvSpPr>
          <p:nvPr/>
        </p:nvSpPr>
        <p:spPr bwMode="auto">
          <a:xfrm>
            <a:off x="6230938" y="2505075"/>
            <a:ext cx="136207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web server</a:t>
            </a:r>
          </a:p>
        </p:txBody>
      </p:sp>
      <p:sp>
        <p:nvSpPr>
          <p:cNvPr id="70674" name="Line 20"/>
          <p:cNvSpPr>
            <a:spLocks noChangeShapeType="1"/>
          </p:cNvSpPr>
          <p:nvPr/>
        </p:nvSpPr>
        <p:spPr bwMode="auto">
          <a:xfrm flipH="1">
            <a:off x="1465263" y="4754563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75" name="Line 21"/>
          <p:cNvSpPr>
            <a:spLocks noChangeShapeType="1"/>
          </p:cNvSpPr>
          <p:nvPr/>
        </p:nvSpPr>
        <p:spPr bwMode="auto">
          <a:xfrm flipH="1">
            <a:off x="1852613" y="4802188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76" name="Line 22"/>
          <p:cNvSpPr>
            <a:spLocks noChangeShapeType="1"/>
          </p:cNvSpPr>
          <p:nvPr/>
        </p:nvSpPr>
        <p:spPr bwMode="auto">
          <a:xfrm>
            <a:off x="2271713" y="4830763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7172" name="Group 44"/>
          <p:cNvGrpSpPr>
            <a:grpSpLocks/>
          </p:cNvGrpSpPr>
          <p:nvPr/>
        </p:nvGrpSpPr>
        <p:grpSpPr bwMode="auto">
          <a:xfrm>
            <a:off x="1009650" y="4557713"/>
            <a:ext cx="568325" cy="481012"/>
            <a:chOff x="-44" y="1473"/>
            <a:chExt cx="981" cy="1105"/>
          </a:xfrm>
        </p:grpSpPr>
        <p:pic>
          <p:nvPicPr>
            <p:cNvPr id="17730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30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73" name="Group 44"/>
          <p:cNvGrpSpPr>
            <a:grpSpLocks/>
          </p:cNvGrpSpPr>
          <p:nvPr/>
        </p:nvGrpSpPr>
        <p:grpSpPr bwMode="auto">
          <a:xfrm>
            <a:off x="1416050" y="5014913"/>
            <a:ext cx="568325" cy="481012"/>
            <a:chOff x="-44" y="1473"/>
            <a:chExt cx="981" cy="1105"/>
          </a:xfrm>
        </p:grpSpPr>
        <p:pic>
          <p:nvPicPr>
            <p:cNvPr id="17729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30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74" name="Group 44"/>
          <p:cNvGrpSpPr>
            <a:grpSpLocks/>
          </p:cNvGrpSpPr>
          <p:nvPr/>
        </p:nvGrpSpPr>
        <p:grpSpPr bwMode="auto">
          <a:xfrm>
            <a:off x="1944688" y="5046663"/>
            <a:ext cx="568325" cy="481012"/>
            <a:chOff x="-44" y="1473"/>
            <a:chExt cx="981" cy="1105"/>
          </a:xfrm>
        </p:grpSpPr>
        <p:pic>
          <p:nvPicPr>
            <p:cNvPr id="17729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0680" name="Line 21"/>
          <p:cNvSpPr>
            <a:spLocks noChangeShapeType="1"/>
          </p:cNvSpPr>
          <p:nvPr/>
        </p:nvSpPr>
        <p:spPr bwMode="auto">
          <a:xfrm>
            <a:off x="2490788" y="4760913"/>
            <a:ext cx="377825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81" name="Line 22"/>
          <p:cNvSpPr>
            <a:spLocks noChangeShapeType="1"/>
          </p:cNvSpPr>
          <p:nvPr/>
        </p:nvSpPr>
        <p:spPr bwMode="auto">
          <a:xfrm flipH="1">
            <a:off x="2722563" y="5256213"/>
            <a:ext cx="120650" cy="2936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82" name="Line 22"/>
          <p:cNvSpPr>
            <a:spLocks noChangeShapeType="1"/>
          </p:cNvSpPr>
          <p:nvPr/>
        </p:nvSpPr>
        <p:spPr bwMode="auto">
          <a:xfrm>
            <a:off x="3127375" y="5267325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83" name="Line 20"/>
          <p:cNvSpPr>
            <a:spLocks noChangeShapeType="1"/>
          </p:cNvSpPr>
          <p:nvPr/>
        </p:nvSpPr>
        <p:spPr bwMode="auto">
          <a:xfrm flipH="1">
            <a:off x="3025775" y="5148263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7179" name="Group 44"/>
          <p:cNvGrpSpPr>
            <a:grpSpLocks/>
          </p:cNvGrpSpPr>
          <p:nvPr/>
        </p:nvGrpSpPr>
        <p:grpSpPr bwMode="auto">
          <a:xfrm>
            <a:off x="2349500" y="5419725"/>
            <a:ext cx="568325" cy="481013"/>
            <a:chOff x="-44" y="1473"/>
            <a:chExt cx="981" cy="1105"/>
          </a:xfrm>
        </p:grpSpPr>
        <p:pic>
          <p:nvPicPr>
            <p:cNvPr id="17729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80" name="Group 44"/>
          <p:cNvGrpSpPr>
            <a:grpSpLocks/>
          </p:cNvGrpSpPr>
          <p:nvPr/>
        </p:nvGrpSpPr>
        <p:grpSpPr bwMode="auto">
          <a:xfrm>
            <a:off x="2806700" y="5487988"/>
            <a:ext cx="568325" cy="481012"/>
            <a:chOff x="-44" y="1473"/>
            <a:chExt cx="981" cy="1105"/>
          </a:xfrm>
        </p:grpSpPr>
        <p:pic>
          <p:nvPicPr>
            <p:cNvPr id="17729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0686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063" y="4602163"/>
            <a:ext cx="6778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068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18088"/>
            <a:ext cx="677863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183" name="Group 44"/>
          <p:cNvGrpSpPr>
            <a:grpSpLocks/>
          </p:cNvGrpSpPr>
          <p:nvPr/>
        </p:nvGrpSpPr>
        <p:grpSpPr bwMode="auto">
          <a:xfrm>
            <a:off x="3232150" y="4946650"/>
            <a:ext cx="568325" cy="481013"/>
            <a:chOff x="-44" y="1473"/>
            <a:chExt cx="981" cy="1105"/>
          </a:xfrm>
        </p:grpSpPr>
        <p:pic>
          <p:nvPicPr>
            <p:cNvPr id="17729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0689" name="Line 20"/>
          <p:cNvSpPr>
            <a:spLocks noChangeShapeType="1"/>
          </p:cNvSpPr>
          <p:nvPr/>
        </p:nvSpPr>
        <p:spPr bwMode="auto">
          <a:xfrm flipH="1">
            <a:off x="5684838" y="5022850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90" name="Line 21"/>
          <p:cNvSpPr>
            <a:spLocks noChangeShapeType="1"/>
          </p:cNvSpPr>
          <p:nvPr/>
        </p:nvSpPr>
        <p:spPr bwMode="auto">
          <a:xfrm flipH="1">
            <a:off x="6072188" y="5070475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91" name="Line 22"/>
          <p:cNvSpPr>
            <a:spLocks noChangeShapeType="1"/>
          </p:cNvSpPr>
          <p:nvPr/>
        </p:nvSpPr>
        <p:spPr bwMode="auto">
          <a:xfrm>
            <a:off x="6491288" y="5099050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7187" name="Group 44"/>
          <p:cNvGrpSpPr>
            <a:grpSpLocks/>
          </p:cNvGrpSpPr>
          <p:nvPr/>
        </p:nvGrpSpPr>
        <p:grpSpPr bwMode="auto">
          <a:xfrm>
            <a:off x="5376863" y="4837113"/>
            <a:ext cx="568325" cy="481012"/>
            <a:chOff x="-44" y="1473"/>
            <a:chExt cx="981" cy="1105"/>
          </a:xfrm>
        </p:grpSpPr>
        <p:pic>
          <p:nvPicPr>
            <p:cNvPr id="17728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9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88" name="Group 44"/>
          <p:cNvGrpSpPr>
            <a:grpSpLocks/>
          </p:cNvGrpSpPr>
          <p:nvPr/>
        </p:nvGrpSpPr>
        <p:grpSpPr bwMode="auto">
          <a:xfrm>
            <a:off x="5635625" y="5283200"/>
            <a:ext cx="569913" cy="481013"/>
            <a:chOff x="-44" y="1473"/>
            <a:chExt cx="981" cy="1105"/>
          </a:xfrm>
        </p:grpSpPr>
        <p:pic>
          <p:nvPicPr>
            <p:cNvPr id="17728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89" name="Group 44"/>
          <p:cNvGrpSpPr>
            <a:grpSpLocks/>
          </p:cNvGrpSpPr>
          <p:nvPr/>
        </p:nvGrpSpPr>
        <p:grpSpPr bwMode="auto">
          <a:xfrm>
            <a:off x="6164263" y="5313363"/>
            <a:ext cx="568325" cy="482600"/>
            <a:chOff x="-44" y="1473"/>
            <a:chExt cx="981" cy="1105"/>
          </a:xfrm>
        </p:grpSpPr>
        <p:pic>
          <p:nvPicPr>
            <p:cNvPr id="17728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sp>
        <p:nvSpPr>
          <p:cNvPr id="70695" name="Line 20"/>
          <p:cNvSpPr>
            <a:spLocks noChangeShapeType="1"/>
          </p:cNvSpPr>
          <p:nvPr/>
        </p:nvSpPr>
        <p:spPr bwMode="auto">
          <a:xfrm flipH="1" flipV="1">
            <a:off x="4659313" y="5068888"/>
            <a:ext cx="606425" cy="3127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96" name="Line 21"/>
          <p:cNvSpPr>
            <a:spLocks noChangeShapeType="1"/>
          </p:cNvSpPr>
          <p:nvPr/>
        </p:nvSpPr>
        <p:spPr bwMode="auto">
          <a:xfrm flipH="1">
            <a:off x="4195763" y="5022850"/>
            <a:ext cx="271462" cy="3143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0697" name="Line 22"/>
          <p:cNvSpPr>
            <a:spLocks noChangeShapeType="1"/>
          </p:cNvSpPr>
          <p:nvPr/>
        </p:nvSpPr>
        <p:spPr bwMode="auto">
          <a:xfrm>
            <a:off x="4614863" y="5051425"/>
            <a:ext cx="73025" cy="2952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grpSp>
        <p:nvGrpSpPr>
          <p:cNvPr id="177193" name="Group 44"/>
          <p:cNvGrpSpPr>
            <a:grpSpLocks/>
          </p:cNvGrpSpPr>
          <p:nvPr/>
        </p:nvGrpSpPr>
        <p:grpSpPr bwMode="auto">
          <a:xfrm>
            <a:off x="4803775" y="5230813"/>
            <a:ext cx="569913" cy="481012"/>
            <a:chOff x="-44" y="1473"/>
            <a:chExt cx="981" cy="1105"/>
          </a:xfrm>
        </p:grpSpPr>
        <p:pic>
          <p:nvPicPr>
            <p:cNvPr id="17728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94" name="Group 44"/>
          <p:cNvGrpSpPr>
            <a:grpSpLocks/>
          </p:cNvGrpSpPr>
          <p:nvPr/>
        </p:nvGrpSpPr>
        <p:grpSpPr bwMode="auto">
          <a:xfrm>
            <a:off x="3759200" y="5235575"/>
            <a:ext cx="569913" cy="482600"/>
            <a:chOff x="-44" y="1473"/>
            <a:chExt cx="981" cy="1105"/>
          </a:xfrm>
        </p:grpSpPr>
        <p:pic>
          <p:nvPicPr>
            <p:cNvPr id="17728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7195" name="Group 44"/>
          <p:cNvGrpSpPr>
            <a:grpSpLocks/>
          </p:cNvGrpSpPr>
          <p:nvPr/>
        </p:nvGrpSpPr>
        <p:grpSpPr bwMode="auto">
          <a:xfrm>
            <a:off x="4287838" y="5267325"/>
            <a:ext cx="569912" cy="481013"/>
            <a:chOff x="-44" y="1473"/>
            <a:chExt cx="981" cy="1105"/>
          </a:xfrm>
        </p:grpSpPr>
        <p:pic>
          <p:nvPicPr>
            <p:cNvPr id="17727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8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0701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213" y="4822825"/>
            <a:ext cx="6778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0702" name="Line 20"/>
          <p:cNvSpPr>
            <a:spLocks noChangeShapeType="1"/>
          </p:cNvSpPr>
          <p:nvPr/>
        </p:nvSpPr>
        <p:spPr bwMode="auto">
          <a:xfrm flipH="1">
            <a:off x="6519863" y="5100638"/>
            <a:ext cx="5556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pic>
        <p:nvPicPr>
          <p:cNvPr id="70703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6638" y="4870450"/>
            <a:ext cx="677862" cy="30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199" name="Group 44"/>
          <p:cNvGrpSpPr>
            <a:grpSpLocks/>
          </p:cNvGrpSpPr>
          <p:nvPr/>
        </p:nvGrpSpPr>
        <p:grpSpPr bwMode="auto">
          <a:xfrm>
            <a:off x="6684963" y="4884738"/>
            <a:ext cx="569912" cy="481012"/>
            <a:chOff x="-44" y="1473"/>
            <a:chExt cx="981" cy="1105"/>
          </a:xfrm>
        </p:grpSpPr>
        <p:pic>
          <p:nvPicPr>
            <p:cNvPr id="17727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727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0705" name="Picture 3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0" y="3062288"/>
            <a:ext cx="935038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177201" name="Group 906"/>
          <p:cNvGrpSpPr>
            <a:grpSpLocks/>
          </p:cNvGrpSpPr>
          <p:nvPr/>
        </p:nvGrpSpPr>
        <p:grpSpPr bwMode="auto">
          <a:xfrm>
            <a:off x="5140325" y="2111375"/>
            <a:ext cx="366713" cy="579438"/>
            <a:chOff x="4140" y="429"/>
            <a:chExt cx="1425" cy="2396"/>
          </a:xfrm>
        </p:grpSpPr>
        <p:sp>
          <p:nvSpPr>
            <p:cNvPr id="177245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51" name="Rectangle 908"/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47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248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54" name="Rectangle 911"/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50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0780" name="AutoShape 913"/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81" name="AutoShape 91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56" name="Rectangle 915"/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52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778" name="AutoShape 917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79" name="AutoShape 918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58" name="Rectangle 919"/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59" name="Rectangle 920"/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55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776" name="AutoShape 92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77" name="AutoShape 92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77256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77257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0774" name="AutoShape 926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75" name="AutoShape 927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63" name="Rectangle 928"/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59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260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66" name="Oval 931"/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62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68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69" name="AutoShape 934"/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70" name="Oval 935"/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71" name="Oval 936"/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i="0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72" name="Oval 937"/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73" name="Rectangle 938"/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77203" name="Group 906"/>
          <p:cNvGrpSpPr>
            <a:grpSpLocks/>
          </p:cNvGrpSpPr>
          <p:nvPr/>
        </p:nvGrpSpPr>
        <p:grpSpPr bwMode="auto">
          <a:xfrm>
            <a:off x="5745163" y="2620963"/>
            <a:ext cx="366712" cy="579437"/>
            <a:chOff x="4140" y="429"/>
            <a:chExt cx="1425" cy="2396"/>
          </a:xfrm>
        </p:grpSpPr>
        <p:sp>
          <p:nvSpPr>
            <p:cNvPr id="177205" name="Freeform 907"/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17 w 354"/>
                <a:gd name="T1" fmla="*/ 0 h 2742"/>
                <a:gd name="T2" fmla="*/ 93 w 354"/>
                <a:gd name="T3" fmla="*/ 114 h 2742"/>
                <a:gd name="T4" fmla="*/ 91 w 354"/>
                <a:gd name="T5" fmla="*/ 881 h 2742"/>
                <a:gd name="T6" fmla="*/ 0 w 354"/>
                <a:gd name="T7" fmla="*/ 921 h 2742"/>
                <a:gd name="T8" fmla="*/ 17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11" name="Rectangle 908"/>
            <p:cNvSpPr>
              <a:spLocks noChangeArrowheads="1"/>
            </p:cNvSpPr>
            <p:nvPr/>
          </p:nvSpPr>
          <p:spPr bwMode="auto">
            <a:xfrm>
              <a:off x="4208" y="429"/>
              <a:ext cx="1043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07" name="Freeform 909"/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56 w 211"/>
                <a:gd name="T3" fmla="*/ 73 h 2537"/>
                <a:gd name="T4" fmla="*/ 2 w 211"/>
                <a:gd name="T5" fmla="*/ 839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208" name="Freeform 910"/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3 h 226"/>
                <a:gd name="T4" fmla="*/ 87 w 328"/>
                <a:gd name="T5" fmla="*/ 77 h 226"/>
                <a:gd name="T6" fmla="*/ 0 w 328"/>
                <a:gd name="T7" fmla="*/ 34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14" name="Rectangle 911"/>
            <p:cNvSpPr>
              <a:spLocks noChangeArrowheads="1"/>
            </p:cNvSpPr>
            <p:nvPr/>
          </p:nvSpPr>
          <p:spPr bwMode="auto">
            <a:xfrm>
              <a:off x="4214" y="692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10" name="Group 912"/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70740" name="AutoShape 913"/>
              <p:cNvSpPr>
                <a:spLocks noChangeArrowheads="1"/>
              </p:cNvSpPr>
              <p:nvPr/>
            </p:nvSpPr>
            <p:spPr bwMode="auto">
              <a:xfrm>
                <a:off x="616" y="2565"/>
                <a:ext cx="724" cy="12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41" name="AutoShape 914"/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93" cy="10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16" name="Rectangle 915"/>
            <p:cNvSpPr>
              <a:spLocks noChangeArrowheads="1"/>
            </p:cNvSpPr>
            <p:nvPr/>
          </p:nvSpPr>
          <p:spPr bwMode="auto">
            <a:xfrm>
              <a:off x="4226" y="1020"/>
              <a:ext cx="592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12" name="Group 916"/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70738" name="AutoShape 917"/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31" cy="136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39" name="AutoShape 918"/>
              <p:cNvSpPr>
                <a:spLocks noChangeArrowheads="1"/>
              </p:cNvSpPr>
              <p:nvPr/>
            </p:nvSpPr>
            <p:spPr bwMode="auto">
              <a:xfrm>
                <a:off x="626" y="2581"/>
                <a:ext cx="700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18" name="Rectangle 919"/>
            <p:cNvSpPr>
              <a:spLocks noChangeArrowheads="1"/>
            </p:cNvSpPr>
            <p:nvPr/>
          </p:nvSpPr>
          <p:spPr bwMode="auto">
            <a:xfrm>
              <a:off x="4214" y="1361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19" name="Rectangle 920"/>
            <p:cNvSpPr>
              <a:spLocks noChangeArrowheads="1"/>
            </p:cNvSpPr>
            <p:nvPr/>
          </p:nvSpPr>
          <p:spPr bwMode="auto">
            <a:xfrm>
              <a:off x="4226" y="1657"/>
              <a:ext cx="598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grpSp>
          <p:nvGrpSpPr>
            <p:cNvPr id="177215" name="Group 921"/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0736" name="AutoShape 922"/>
              <p:cNvSpPr>
                <a:spLocks noChangeArrowheads="1"/>
              </p:cNvSpPr>
              <p:nvPr/>
            </p:nvSpPr>
            <p:spPr bwMode="auto">
              <a:xfrm>
                <a:off x="611" y="2571"/>
                <a:ext cx="730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37" name="AutoShape 923"/>
              <p:cNvSpPr>
                <a:spLocks noChangeArrowheads="1"/>
              </p:cNvSpPr>
              <p:nvPr/>
            </p:nvSpPr>
            <p:spPr bwMode="auto">
              <a:xfrm>
                <a:off x="626" y="2589"/>
                <a:ext cx="699" cy="12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177216" name="Freeform 924"/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87 w 328"/>
                <a:gd name="T3" fmla="*/ 42 h 226"/>
                <a:gd name="T4" fmla="*/ 87 w 328"/>
                <a:gd name="T5" fmla="*/ 75 h 226"/>
                <a:gd name="T6" fmla="*/ 0 w 328"/>
                <a:gd name="T7" fmla="*/ 32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177217" name="Group 925"/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0734" name="AutoShape 926"/>
              <p:cNvSpPr>
                <a:spLocks noChangeArrowheads="1"/>
              </p:cNvSpPr>
              <p:nvPr/>
            </p:nvSpPr>
            <p:spPr bwMode="auto">
              <a:xfrm>
                <a:off x="613" y="2569"/>
                <a:ext cx="71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  <p:sp>
            <p:nvSpPr>
              <p:cNvPr id="70735" name="AutoShape 927"/>
              <p:cNvSpPr>
                <a:spLocks noChangeArrowheads="1"/>
              </p:cNvSpPr>
              <p:nvPr/>
            </p:nvSpPr>
            <p:spPr bwMode="auto">
              <a:xfrm>
                <a:off x="629" y="2582"/>
                <a:ext cx="692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solidFill>
                    <a:srgbClr val="000000"/>
                  </a:solidFill>
                  <a:latin typeface="Arial" charset="0"/>
                  <a:cs typeface="Arial" charset="0"/>
                </a:endParaRPr>
              </a:p>
            </p:txBody>
          </p:sp>
        </p:grpSp>
        <p:sp>
          <p:nvSpPr>
            <p:cNvPr id="70723" name="Rectangle 928"/>
            <p:cNvSpPr>
              <a:spLocks noChangeArrowheads="1"/>
            </p:cNvSpPr>
            <p:nvPr/>
          </p:nvSpPr>
          <p:spPr bwMode="auto">
            <a:xfrm>
              <a:off x="5250" y="429"/>
              <a:ext cx="68" cy="2291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19" name="Freeform 929"/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77 w 296"/>
                <a:gd name="T3" fmla="*/ 47 h 256"/>
                <a:gd name="T4" fmla="*/ 78 w 296"/>
                <a:gd name="T5" fmla="*/ 85 h 256"/>
                <a:gd name="T6" fmla="*/ 0 w 296"/>
                <a:gd name="T7" fmla="*/ 32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7220" name="Freeform 930"/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81 w 304"/>
                <a:gd name="T3" fmla="*/ 55 h 288"/>
                <a:gd name="T4" fmla="*/ 76 w 304"/>
                <a:gd name="T5" fmla="*/ 97 h 288"/>
                <a:gd name="T6" fmla="*/ 2 w 304"/>
                <a:gd name="T7" fmla="*/ 42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26" name="Oval 931"/>
            <p:cNvSpPr>
              <a:spLocks noChangeArrowheads="1"/>
            </p:cNvSpPr>
            <p:nvPr/>
          </p:nvSpPr>
          <p:spPr bwMode="auto">
            <a:xfrm>
              <a:off x="5516" y="2608"/>
              <a:ext cx="49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7222" name="Freeform 932"/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36 h 240"/>
                <a:gd name="T2" fmla="*/ 2 w 306"/>
                <a:gd name="T3" fmla="*/ 81 h 240"/>
                <a:gd name="T4" fmla="*/ 81 w 306"/>
                <a:gd name="T5" fmla="*/ 37 h 240"/>
                <a:gd name="T6" fmla="*/ 78 w 306"/>
                <a:gd name="T7" fmla="*/ 0 h 240"/>
                <a:gd name="T8" fmla="*/ 0 w 306"/>
                <a:gd name="T9" fmla="*/ 36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728" name="AutoShape 933"/>
            <p:cNvSpPr>
              <a:spLocks noChangeArrowheads="1"/>
            </p:cNvSpPr>
            <p:nvPr/>
          </p:nvSpPr>
          <p:spPr bwMode="auto">
            <a:xfrm>
              <a:off x="4140" y="2681"/>
              <a:ext cx="1197" cy="144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29" name="AutoShape 934"/>
            <p:cNvSpPr>
              <a:spLocks noChangeArrowheads="1"/>
            </p:cNvSpPr>
            <p:nvPr/>
          </p:nvSpPr>
          <p:spPr bwMode="auto">
            <a:xfrm>
              <a:off x="4208" y="2713"/>
              <a:ext cx="1067" cy="79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30" name="Oval 935"/>
            <p:cNvSpPr>
              <a:spLocks noChangeArrowheads="1"/>
            </p:cNvSpPr>
            <p:nvPr/>
          </p:nvSpPr>
          <p:spPr bwMode="auto">
            <a:xfrm>
              <a:off x="4307" y="2385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31" name="Oval 936"/>
            <p:cNvSpPr>
              <a:spLocks noChangeArrowheads="1"/>
            </p:cNvSpPr>
            <p:nvPr/>
          </p:nvSpPr>
          <p:spPr bwMode="auto">
            <a:xfrm>
              <a:off x="4485" y="2385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lang="en-US" i="0" dirty="0">
                <a:solidFill>
                  <a:srgbClr val="FF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32" name="Oval 937"/>
            <p:cNvSpPr>
              <a:spLocks noChangeArrowheads="1"/>
            </p:cNvSpPr>
            <p:nvPr/>
          </p:nvSpPr>
          <p:spPr bwMode="auto">
            <a:xfrm>
              <a:off x="4664" y="2379"/>
              <a:ext cx="154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70733" name="Rectangle 938"/>
            <p:cNvSpPr>
              <a:spLocks noChangeArrowheads="1"/>
            </p:cNvSpPr>
            <p:nvPr/>
          </p:nvSpPr>
          <p:spPr bwMode="auto">
            <a:xfrm>
              <a:off x="5059" y="1834"/>
              <a:ext cx="86" cy="761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pic>
        <p:nvPicPr>
          <p:cNvPr id="177204" name="Picture 21" descr="underline_base"/>
          <p:cNvPicPr>
            <a:picLocks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039813"/>
            <a:ext cx="50276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91</a:t>
            </a:fld>
            <a:endParaRPr lang="en-US" sz="1200" dirty="0">
              <a:latin typeface="Tahoma" charset="0"/>
            </a:endParaRPr>
          </a:p>
        </p:txBody>
      </p:sp>
      <p:sp>
        <p:nvSpPr>
          <p:cNvPr id="15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154" name="Group 347"/>
          <p:cNvGrpSpPr>
            <a:grpSpLocks/>
          </p:cNvGrpSpPr>
          <p:nvPr/>
        </p:nvGrpSpPr>
        <p:grpSpPr bwMode="auto">
          <a:xfrm>
            <a:off x="2751485" y="2148330"/>
            <a:ext cx="880316" cy="510540"/>
            <a:chOff x="1871277" y="1576300"/>
            <a:chExt cx="1128371" cy="437861"/>
          </a:xfrm>
        </p:grpSpPr>
        <p:sp>
          <p:nvSpPr>
            <p:cNvPr id="155" name="Oval 154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7" name="Oval 156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58" name="Freeform 157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9" name="Freeform 158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0" name="Freeform 159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1" name="Freeform 160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62" name="Straight Connector 161"/>
            <p:cNvCxnSpPr>
              <a:endCxn id="15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673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4" name="Rectangle 2"/>
          <p:cNvSpPr>
            <a:spLocks noGrp="1" noChangeArrowheads="1"/>
          </p:cNvSpPr>
          <p:nvPr>
            <p:ph type="title"/>
          </p:nvPr>
        </p:nvSpPr>
        <p:spPr>
          <a:xfrm>
            <a:off x="415925" y="39688"/>
            <a:ext cx="4560888" cy="1143000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Switches vs. routers</a:t>
            </a:r>
          </a:p>
        </p:txBody>
      </p:sp>
      <p:sp>
        <p:nvSpPr>
          <p:cNvPr id="716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341438"/>
            <a:ext cx="3967162" cy="4994275"/>
          </a:xfrm>
        </p:spPr>
        <p:txBody>
          <a:bodyPr/>
          <a:lstStyle/>
          <a:p>
            <a:pPr marL="0" indent="0">
              <a:lnSpc>
                <a:spcPct val="80000"/>
              </a:lnSpc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Gill Sans MT" charset="0"/>
                <a:cs typeface="+mn-cs"/>
              </a:rPr>
              <a:t>both are store-and-forward: 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routers: </a:t>
            </a:r>
            <a:r>
              <a:rPr lang="en-US" sz="2400" dirty="0">
                <a:latin typeface="Gill Sans MT" charset="0"/>
                <a:cs typeface="+mn-cs"/>
              </a:rPr>
              <a:t>network-layer devices (examine network-layer headers)</a:t>
            </a:r>
          </a:p>
          <a:p>
            <a:pPr marL="231775" indent="-231775"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switches</a:t>
            </a:r>
            <a:r>
              <a:rPr lang="en-US" sz="2400" i="1" dirty="0">
                <a:latin typeface="Gill Sans MT" charset="0"/>
                <a:cs typeface="+mn-cs"/>
              </a:rPr>
              <a:t>: </a:t>
            </a:r>
            <a:r>
              <a:rPr lang="en-US" sz="2400" dirty="0">
                <a:latin typeface="Gill Sans MT" charset="0"/>
                <a:cs typeface="+mn-cs"/>
              </a:rPr>
              <a:t>link-layer devices (examine link-layer headers)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endParaRPr lang="en-US" sz="2400" i="1" dirty="0">
              <a:solidFill>
                <a:srgbClr val="CC0000"/>
              </a:solidFill>
              <a:latin typeface="Gill Sans MT" charset="0"/>
              <a:cs typeface="+mn-cs"/>
            </a:endParaRPr>
          </a:p>
          <a:p>
            <a:pPr marL="0" indent="0">
              <a:lnSpc>
                <a:spcPct val="80000"/>
              </a:lnSpc>
              <a:spcBef>
                <a:spcPts val="0"/>
              </a:spcBef>
              <a:buFont typeface="Wingdings" charset="0"/>
              <a:buNone/>
              <a:defRPr/>
            </a:pPr>
            <a:r>
              <a:rPr lang="en-US" sz="2400" dirty="0">
                <a:solidFill>
                  <a:srgbClr val="000099"/>
                </a:solidFill>
                <a:latin typeface="Gill Sans MT" charset="0"/>
                <a:cs typeface="+mn-cs"/>
              </a:rPr>
              <a:t>both have forwarding tables: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routers: </a:t>
            </a:r>
            <a:r>
              <a:rPr lang="en-US" sz="2400" dirty="0">
                <a:latin typeface="Gill Sans MT" charset="0"/>
                <a:cs typeface="+mn-cs"/>
              </a:rPr>
              <a:t>compute tables using routing algorithms, IP addresses</a:t>
            </a:r>
          </a:p>
          <a:p>
            <a:pPr marL="231775" indent="-231775">
              <a:lnSpc>
                <a:spcPct val="80000"/>
              </a:lnSpc>
              <a:buSzPct val="100000"/>
              <a:buFont typeface="Wingdings" charset="2"/>
              <a:buChar char="§"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switches: </a:t>
            </a:r>
            <a:r>
              <a:rPr lang="en-US" sz="2400" dirty="0">
                <a:latin typeface="Gill Sans MT" charset="0"/>
                <a:cs typeface="+mn-cs"/>
              </a:rPr>
              <a:t>learn forwarding table using flooding, learning, MAC addresses </a:t>
            </a:r>
          </a:p>
        </p:txBody>
      </p:sp>
      <p:sp>
        <p:nvSpPr>
          <p:cNvPr id="179205" name="Freeform 3"/>
          <p:cNvSpPr>
            <a:spLocks/>
          </p:cNvSpPr>
          <p:nvPr/>
        </p:nvSpPr>
        <p:spPr bwMode="auto">
          <a:xfrm flipH="1">
            <a:off x="6543675" y="2103438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206" name="Freeform 10"/>
          <p:cNvSpPr>
            <a:spLocks/>
          </p:cNvSpPr>
          <p:nvPr/>
        </p:nvSpPr>
        <p:spPr bwMode="auto">
          <a:xfrm>
            <a:off x="6530975" y="844550"/>
            <a:ext cx="360363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79207" name="Rectangle 23"/>
          <p:cNvSpPr>
            <a:spLocks noChangeArrowheads="1"/>
          </p:cNvSpPr>
          <p:nvPr/>
        </p:nvSpPr>
        <p:spPr bwMode="auto">
          <a:xfrm>
            <a:off x="5307013" y="850900"/>
            <a:ext cx="1296987" cy="1546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9208" name="Rectangle 24"/>
          <p:cNvSpPr>
            <a:spLocks noChangeArrowheads="1"/>
          </p:cNvSpPr>
          <p:nvPr/>
        </p:nvSpPr>
        <p:spPr bwMode="auto">
          <a:xfrm>
            <a:off x="5259388" y="9223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9209" name="Line 25"/>
          <p:cNvSpPr>
            <a:spLocks noChangeShapeType="1"/>
          </p:cNvSpPr>
          <p:nvPr/>
        </p:nvSpPr>
        <p:spPr bwMode="auto">
          <a:xfrm>
            <a:off x="5259388" y="12398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10" name="Text Box 26"/>
          <p:cNvSpPr txBox="1">
            <a:spLocks noChangeArrowheads="1"/>
          </p:cNvSpPr>
          <p:nvPr/>
        </p:nvSpPr>
        <p:spPr bwMode="auto">
          <a:xfrm>
            <a:off x="5216525" y="8890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physical</a:t>
            </a:r>
          </a:p>
        </p:txBody>
      </p:sp>
      <p:sp>
        <p:nvSpPr>
          <p:cNvPr id="179211" name="Line 27"/>
          <p:cNvSpPr>
            <a:spLocks noChangeShapeType="1"/>
          </p:cNvSpPr>
          <p:nvPr/>
        </p:nvSpPr>
        <p:spPr bwMode="auto">
          <a:xfrm>
            <a:off x="5267325" y="15605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12" name="Line 28"/>
          <p:cNvSpPr>
            <a:spLocks noChangeShapeType="1"/>
          </p:cNvSpPr>
          <p:nvPr/>
        </p:nvSpPr>
        <p:spPr bwMode="auto">
          <a:xfrm>
            <a:off x="5272088" y="18415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13" name="Line 29"/>
          <p:cNvSpPr>
            <a:spLocks noChangeShapeType="1"/>
          </p:cNvSpPr>
          <p:nvPr/>
        </p:nvSpPr>
        <p:spPr bwMode="auto">
          <a:xfrm>
            <a:off x="5272088" y="21177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79214" name="Group 88"/>
          <p:cNvGrpSpPr>
            <a:grpSpLocks/>
          </p:cNvGrpSpPr>
          <p:nvPr/>
        </p:nvGrpSpPr>
        <p:grpSpPr bwMode="auto">
          <a:xfrm>
            <a:off x="6716713" y="3525838"/>
            <a:ext cx="1387475" cy="1035050"/>
            <a:chOff x="3601" y="168"/>
            <a:chExt cx="874" cy="652"/>
          </a:xfrm>
        </p:grpSpPr>
        <p:sp>
          <p:nvSpPr>
            <p:cNvPr id="179263" name="Rectangle 89"/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64" name="Rectangle 90"/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65" name="Line 91"/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9266" name="Text Box 92"/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physical</a:t>
              </a:r>
            </a:p>
          </p:txBody>
        </p:sp>
        <p:sp>
          <p:nvSpPr>
            <p:cNvPr id="179267" name="Line 93"/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179215" name="Group 94"/>
          <p:cNvGrpSpPr>
            <a:grpSpLocks/>
          </p:cNvGrpSpPr>
          <p:nvPr/>
        </p:nvGrpSpPr>
        <p:grpSpPr bwMode="auto">
          <a:xfrm>
            <a:off x="7054850" y="2100263"/>
            <a:ext cx="1387475" cy="733425"/>
            <a:chOff x="4696" y="597"/>
            <a:chExt cx="874" cy="462"/>
          </a:xfrm>
        </p:grpSpPr>
        <p:sp>
          <p:nvSpPr>
            <p:cNvPr id="179259" name="Rectangle 95"/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60" name="Rectangle 96"/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 sz="2400" i="0" dirty="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61" name="Line 97"/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79262" name="Text Box 98"/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sz="1800" i="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physical</a:t>
              </a:r>
            </a:p>
          </p:txBody>
        </p:sp>
      </p:grpSp>
      <p:sp>
        <p:nvSpPr>
          <p:cNvPr id="179216" name="Text Box 167"/>
          <p:cNvSpPr txBox="1">
            <a:spLocks noChangeArrowheads="1"/>
          </p:cNvSpPr>
          <p:nvPr/>
        </p:nvSpPr>
        <p:spPr bwMode="auto">
          <a:xfrm>
            <a:off x="5854700" y="3003550"/>
            <a:ext cx="903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b="1" i="0" dirty="0">
                <a:solidFill>
                  <a:srgbClr val="000000"/>
                </a:solidFill>
                <a:latin typeface="Arial" charset="0"/>
                <a:cs typeface="Arial" charset="0"/>
              </a:rPr>
              <a:t>switch</a:t>
            </a:r>
          </a:p>
        </p:txBody>
      </p:sp>
      <p:grpSp>
        <p:nvGrpSpPr>
          <p:cNvPr id="179217" name="Group 39"/>
          <p:cNvGrpSpPr>
            <a:grpSpLocks/>
          </p:cNvGrpSpPr>
          <p:nvPr/>
        </p:nvGrpSpPr>
        <p:grpSpPr bwMode="auto">
          <a:xfrm>
            <a:off x="4408488" y="1562100"/>
            <a:ext cx="962025" cy="304800"/>
            <a:chOff x="1070" y="918"/>
            <a:chExt cx="606" cy="192"/>
          </a:xfrm>
        </p:grpSpPr>
        <p:sp>
          <p:nvSpPr>
            <p:cNvPr id="71738" name="Rectangle 40"/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8" name="Text Box 4"/>
            <p:cNvSpPr txBox="1">
              <a:spLocks noChangeArrowheads="1"/>
            </p:cNvSpPr>
            <p:nvPr/>
          </p:nvSpPr>
          <p:spPr bwMode="auto">
            <a:xfrm>
              <a:off x="1070" y="918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179218" name="Rectangle 57"/>
          <p:cNvSpPr>
            <a:spLocks noChangeArrowheads="1"/>
          </p:cNvSpPr>
          <p:nvPr/>
        </p:nvSpPr>
        <p:spPr bwMode="auto">
          <a:xfrm>
            <a:off x="5208588" y="4594225"/>
            <a:ext cx="1296987" cy="15462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9219" name="Rectangle 58"/>
          <p:cNvSpPr>
            <a:spLocks noChangeArrowheads="1"/>
          </p:cNvSpPr>
          <p:nvPr/>
        </p:nvSpPr>
        <p:spPr bwMode="auto">
          <a:xfrm>
            <a:off x="5160963" y="4665663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2400" i="0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179220" name="Line 59"/>
          <p:cNvSpPr>
            <a:spLocks noChangeShapeType="1"/>
          </p:cNvSpPr>
          <p:nvPr/>
        </p:nvSpPr>
        <p:spPr bwMode="auto">
          <a:xfrm>
            <a:off x="5160963" y="498316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21" name="Text Box 60"/>
          <p:cNvSpPr txBox="1">
            <a:spLocks noChangeArrowheads="1"/>
          </p:cNvSpPr>
          <p:nvPr/>
        </p:nvSpPr>
        <p:spPr bwMode="auto">
          <a:xfrm>
            <a:off x="5118100" y="4632325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link</a:t>
            </a:r>
          </a:p>
          <a:p>
            <a:pPr algn="ctr">
              <a:lnSpc>
                <a:spcPct val="110000"/>
              </a:lnSpc>
            </a:pPr>
            <a:r>
              <a:rPr lang="en-US" sz="1800" i="0" dirty="0">
                <a:solidFill>
                  <a:srgbClr val="000000"/>
                </a:solidFill>
                <a:latin typeface="Arial" charset="0"/>
                <a:cs typeface="Arial" charset="0"/>
              </a:rPr>
              <a:t>physical</a:t>
            </a:r>
          </a:p>
        </p:txBody>
      </p:sp>
      <p:sp>
        <p:nvSpPr>
          <p:cNvPr id="179222" name="Line 61"/>
          <p:cNvSpPr>
            <a:spLocks noChangeShapeType="1"/>
          </p:cNvSpPr>
          <p:nvPr/>
        </p:nvSpPr>
        <p:spPr bwMode="auto">
          <a:xfrm>
            <a:off x="5168900" y="53038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23" name="Line 62"/>
          <p:cNvSpPr>
            <a:spLocks noChangeShapeType="1"/>
          </p:cNvSpPr>
          <p:nvPr/>
        </p:nvSpPr>
        <p:spPr bwMode="auto">
          <a:xfrm>
            <a:off x="5173663" y="55848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24" name="Line 63"/>
          <p:cNvSpPr>
            <a:spLocks noChangeShapeType="1"/>
          </p:cNvSpPr>
          <p:nvPr/>
        </p:nvSpPr>
        <p:spPr bwMode="auto">
          <a:xfrm>
            <a:off x="5173663" y="586105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79225" name="Freeform 49"/>
          <p:cNvSpPr>
            <a:spLocks/>
          </p:cNvSpPr>
          <p:nvPr/>
        </p:nvSpPr>
        <p:spPr bwMode="auto">
          <a:xfrm>
            <a:off x="6472238" y="4600575"/>
            <a:ext cx="381000" cy="1857375"/>
          </a:xfrm>
          <a:custGeom>
            <a:avLst/>
            <a:gdLst>
              <a:gd name="T0" fmla="*/ 0 w 240"/>
              <a:gd name="T1" fmla="*/ 2147483647 h 1170"/>
              <a:gd name="T2" fmla="*/ 2147483647 w 240"/>
              <a:gd name="T3" fmla="*/ 0 h 1170"/>
              <a:gd name="T4" fmla="*/ 2147483647 w 240"/>
              <a:gd name="T5" fmla="*/ 2147483647 h 1170"/>
              <a:gd name="T6" fmla="*/ 2147483647 w 240"/>
              <a:gd name="T7" fmla="*/ 2147483647 h 1170"/>
              <a:gd name="T8" fmla="*/ 0 w 240"/>
              <a:gd name="T9" fmla="*/ 2147483647 h 117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40" h="1170">
                <a:moveTo>
                  <a:pt x="0" y="960"/>
                </a:moveTo>
                <a:lnTo>
                  <a:pt x="6" y="0"/>
                </a:lnTo>
                <a:lnTo>
                  <a:pt x="240" y="1092"/>
                </a:lnTo>
                <a:lnTo>
                  <a:pt x="168" y="1170"/>
                </a:lnTo>
                <a:lnTo>
                  <a:pt x="0" y="960"/>
                </a:lnTo>
                <a:close/>
              </a:path>
            </a:pathLst>
          </a:custGeom>
          <a:gradFill rotWithShape="1">
            <a:gsLst>
              <a:gs pos="0">
                <a:srgbClr val="000099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179226" name="Group 50"/>
          <p:cNvGrpSpPr>
            <a:grpSpLocks/>
          </p:cNvGrpSpPr>
          <p:nvPr/>
        </p:nvGrpSpPr>
        <p:grpSpPr bwMode="auto">
          <a:xfrm>
            <a:off x="4294188" y="1814513"/>
            <a:ext cx="1095375" cy="338137"/>
            <a:chOff x="998" y="1077"/>
            <a:chExt cx="690" cy="213"/>
          </a:xfrm>
        </p:grpSpPr>
        <p:sp>
          <p:nvSpPr>
            <p:cNvPr id="71736" name="Rectangle 51"/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6" name="Text Box 7"/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frame</a:t>
              </a:r>
            </a:p>
          </p:txBody>
        </p:sp>
      </p:grpSp>
      <p:sp>
        <p:nvSpPr>
          <p:cNvPr id="179227" name="Freeform 53"/>
          <p:cNvSpPr>
            <a:spLocks/>
          </p:cNvSpPr>
          <p:nvPr/>
        </p:nvSpPr>
        <p:spPr bwMode="auto">
          <a:xfrm>
            <a:off x="5281613" y="723900"/>
            <a:ext cx="2924175" cy="5314950"/>
          </a:xfrm>
          <a:custGeom>
            <a:avLst/>
            <a:gdLst>
              <a:gd name="T0" fmla="*/ 2147483647 w 1842"/>
              <a:gd name="T1" fmla="*/ 0 h 3348"/>
              <a:gd name="T2" fmla="*/ 2147483647 w 1842"/>
              <a:gd name="T3" fmla="*/ 2147483647 h 3348"/>
              <a:gd name="T4" fmla="*/ 2147483647 w 1842"/>
              <a:gd name="T5" fmla="*/ 2147483647 h 3348"/>
              <a:gd name="T6" fmla="*/ 2147483647 w 1842"/>
              <a:gd name="T7" fmla="*/ 2147483647 h 3348"/>
              <a:gd name="T8" fmla="*/ 2147483647 w 1842"/>
              <a:gd name="T9" fmla="*/ 2147483647 h 3348"/>
              <a:gd name="T10" fmla="*/ 2147483647 w 1842"/>
              <a:gd name="T11" fmla="*/ 2147483647 h 3348"/>
              <a:gd name="T12" fmla="*/ 2147483647 w 1842"/>
              <a:gd name="T13" fmla="*/ 2147483647 h 3348"/>
              <a:gd name="T14" fmla="*/ 2147483647 w 1842"/>
              <a:gd name="T15" fmla="*/ 2147483647 h 3348"/>
              <a:gd name="T16" fmla="*/ 2147483647 w 1842"/>
              <a:gd name="T17" fmla="*/ 2147483647 h 3348"/>
              <a:gd name="T18" fmla="*/ 2147483647 w 1842"/>
              <a:gd name="T19" fmla="*/ 2147483647 h 3348"/>
              <a:gd name="T20" fmla="*/ 2147483647 w 1842"/>
              <a:gd name="T21" fmla="*/ 2147483647 h 3348"/>
              <a:gd name="T22" fmla="*/ 2147483647 w 1842"/>
              <a:gd name="T23" fmla="*/ 2147483647 h 3348"/>
              <a:gd name="T24" fmla="*/ 0 w 1842"/>
              <a:gd name="T25" fmla="*/ 2147483647 h 3348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0" t="0" r="r" b="b"/>
            <a:pathLst>
              <a:path w="1842" h="3348">
                <a:moveTo>
                  <a:pt x="132" y="0"/>
                </a:moveTo>
                <a:lnTo>
                  <a:pt x="138" y="1200"/>
                </a:lnTo>
                <a:lnTo>
                  <a:pt x="1326" y="1200"/>
                </a:lnTo>
                <a:lnTo>
                  <a:pt x="1326" y="948"/>
                </a:lnTo>
                <a:lnTo>
                  <a:pt x="1830" y="948"/>
                </a:lnTo>
                <a:lnTo>
                  <a:pt x="1842" y="2496"/>
                </a:lnTo>
                <a:lnTo>
                  <a:pt x="1656" y="2340"/>
                </a:lnTo>
                <a:lnTo>
                  <a:pt x="1644" y="1896"/>
                </a:lnTo>
                <a:lnTo>
                  <a:pt x="1248" y="1902"/>
                </a:lnTo>
                <a:lnTo>
                  <a:pt x="1230" y="2430"/>
                </a:lnTo>
                <a:lnTo>
                  <a:pt x="774" y="3348"/>
                </a:lnTo>
                <a:lnTo>
                  <a:pt x="6" y="3348"/>
                </a:lnTo>
                <a:lnTo>
                  <a:pt x="0" y="2226"/>
                </a:ln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179228" name="Group 54"/>
          <p:cNvGrpSpPr>
            <a:grpSpLocks/>
          </p:cNvGrpSpPr>
          <p:nvPr/>
        </p:nvGrpSpPr>
        <p:grpSpPr bwMode="auto">
          <a:xfrm>
            <a:off x="8066088" y="2166938"/>
            <a:ext cx="1095375" cy="338137"/>
            <a:chOff x="998" y="1077"/>
            <a:chExt cx="690" cy="213"/>
          </a:xfrm>
        </p:grpSpPr>
        <p:sp>
          <p:nvSpPr>
            <p:cNvPr id="71734" name="Rectangle 55"/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4" name="Text Box 7"/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179229" name="Group 57"/>
          <p:cNvGrpSpPr>
            <a:grpSpLocks/>
          </p:cNvGrpSpPr>
          <p:nvPr/>
        </p:nvGrpSpPr>
        <p:grpSpPr bwMode="auto">
          <a:xfrm>
            <a:off x="7742238" y="3919538"/>
            <a:ext cx="1095375" cy="338137"/>
            <a:chOff x="998" y="1077"/>
            <a:chExt cx="690" cy="213"/>
          </a:xfrm>
        </p:grpSpPr>
        <p:sp>
          <p:nvSpPr>
            <p:cNvPr id="71732" name="Rectangle 58"/>
            <p:cNvSpPr>
              <a:spLocks noChangeArrowheads="1"/>
            </p:cNvSpPr>
            <p:nvPr/>
          </p:nvSpPr>
          <p:spPr bwMode="auto">
            <a:xfrm>
              <a:off x="998" y="1113"/>
              <a:ext cx="690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2" name="Text Box 7"/>
            <p:cNvSpPr txBox="1">
              <a:spLocks noChangeArrowheads="1"/>
            </p:cNvSpPr>
            <p:nvPr/>
          </p:nvSpPr>
          <p:spPr bwMode="auto">
            <a:xfrm>
              <a:off x="1107" y="1077"/>
              <a:ext cx="448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6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frame</a:t>
              </a:r>
            </a:p>
          </p:txBody>
        </p:sp>
      </p:grpSp>
      <p:grpSp>
        <p:nvGrpSpPr>
          <p:cNvPr id="179230" name="Group 60"/>
          <p:cNvGrpSpPr>
            <a:grpSpLocks/>
          </p:cNvGrpSpPr>
          <p:nvPr/>
        </p:nvGrpSpPr>
        <p:grpSpPr bwMode="auto">
          <a:xfrm>
            <a:off x="7808913" y="3638550"/>
            <a:ext cx="962025" cy="304800"/>
            <a:chOff x="1070" y="918"/>
            <a:chExt cx="606" cy="192"/>
          </a:xfrm>
        </p:grpSpPr>
        <p:sp>
          <p:nvSpPr>
            <p:cNvPr id="71730" name="Rectangle 61"/>
            <p:cNvSpPr>
              <a:spLocks noChangeArrowheads="1"/>
            </p:cNvSpPr>
            <p:nvPr/>
          </p:nvSpPr>
          <p:spPr bwMode="auto">
            <a:xfrm>
              <a:off x="1082" y="939"/>
              <a:ext cx="576" cy="13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CC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79250" name="Text Box 4"/>
            <p:cNvSpPr txBox="1">
              <a:spLocks noChangeArrowheads="1"/>
            </p:cNvSpPr>
            <p:nvPr/>
          </p:nvSpPr>
          <p:spPr bwMode="auto">
            <a:xfrm>
              <a:off x="1070" y="918"/>
              <a:ext cx="60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r>
                <a:rPr lang="en-US" sz="1400" i="0" dirty="0">
                  <a:solidFill>
                    <a:srgbClr val="CC0000"/>
                  </a:solidFill>
                  <a:latin typeface="Arial" charset="0"/>
                  <a:cs typeface="Arial" charset="0"/>
                </a:rPr>
                <a:t>datagram</a:t>
              </a:r>
            </a:p>
          </p:txBody>
        </p:sp>
      </p:grpSp>
      <p:sp>
        <p:nvSpPr>
          <p:cNvPr id="179231" name="Freeform 63"/>
          <p:cNvSpPr>
            <a:spLocks/>
          </p:cNvSpPr>
          <p:nvPr/>
        </p:nvSpPr>
        <p:spPr bwMode="auto">
          <a:xfrm>
            <a:off x="6424613" y="3533775"/>
            <a:ext cx="361950" cy="923925"/>
          </a:xfrm>
          <a:custGeom>
            <a:avLst/>
            <a:gdLst>
              <a:gd name="T0" fmla="*/ 2147483647 w 228"/>
              <a:gd name="T1" fmla="*/ 0 h 582"/>
              <a:gd name="T2" fmla="*/ 2147483647 w 228"/>
              <a:gd name="T3" fmla="*/ 2147483647 h 582"/>
              <a:gd name="T4" fmla="*/ 2147483647 w 228"/>
              <a:gd name="T5" fmla="*/ 2147483647 h 582"/>
              <a:gd name="T6" fmla="*/ 0 w 228"/>
              <a:gd name="T7" fmla="*/ 2147483647 h 582"/>
              <a:gd name="T8" fmla="*/ 2147483647 w 228"/>
              <a:gd name="T9" fmla="*/ 0 h 58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228" h="582">
                <a:moveTo>
                  <a:pt x="228" y="0"/>
                </a:moveTo>
                <a:lnTo>
                  <a:pt x="228" y="582"/>
                </a:lnTo>
                <a:lnTo>
                  <a:pt x="12" y="360"/>
                </a:lnTo>
                <a:lnTo>
                  <a:pt x="0" y="222"/>
                </a:lnTo>
                <a:lnTo>
                  <a:pt x="228" y="0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000099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grpSp>
        <p:nvGrpSpPr>
          <p:cNvPr id="179232" name="Group 44"/>
          <p:cNvGrpSpPr>
            <a:grpSpLocks/>
          </p:cNvGrpSpPr>
          <p:nvPr/>
        </p:nvGrpSpPr>
        <p:grpSpPr bwMode="auto">
          <a:xfrm>
            <a:off x="6481763" y="1347788"/>
            <a:ext cx="762000" cy="693737"/>
            <a:chOff x="-44" y="1473"/>
            <a:chExt cx="981" cy="1105"/>
          </a:xfrm>
        </p:grpSpPr>
        <p:pic>
          <p:nvPicPr>
            <p:cNvPr id="17924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924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79233" name="Group 44"/>
          <p:cNvGrpSpPr>
            <a:grpSpLocks/>
          </p:cNvGrpSpPr>
          <p:nvPr/>
        </p:nvGrpSpPr>
        <p:grpSpPr bwMode="auto">
          <a:xfrm>
            <a:off x="6461125" y="6002338"/>
            <a:ext cx="762000" cy="693737"/>
            <a:chOff x="-44" y="1473"/>
            <a:chExt cx="981" cy="1105"/>
          </a:xfrm>
        </p:grpSpPr>
        <p:pic>
          <p:nvPicPr>
            <p:cNvPr id="17924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924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71715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3463" y="2671763"/>
            <a:ext cx="877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79236" name="Picture 23" descr="underline_base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8" y="847725"/>
            <a:ext cx="41132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92</a:t>
            </a:fld>
            <a:endParaRPr lang="en-US" sz="1200" dirty="0">
              <a:latin typeface="Tahoma" charset="0"/>
            </a:endParaRPr>
          </a:p>
        </p:txBody>
      </p:sp>
      <p:sp>
        <p:nvSpPr>
          <p:cNvPr id="7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71" name="Group 347"/>
          <p:cNvGrpSpPr>
            <a:grpSpLocks/>
          </p:cNvGrpSpPr>
          <p:nvPr/>
        </p:nvGrpSpPr>
        <p:grpSpPr bwMode="auto">
          <a:xfrm>
            <a:off x="5807754" y="3834926"/>
            <a:ext cx="781085" cy="431171"/>
            <a:chOff x="1871277" y="1576300"/>
            <a:chExt cx="1128371" cy="437861"/>
          </a:xfrm>
        </p:grpSpPr>
        <p:sp>
          <p:nvSpPr>
            <p:cNvPr id="72" name="Oval 71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4" name="Oval 73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75" name="Freeform 74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6" name="Freeform 75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7" name="Freeform 76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8" name="Freeform 77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79" name="Straight Connector 78"/>
            <p:cNvCxnSpPr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19210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2" name="Rectangle 213"/>
          <p:cNvSpPr>
            <a:spLocks noChangeArrowheads="1"/>
          </p:cNvSpPr>
          <p:nvPr/>
        </p:nvSpPr>
        <p:spPr bwMode="auto">
          <a:xfrm>
            <a:off x="7543800" y="2105025"/>
            <a:ext cx="2794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3736" name="Rectangle 212"/>
          <p:cNvSpPr>
            <a:spLocks noChangeArrowheads="1"/>
          </p:cNvSpPr>
          <p:nvPr/>
        </p:nvSpPr>
        <p:spPr bwMode="auto">
          <a:xfrm>
            <a:off x="5470525" y="1889125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37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VLANs</a:t>
            </a:r>
          </a:p>
        </p:txBody>
      </p:sp>
      <p:sp>
        <p:nvSpPr>
          <p:cNvPr id="737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97338" y="355600"/>
            <a:ext cx="4926012" cy="1625600"/>
          </a:xfrm>
        </p:spPr>
        <p:txBody>
          <a:bodyPr/>
          <a:lstStyle/>
          <a:p>
            <a:pPr>
              <a:buFont typeface="Wingdings" charset="0"/>
              <a:buNone/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port-based VLAN: </a:t>
            </a:r>
            <a:r>
              <a:rPr lang="en-US" sz="2400" dirty="0">
                <a:latin typeface="Gill Sans MT" charset="0"/>
                <a:cs typeface="+mn-cs"/>
              </a:rPr>
              <a:t>switch ports grouped (by switch management software) so that </a:t>
            </a: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single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physical switch ……</a:t>
            </a:r>
          </a:p>
          <a:p>
            <a:pPr>
              <a:defRPr/>
            </a:pPr>
            <a:endParaRPr lang="en-US" sz="2000" dirty="0">
              <a:latin typeface="Gill Sans MT" charset="0"/>
              <a:cs typeface="+mn-cs"/>
            </a:endParaRPr>
          </a:p>
        </p:txBody>
      </p:sp>
      <p:sp>
        <p:nvSpPr>
          <p:cNvPr id="73739" name="Text Box 85"/>
          <p:cNvSpPr txBox="1">
            <a:spLocks noChangeArrowheads="1"/>
          </p:cNvSpPr>
          <p:nvPr/>
        </p:nvSpPr>
        <p:spPr bwMode="auto">
          <a:xfrm>
            <a:off x="681038" y="2265363"/>
            <a:ext cx="2944812" cy="2462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200" i="0" dirty="0">
                <a:solidFill>
                  <a:srgbClr val="000000"/>
                </a:solidFill>
                <a:latin typeface="Arial" charset="0"/>
                <a:cs typeface="Arial" charset="0"/>
              </a:rPr>
              <a:t>switch(es) supporting VLAN capabilities can be configured to define multiple </a:t>
            </a:r>
            <a:r>
              <a:rPr lang="en-US" sz="2200" b="1" u="sng" dirty="0">
                <a:solidFill>
                  <a:srgbClr val="CC0000"/>
                </a:solidFill>
                <a:latin typeface="Arial" charset="0"/>
                <a:cs typeface="Arial" charset="0"/>
              </a:rPr>
              <a:t>virtual</a:t>
            </a:r>
            <a:r>
              <a:rPr lang="en-US" sz="2200" i="0" dirty="0">
                <a:solidFill>
                  <a:srgbClr val="FF0000"/>
                </a:solidFill>
                <a:latin typeface="Arial" charset="0"/>
                <a:cs typeface="Arial" charset="0"/>
              </a:rPr>
              <a:t> </a:t>
            </a:r>
            <a:r>
              <a:rPr lang="en-US" sz="2200" i="0" dirty="0">
                <a:solidFill>
                  <a:srgbClr val="000000"/>
                </a:solidFill>
                <a:latin typeface="Arial" charset="0"/>
                <a:cs typeface="Arial" charset="0"/>
              </a:rPr>
              <a:t>LANS over single physical LAN infrastructure.</a:t>
            </a:r>
          </a:p>
        </p:txBody>
      </p:sp>
      <p:sp>
        <p:nvSpPr>
          <p:cNvPr id="73740" name="Rectangle 86"/>
          <p:cNvSpPr>
            <a:spLocks noChangeArrowheads="1"/>
          </p:cNvSpPr>
          <p:nvPr/>
        </p:nvSpPr>
        <p:spPr bwMode="auto">
          <a:xfrm>
            <a:off x="482600" y="1919288"/>
            <a:ext cx="3216275" cy="28130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latin typeface="Arial" charset="0"/>
              <a:cs typeface="Arial" charset="0"/>
            </a:endParaRPr>
          </a:p>
        </p:txBody>
      </p:sp>
      <p:sp>
        <p:nvSpPr>
          <p:cNvPr id="73741" name="Text Box 87"/>
          <p:cNvSpPr txBox="1">
            <a:spLocks noChangeArrowheads="1"/>
          </p:cNvSpPr>
          <p:nvPr/>
        </p:nvSpPr>
        <p:spPr bwMode="auto">
          <a:xfrm>
            <a:off x="642938" y="1543050"/>
            <a:ext cx="1836737" cy="7080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b="1" dirty="0">
                <a:solidFill>
                  <a:srgbClr val="CC0000"/>
                </a:solidFill>
                <a:latin typeface="Arial" charset="0"/>
                <a:cs typeface="Arial" charset="0"/>
              </a:rPr>
              <a:t>Virtual Local </a:t>
            </a:r>
          </a:p>
          <a:p>
            <a:pPr>
              <a:defRPr/>
            </a:pPr>
            <a:r>
              <a:rPr lang="en-US" sz="2000" b="1" dirty="0">
                <a:solidFill>
                  <a:srgbClr val="CC0000"/>
                </a:solidFill>
                <a:latin typeface="Arial" charset="0"/>
                <a:cs typeface="Arial" charset="0"/>
              </a:rPr>
              <a:t>Area Network</a:t>
            </a:r>
          </a:p>
        </p:txBody>
      </p:sp>
      <p:sp>
        <p:nvSpPr>
          <p:cNvPr id="182282" name="Rectangle 80"/>
          <p:cNvSpPr>
            <a:spLocks noChangeArrowheads="1"/>
          </p:cNvSpPr>
          <p:nvPr/>
        </p:nvSpPr>
        <p:spPr bwMode="auto">
          <a:xfrm>
            <a:off x="5462588" y="2098675"/>
            <a:ext cx="290512" cy="24288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3" name="Rectangle 77"/>
          <p:cNvSpPr>
            <a:spLocks noChangeArrowheads="1"/>
          </p:cNvSpPr>
          <p:nvPr/>
        </p:nvSpPr>
        <p:spPr bwMode="auto">
          <a:xfrm>
            <a:off x="7534275" y="1879600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4" name="Rectangle 76"/>
          <p:cNvSpPr>
            <a:spLocks noChangeArrowheads="1"/>
          </p:cNvSpPr>
          <p:nvPr/>
        </p:nvSpPr>
        <p:spPr bwMode="auto">
          <a:xfrm>
            <a:off x="6643688" y="1884363"/>
            <a:ext cx="890587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5" name="Rectangle 75"/>
          <p:cNvSpPr>
            <a:spLocks noChangeArrowheads="1"/>
          </p:cNvSpPr>
          <p:nvPr/>
        </p:nvSpPr>
        <p:spPr bwMode="auto">
          <a:xfrm>
            <a:off x="5748338" y="1884363"/>
            <a:ext cx="900112" cy="45243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6" name="Rectangle 2"/>
          <p:cNvSpPr>
            <a:spLocks noChangeArrowheads="1"/>
          </p:cNvSpPr>
          <p:nvPr/>
        </p:nvSpPr>
        <p:spPr bwMode="auto">
          <a:xfrm>
            <a:off x="5462588" y="1876425"/>
            <a:ext cx="2370137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87" name="Line 3"/>
          <p:cNvSpPr>
            <a:spLocks noChangeShapeType="1"/>
          </p:cNvSpPr>
          <p:nvPr/>
        </p:nvSpPr>
        <p:spPr bwMode="auto">
          <a:xfrm>
            <a:off x="5464175" y="2092325"/>
            <a:ext cx="23510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88" name="Text Box 6"/>
          <p:cNvSpPr txBox="1">
            <a:spLocks noChangeArrowheads="1"/>
          </p:cNvSpPr>
          <p:nvPr/>
        </p:nvSpPr>
        <p:spPr bwMode="auto">
          <a:xfrm>
            <a:off x="5380038" y="18351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82289" name="Line 7"/>
          <p:cNvSpPr>
            <a:spLocks noChangeShapeType="1"/>
          </p:cNvSpPr>
          <p:nvPr/>
        </p:nvSpPr>
        <p:spPr bwMode="auto">
          <a:xfrm>
            <a:off x="6643688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0" name="AutoShape 8"/>
          <p:cNvSpPr>
            <a:spLocks noChangeArrowheads="1"/>
          </p:cNvSpPr>
          <p:nvPr/>
        </p:nvSpPr>
        <p:spPr bwMode="auto">
          <a:xfrm>
            <a:off x="5434013" y="161766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291" name="Freeform 9"/>
          <p:cNvSpPr>
            <a:spLocks/>
          </p:cNvSpPr>
          <p:nvPr/>
        </p:nvSpPr>
        <p:spPr bwMode="auto">
          <a:xfrm>
            <a:off x="7837488" y="1620838"/>
            <a:ext cx="763587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2" name="Freeform 10"/>
          <p:cNvSpPr>
            <a:spLocks/>
          </p:cNvSpPr>
          <p:nvPr/>
        </p:nvSpPr>
        <p:spPr bwMode="auto">
          <a:xfrm>
            <a:off x="5835650" y="1665288"/>
            <a:ext cx="2228850" cy="150812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3" name="Freeform 11"/>
          <p:cNvSpPr>
            <a:spLocks/>
          </p:cNvSpPr>
          <p:nvPr/>
        </p:nvSpPr>
        <p:spPr bwMode="auto">
          <a:xfrm>
            <a:off x="6308725" y="1665288"/>
            <a:ext cx="1420813" cy="166687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4" name="Line 17"/>
          <p:cNvSpPr>
            <a:spLocks noChangeShapeType="1"/>
          </p:cNvSpPr>
          <p:nvPr/>
        </p:nvSpPr>
        <p:spPr bwMode="auto">
          <a:xfrm>
            <a:off x="7243763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5" name="Line 18"/>
          <p:cNvSpPr>
            <a:spLocks noChangeShapeType="1"/>
          </p:cNvSpPr>
          <p:nvPr/>
        </p:nvSpPr>
        <p:spPr bwMode="auto">
          <a:xfrm>
            <a:off x="6043613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6" name="Line 21"/>
          <p:cNvSpPr>
            <a:spLocks noChangeShapeType="1"/>
          </p:cNvSpPr>
          <p:nvPr/>
        </p:nvSpPr>
        <p:spPr bwMode="auto">
          <a:xfrm>
            <a:off x="5753100" y="18780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7" name="Line 22"/>
          <p:cNvSpPr>
            <a:spLocks noChangeShapeType="1"/>
          </p:cNvSpPr>
          <p:nvPr/>
        </p:nvSpPr>
        <p:spPr bwMode="auto">
          <a:xfrm>
            <a:off x="5462588" y="18907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8" name="Line 23"/>
          <p:cNvSpPr>
            <a:spLocks noChangeShapeType="1"/>
          </p:cNvSpPr>
          <p:nvPr/>
        </p:nvSpPr>
        <p:spPr bwMode="auto">
          <a:xfrm>
            <a:off x="6324600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299" name="Line 24"/>
          <p:cNvSpPr>
            <a:spLocks noChangeShapeType="1"/>
          </p:cNvSpPr>
          <p:nvPr/>
        </p:nvSpPr>
        <p:spPr bwMode="auto">
          <a:xfrm>
            <a:off x="6948488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00" name="Line 25"/>
          <p:cNvSpPr>
            <a:spLocks noChangeShapeType="1"/>
          </p:cNvSpPr>
          <p:nvPr/>
        </p:nvSpPr>
        <p:spPr bwMode="auto">
          <a:xfrm>
            <a:off x="7539038" y="18764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01" name="Text Box 26"/>
          <p:cNvSpPr txBox="1">
            <a:spLocks noChangeArrowheads="1"/>
          </p:cNvSpPr>
          <p:nvPr/>
        </p:nvSpPr>
        <p:spPr bwMode="auto">
          <a:xfrm>
            <a:off x="6261100" y="204470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sp>
        <p:nvSpPr>
          <p:cNvPr id="182302" name="Text Box 27"/>
          <p:cNvSpPr txBox="1">
            <a:spLocks noChangeArrowheads="1"/>
          </p:cNvSpPr>
          <p:nvPr/>
        </p:nvSpPr>
        <p:spPr bwMode="auto">
          <a:xfrm>
            <a:off x="6580188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182303" name="Text Box 28"/>
          <p:cNvSpPr txBox="1">
            <a:spLocks noChangeArrowheads="1"/>
          </p:cNvSpPr>
          <p:nvPr/>
        </p:nvSpPr>
        <p:spPr bwMode="auto">
          <a:xfrm>
            <a:off x="7456488" y="204946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16</a:t>
            </a:r>
          </a:p>
        </p:txBody>
      </p:sp>
      <p:sp>
        <p:nvSpPr>
          <p:cNvPr id="182304" name="Text Box 29"/>
          <p:cNvSpPr txBox="1">
            <a:spLocks noChangeArrowheads="1"/>
          </p:cNvSpPr>
          <p:nvPr/>
        </p:nvSpPr>
        <p:spPr bwMode="auto">
          <a:xfrm>
            <a:off x="6561138" y="204946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10</a:t>
            </a:r>
          </a:p>
        </p:txBody>
      </p:sp>
      <p:sp>
        <p:nvSpPr>
          <p:cNvPr id="182305" name="Text Box 30"/>
          <p:cNvSpPr txBox="1">
            <a:spLocks noChangeArrowheads="1"/>
          </p:cNvSpPr>
          <p:nvPr/>
        </p:nvSpPr>
        <p:spPr bwMode="auto">
          <a:xfrm>
            <a:off x="5389563" y="2035175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82306" name="Text Box 57"/>
          <p:cNvSpPr txBox="1">
            <a:spLocks noChangeArrowheads="1"/>
          </p:cNvSpPr>
          <p:nvPr/>
        </p:nvSpPr>
        <p:spPr bwMode="auto">
          <a:xfrm>
            <a:off x="6256338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182307" name="Line 61"/>
          <p:cNvSpPr>
            <a:spLocks noChangeShapeType="1"/>
          </p:cNvSpPr>
          <p:nvPr/>
        </p:nvSpPr>
        <p:spPr bwMode="auto">
          <a:xfrm flipH="1">
            <a:off x="4702175" y="2211388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08" name="Line 62"/>
          <p:cNvSpPr>
            <a:spLocks noChangeShapeType="1"/>
          </p:cNvSpPr>
          <p:nvPr/>
        </p:nvSpPr>
        <p:spPr bwMode="auto">
          <a:xfrm flipH="1">
            <a:off x="5087938" y="2211388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09" name="Line 63"/>
          <p:cNvSpPr>
            <a:spLocks noChangeShapeType="1"/>
          </p:cNvSpPr>
          <p:nvPr/>
        </p:nvSpPr>
        <p:spPr bwMode="auto">
          <a:xfrm flipH="1">
            <a:off x="5807075" y="2227263"/>
            <a:ext cx="70961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10" name="Text Box 64"/>
          <p:cNvSpPr txBox="1">
            <a:spLocks noChangeArrowheads="1"/>
          </p:cNvSpPr>
          <p:nvPr/>
        </p:nvSpPr>
        <p:spPr bwMode="auto">
          <a:xfrm>
            <a:off x="7527925" y="2589213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182311" name="Line 69"/>
          <p:cNvSpPr>
            <a:spLocks noChangeShapeType="1"/>
          </p:cNvSpPr>
          <p:nvPr/>
        </p:nvSpPr>
        <p:spPr bwMode="auto">
          <a:xfrm>
            <a:off x="6815138" y="2214563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12" name="Line 70"/>
          <p:cNvSpPr>
            <a:spLocks noChangeShapeType="1"/>
          </p:cNvSpPr>
          <p:nvPr/>
        </p:nvSpPr>
        <p:spPr bwMode="auto">
          <a:xfrm>
            <a:off x="6805613" y="2012950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13" name="Line 71"/>
          <p:cNvSpPr>
            <a:spLocks noChangeShapeType="1"/>
          </p:cNvSpPr>
          <p:nvPr/>
        </p:nvSpPr>
        <p:spPr bwMode="auto">
          <a:xfrm>
            <a:off x="7661275" y="1957388"/>
            <a:ext cx="51435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2314" name="Text Box 72"/>
          <p:cNvSpPr txBox="1">
            <a:spLocks noChangeArrowheads="1"/>
          </p:cNvSpPr>
          <p:nvPr/>
        </p:nvSpPr>
        <p:spPr bwMode="auto">
          <a:xfrm>
            <a:off x="4692650" y="3132138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Electrical Engineering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1-8)</a:t>
            </a:r>
          </a:p>
        </p:txBody>
      </p:sp>
      <p:sp>
        <p:nvSpPr>
          <p:cNvPr id="182315" name="Text Box 73"/>
          <p:cNvSpPr txBox="1">
            <a:spLocks noChangeArrowheads="1"/>
          </p:cNvSpPr>
          <p:nvPr/>
        </p:nvSpPr>
        <p:spPr bwMode="auto">
          <a:xfrm>
            <a:off x="6854825" y="3119438"/>
            <a:ext cx="1433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Computer Science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9-15)</a:t>
            </a:r>
          </a:p>
        </p:txBody>
      </p:sp>
      <p:sp>
        <p:nvSpPr>
          <p:cNvPr id="182316" name="Text Box 74"/>
          <p:cNvSpPr txBox="1">
            <a:spLocks noChangeArrowheads="1"/>
          </p:cNvSpPr>
          <p:nvPr/>
        </p:nvSpPr>
        <p:spPr bwMode="auto">
          <a:xfrm>
            <a:off x="7451725" y="1825625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15</a:t>
            </a:r>
          </a:p>
        </p:txBody>
      </p:sp>
      <p:sp>
        <p:nvSpPr>
          <p:cNvPr id="182317" name="Oval 81"/>
          <p:cNvSpPr>
            <a:spLocks noChangeArrowheads="1"/>
          </p:cNvSpPr>
          <p:nvPr/>
        </p:nvSpPr>
        <p:spPr bwMode="auto">
          <a:xfrm>
            <a:off x="5578475" y="2190750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18" name="Oval 82"/>
          <p:cNvSpPr>
            <a:spLocks noChangeArrowheads="1"/>
          </p:cNvSpPr>
          <p:nvPr/>
        </p:nvSpPr>
        <p:spPr bwMode="auto">
          <a:xfrm>
            <a:off x="5870575" y="218757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19" name="Oval 83"/>
          <p:cNvSpPr>
            <a:spLocks noChangeArrowheads="1"/>
          </p:cNvSpPr>
          <p:nvPr/>
        </p:nvSpPr>
        <p:spPr bwMode="auto">
          <a:xfrm>
            <a:off x="6457950" y="2192338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20" name="Oval 84"/>
          <p:cNvSpPr>
            <a:spLocks noChangeArrowheads="1"/>
          </p:cNvSpPr>
          <p:nvPr/>
        </p:nvSpPr>
        <p:spPr bwMode="auto">
          <a:xfrm>
            <a:off x="6789738" y="2189163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21" name="Oval 85"/>
          <p:cNvSpPr>
            <a:spLocks noChangeArrowheads="1"/>
          </p:cNvSpPr>
          <p:nvPr/>
        </p:nvSpPr>
        <p:spPr bwMode="auto">
          <a:xfrm>
            <a:off x="6777038" y="1974850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22" name="Oval 86"/>
          <p:cNvSpPr>
            <a:spLocks noChangeArrowheads="1"/>
          </p:cNvSpPr>
          <p:nvPr/>
        </p:nvSpPr>
        <p:spPr bwMode="auto">
          <a:xfrm>
            <a:off x="7651750" y="197167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2323" name="Text Box 45"/>
          <p:cNvSpPr txBox="1">
            <a:spLocks noChangeArrowheads="1"/>
          </p:cNvSpPr>
          <p:nvPr/>
        </p:nvSpPr>
        <p:spPr bwMode="auto">
          <a:xfrm>
            <a:off x="5241925" y="255587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grpSp>
        <p:nvGrpSpPr>
          <p:cNvPr id="182324" name="Group 44"/>
          <p:cNvGrpSpPr>
            <a:grpSpLocks/>
          </p:cNvGrpSpPr>
          <p:nvPr/>
        </p:nvGrpSpPr>
        <p:grpSpPr bwMode="auto">
          <a:xfrm>
            <a:off x="4165600" y="2397125"/>
            <a:ext cx="609600" cy="558800"/>
            <a:chOff x="-44" y="1473"/>
            <a:chExt cx="981" cy="1105"/>
          </a:xfrm>
        </p:grpSpPr>
        <p:pic>
          <p:nvPicPr>
            <p:cNvPr id="182414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15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5" name="Group 44"/>
          <p:cNvGrpSpPr>
            <a:grpSpLocks/>
          </p:cNvGrpSpPr>
          <p:nvPr/>
        </p:nvGrpSpPr>
        <p:grpSpPr bwMode="auto">
          <a:xfrm>
            <a:off x="4694238" y="2489200"/>
            <a:ext cx="609600" cy="558800"/>
            <a:chOff x="-44" y="1473"/>
            <a:chExt cx="981" cy="1105"/>
          </a:xfrm>
        </p:grpSpPr>
        <p:pic>
          <p:nvPicPr>
            <p:cNvPr id="182412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13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6" name="Group 44"/>
          <p:cNvGrpSpPr>
            <a:grpSpLocks/>
          </p:cNvGrpSpPr>
          <p:nvPr/>
        </p:nvGrpSpPr>
        <p:grpSpPr bwMode="auto">
          <a:xfrm>
            <a:off x="5414963" y="2509838"/>
            <a:ext cx="609600" cy="558800"/>
            <a:chOff x="-44" y="1473"/>
            <a:chExt cx="981" cy="1105"/>
          </a:xfrm>
        </p:grpSpPr>
        <p:pic>
          <p:nvPicPr>
            <p:cNvPr id="182410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11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7" name="Group 44"/>
          <p:cNvGrpSpPr>
            <a:grpSpLocks/>
          </p:cNvGrpSpPr>
          <p:nvPr/>
        </p:nvGrpSpPr>
        <p:grpSpPr bwMode="auto">
          <a:xfrm>
            <a:off x="6430963" y="2530475"/>
            <a:ext cx="609600" cy="558800"/>
            <a:chOff x="-44" y="1473"/>
            <a:chExt cx="981" cy="1105"/>
          </a:xfrm>
        </p:grpSpPr>
        <p:pic>
          <p:nvPicPr>
            <p:cNvPr id="182408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09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8" name="Group 44"/>
          <p:cNvGrpSpPr>
            <a:grpSpLocks/>
          </p:cNvGrpSpPr>
          <p:nvPr/>
        </p:nvGrpSpPr>
        <p:grpSpPr bwMode="auto">
          <a:xfrm>
            <a:off x="6938963" y="2540000"/>
            <a:ext cx="609600" cy="558800"/>
            <a:chOff x="-44" y="1473"/>
            <a:chExt cx="981" cy="1105"/>
          </a:xfrm>
        </p:grpSpPr>
        <p:pic>
          <p:nvPicPr>
            <p:cNvPr id="182406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07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2329" name="Group 44"/>
          <p:cNvGrpSpPr>
            <a:grpSpLocks/>
          </p:cNvGrpSpPr>
          <p:nvPr/>
        </p:nvGrpSpPr>
        <p:grpSpPr bwMode="auto">
          <a:xfrm>
            <a:off x="7802563" y="2357438"/>
            <a:ext cx="609600" cy="558800"/>
            <a:chOff x="-44" y="1473"/>
            <a:chExt cx="981" cy="1105"/>
          </a:xfrm>
        </p:grpSpPr>
        <p:pic>
          <p:nvPicPr>
            <p:cNvPr id="182404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2405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3902075" y="3695700"/>
            <a:ext cx="5334000" cy="2593975"/>
            <a:chOff x="3902075" y="3695700"/>
            <a:chExt cx="5334289" cy="2593975"/>
          </a:xfrm>
        </p:grpSpPr>
        <p:sp>
          <p:nvSpPr>
            <p:cNvPr id="182332" name="Cloud"/>
            <p:cNvSpPr>
              <a:spLocks noChangeAspect="1" noEditPoints="1" noChangeArrowheads="1"/>
            </p:cNvSpPr>
            <p:nvPr/>
          </p:nvSpPr>
          <p:spPr bwMode="auto">
            <a:xfrm>
              <a:off x="4560888" y="4090988"/>
              <a:ext cx="4516437" cy="1214437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2977 w 21600"/>
                <a:gd name="T13" fmla="*/ 3262 h 21600"/>
                <a:gd name="T14" fmla="*/ 17087 w 21600"/>
                <a:gd name="T15" fmla="*/ 17337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lnTo>
                    <a:pt x="1949" y="7180"/>
                  </a:ln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3734" name="Rectangle 263"/>
            <p:cNvSpPr>
              <a:spLocks noChangeArrowheads="1"/>
            </p:cNvSpPr>
            <p:nvPr/>
          </p:nvSpPr>
          <p:spPr bwMode="auto">
            <a:xfrm>
              <a:off x="5135630" y="4583113"/>
              <a:ext cx="269890" cy="204787"/>
            </a:xfrm>
            <a:prstGeom prst="rect">
              <a:avLst/>
            </a:prstGeom>
            <a:solidFill>
              <a:srgbClr val="00FFFF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3735" name="Rectangle 262"/>
            <p:cNvSpPr>
              <a:spLocks noChangeArrowheads="1"/>
            </p:cNvSpPr>
            <p:nvPr/>
          </p:nvSpPr>
          <p:spPr bwMode="auto">
            <a:xfrm>
              <a:off x="8064726" y="4811713"/>
              <a:ext cx="279415" cy="238125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182335" name="Line 61"/>
            <p:cNvSpPr>
              <a:spLocks noChangeShapeType="1"/>
            </p:cNvSpPr>
            <p:nvPr/>
          </p:nvSpPr>
          <p:spPr bwMode="auto">
            <a:xfrm flipH="1">
              <a:off x="4364038" y="4911725"/>
              <a:ext cx="901700" cy="279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36" name="Line 62"/>
            <p:cNvSpPr>
              <a:spLocks noChangeShapeType="1"/>
            </p:cNvSpPr>
            <p:nvPr/>
          </p:nvSpPr>
          <p:spPr bwMode="auto">
            <a:xfrm flipH="1">
              <a:off x="4749800" y="4911725"/>
              <a:ext cx="806450" cy="4191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37" name="Line 63"/>
            <p:cNvSpPr>
              <a:spLocks noChangeShapeType="1"/>
            </p:cNvSpPr>
            <p:nvPr/>
          </p:nvSpPr>
          <p:spPr bwMode="auto">
            <a:xfrm flipH="1">
              <a:off x="5468938" y="4921250"/>
              <a:ext cx="684212" cy="3667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38" name="Text Box 72"/>
            <p:cNvSpPr txBox="1">
              <a:spLocks noChangeArrowheads="1"/>
            </p:cNvSpPr>
            <p:nvPr/>
          </p:nvSpPr>
          <p:spPr bwMode="auto">
            <a:xfrm>
              <a:off x="4354513" y="5832475"/>
              <a:ext cx="1651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Electrical Engineering</a:t>
              </a:r>
            </a:p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(VLAN ports 1-8)</a:t>
              </a:r>
            </a:p>
          </p:txBody>
        </p:sp>
        <p:sp>
          <p:nvSpPr>
            <p:cNvPr id="182339" name="Text Box 45"/>
            <p:cNvSpPr txBox="1">
              <a:spLocks noChangeArrowheads="1"/>
            </p:cNvSpPr>
            <p:nvPr/>
          </p:nvSpPr>
          <p:spPr bwMode="auto">
            <a:xfrm>
              <a:off x="4903788" y="5256213"/>
              <a:ext cx="4127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0" dirty="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grpSp>
          <p:nvGrpSpPr>
            <p:cNvPr id="182340" name="Group 186"/>
            <p:cNvGrpSpPr>
              <a:grpSpLocks/>
            </p:cNvGrpSpPr>
            <p:nvPr/>
          </p:nvGrpSpPr>
          <p:grpSpPr bwMode="auto">
            <a:xfrm>
              <a:off x="5041900" y="4316413"/>
              <a:ext cx="1684338" cy="738187"/>
              <a:chOff x="3479" y="2610"/>
              <a:chExt cx="1061" cy="465"/>
            </a:xfrm>
          </p:grpSpPr>
          <p:sp>
            <p:nvSpPr>
              <p:cNvPr id="182385" name="Rectangle 80"/>
              <p:cNvSpPr>
                <a:spLocks noChangeArrowheads="1"/>
              </p:cNvSpPr>
              <p:nvPr/>
            </p:nvSpPr>
            <p:spPr bwMode="auto">
              <a:xfrm>
                <a:off x="3531" y="2914"/>
                <a:ext cx="183" cy="153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86" name="Rectangle 75"/>
              <p:cNvSpPr>
                <a:spLocks noChangeArrowheads="1"/>
              </p:cNvSpPr>
              <p:nvPr/>
            </p:nvSpPr>
            <p:spPr bwMode="auto">
              <a:xfrm>
                <a:off x="3711" y="2779"/>
                <a:ext cx="567" cy="285"/>
              </a:xfrm>
              <a:prstGeom prst="rect">
                <a:avLst/>
              </a:prstGeom>
              <a:solidFill>
                <a:srgbClr val="00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87" name="Rectangle 2"/>
              <p:cNvSpPr>
                <a:spLocks noChangeArrowheads="1"/>
              </p:cNvSpPr>
              <p:nvPr/>
            </p:nvSpPr>
            <p:spPr bwMode="auto">
              <a:xfrm>
                <a:off x="3531" y="2774"/>
                <a:ext cx="745" cy="29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88" name="Line 3"/>
              <p:cNvSpPr>
                <a:spLocks noChangeShapeType="1"/>
              </p:cNvSpPr>
              <p:nvPr/>
            </p:nvSpPr>
            <p:spPr bwMode="auto">
              <a:xfrm>
                <a:off x="3532" y="2910"/>
                <a:ext cx="741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89" name="Text Box 6"/>
              <p:cNvSpPr txBox="1">
                <a:spLocks noChangeArrowheads="1"/>
              </p:cNvSpPr>
              <p:nvPr/>
            </p:nvSpPr>
            <p:spPr bwMode="auto">
              <a:xfrm>
                <a:off x="3479" y="2748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182390" name="AutoShape 8"/>
              <p:cNvSpPr>
                <a:spLocks noChangeArrowheads="1"/>
              </p:cNvSpPr>
              <p:nvPr/>
            </p:nvSpPr>
            <p:spPr bwMode="auto">
              <a:xfrm>
                <a:off x="3513" y="2611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91" name="Freeform 10"/>
              <p:cNvSpPr>
                <a:spLocks/>
              </p:cNvSpPr>
              <p:nvPr/>
            </p:nvSpPr>
            <p:spPr bwMode="auto">
              <a:xfrm>
                <a:off x="3628" y="2639"/>
                <a:ext cx="746" cy="105"/>
              </a:xfrm>
              <a:custGeom>
                <a:avLst/>
                <a:gdLst>
                  <a:gd name="T0" fmla="*/ 0 w 678"/>
                  <a:gd name="T1" fmla="*/ 83 h 110"/>
                  <a:gd name="T2" fmla="*/ 263 w 678"/>
                  <a:gd name="T3" fmla="*/ 82 h 110"/>
                  <a:gd name="T4" fmla="*/ 1007 w 678"/>
                  <a:gd name="T5" fmla="*/ 0 h 110"/>
                  <a:gd name="T6" fmla="*/ 1204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2" name="Line 18"/>
              <p:cNvSpPr>
                <a:spLocks noChangeShapeType="1"/>
              </p:cNvSpPr>
              <p:nvPr/>
            </p:nvSpPr>
            <p:spPr bwMode="auto">
              <a:xfrm>
                <a:off x="3897" y="2777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3" name="Line 21"/>
              <p:cNvSpPr>
                <a:spLocks noChangeShapeType="1"/>
              </p:cNvSpPr>
              <p:nvPr/>
            </p:nvSpPr>
            <p:spPr bwMode="auto">
              <a:xfrm>
                <a:off x="3714" y="2775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4" name="Line 22"/>
              <p:cNvSpPr>
                <a:spLocks noChangeShapeType="1"/>
              </p:cNvSpPr>
              <p:nvPr/>
            </p:nvSpPr>
            <p:spPr bwMode="auto">
              <a:xfrm>
                <a:off x="3531" y="2783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5" name="Line 23"/>
              <p:cNvSpPr>
                <a:spLocks noChangeShapeType="1"/>
              </p:cNvSpPr>
              <p:nvPr/>
            </p:nvSpPr>
            <p:spPr bwMode="auto">
              <a:xfrm>
                <a:off x="4074" y="2780"/>
                <a:ext cx="0" cy="2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96" name="Text Box 26"/>
              <p:cNvSpPr txBox="1">
                <a:spLocks noChangeArrowheads="1"/>
              </p:cNvSpPr>
              <p:nvPr/>
            </p:nvSpPr>
            <p:spPr bwMode="auto">
              <a:xfrm>
                <a:off x="4034" y="2880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8</a:t>
                </a:r>
              </a:p>
            </p:txBody>
          </p:sp>
          <p:sp>
            <p:nvSpPr>
              <p:cNvPr id="182397" name="Text Box 30"/>
              <p:cNvSpPr txBox="1">
                <a:spLocks noChangeArrowheads="1"/>
              </p:cNvSpPr>
              <p:nvPr/>
            </p:nvSpPr>
            <p:spPr bwMode="auto">
              <a:xfrm>
                <a:off x="3485" y="2874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2</a:t>
                </a:r>
              </a:p>
            </p:txBody>
          </p:sp>
          <p:sp>
            <p:nvSpPr>
              <p:cNvPr id="182398" name="Text Box 57"/>
              <p:cNvSpPr txBox="1">
                <a:spLocks noChangeArrowheads="1"/>
              </p:cNvSpPr>
              <p:nvPr/>
            </p:nvSpPr>
            <p:spPr bwMode="auto">
              <a:xfrm>
                <a:off x="4031" y="2745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000000"/>
                    </a:solidFill>
                    <a:latin typeface="Arial" charset="0"/>
                  </a:rPr>
                  <a:t>7</a:t>
                </a:r>
              </a:p>
            </p:txBody>
          </p:sp>
          <p:sp>
            <p:nvSpPr>
              <p:cNvPr id="182399" name="Oval 81"/>
              <p:cNvSpPr>
                <a:spLocks noChangeArrowheads="1"/>
              </p:cNvSpPr>
              <p:nvPr/>
            </p:nvSpPr>
            <p:spPr bwMode="auto">
              <a:xfrm>
                <a:off x="3604" y="2972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400" name="Oval 82"/>
              <p:cNvSpPr>
                <a:spLocks noChangeArrowheads="1"/>
              </p:cNvSpPr>
              <p:nvPr/>
            </p:nvSpPr>
            <p:spPr bwMode="auto">
              <a:xfrm>
                <a:off x="3788" y="2970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401" name="Oval 83"/>
              <p:cNvSpPr>
                <a:spLocks noChangeArrowheads="1"/>
              </p:cNvSpPr>
              <p:nvPr/>
            </p:nvSpPr>
            <p:spPr bwMode="auto">
              <a:xfrm>
                <a:off x="4158" y="2973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402" name="Freeform 10"/>
              <p:cNvSpPr>
                <a:spLocks/>
              </p:cNvSpPr>
              <p:nvPr/>
            </p:nvSpPr>
            <p:spPr bwMode="auto">
              <a:xfrm flipV="1">
                <a:off x="3754" y="2639"/>
                <a:ext cx="550" cy="105"/>
              </a:xfrm>
              <a:custGeom>
                <a:avLst/>
                <a:gdLst>
                  <a:gd name="T0" fmla="*/ 0 w 678"/>
                  <a:gd name="T1" fmla="*/ 83 h 110"/>
                  <a:gd name="T2" fmla="*/ 42 w 678"/>
                  <a:gd name="T3" fmla="*/ 82 h 110"/>
                  <a:gd name="T4" fmla="*/ 162 w 678"/>
                  <a:gd name="T5" fmla="*/ 0 h 110"/>
                  <a:gd name="T6" fmla="*/ 193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en-US" dirty="0"/>
              </a:p>
            </p:txBody>
          </p:sp>
          <p:sp>
            <p:nvSpPr>
              <p:cNvPr id="182403" name="Freeform 185"/>
              <p:cNvSpPr>
                <a:spLocks/>
              </p:cNvSpPr>
              <p:nvPr/>
            </p:nvSpPr>
            <p:spPr bwMode="auto">
              <a:xfrm>
                <a:off x="4274" y="2610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41" name="Group 210"/>
            <p:cNvGrpSpPr>
              <a:grpSpLocks/>
            </p:cNvGrpSpPr>
            <p:nvPr/>
          </p:nvGrpSpPr>
          <p:grpSpPr bwMode="auto">
            <a:xfrm>
              <a:off x="7080250" y="4318000"/>
              <a:ext cx="1698625" cy="742950"/>
              <a:chOff x="1003" y="3585"/>
              <a:chExt cx="1070" cy="468"/>
            </a:xfrm>
          </p:grpSpPr>
          <p:grpSp>
            <p:nvGrpSpPr>
              <p:cNvPr id="182366" name="Group 207"/>
              <p:cNvGrpSpPr>
                <a:grpSpLocks/>
              </p:cNvGrpSpPr>
              <p:nvPr/>
            </p:nvGrpSpPr>
            <p:grpSpPr bwMode="auto">
              <a:xfrm>
                <a:off x="1003" y="3723"/>
                <a:ext cx="796" cy="330"/>
                <a:chOff x="2444" y="3759"/>
                <a:chExt cx="796" cy="330"/>
              </a:xfrm>
            </p:grpSpPr>
            <p:sp>
              <p:nvSpPr>
                <p:cNvPr id="182373" name="Rectangle 77"/>
                <p:cNvSpPr>
                  <a:spLocks noChangeArrowheads="1"/>
                </p:cNvSpPr>
                <p:nvPr/>
              </p:nvSpPr>
              <p:spPr bwMode="auto">
                <a:xfrm>
                  <a:off x="3057" y="3793"/>
                  <a:ext cx="183" cy="132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374" name="Rectangle 76"/>
                <p:cNvSpPr>
                  <a:spLocks noChangeArrowheads="1"/>
                </p:cNvSpPr>
                <p:nvPr/>
              </p:nvSpPr>
              <p:spPr bwMode="auto">
                <a:xfrm>
                  <a:off x="2496" y="3796"/>
                  <a:ext cx="561" cy="288"/>
                </a:xfrm>
                <a:prstGeom prst="rect">
                  <a:avLst/>
                </a:prstGeom>
                <a:solidFill>
                  <a:srgbClr val="FFFF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375" name="Line 17"/>
                <p:cNvSpPr>
                  <a:spLocks noChangeShapeType="1"/>
                </p:cNvSpPr>
                <p:nvPr/>
              </p:nvSpPr>
              <p:spPr bwMode="auto">
                <a:xfrm>
                  <a:off x="2874" y="3797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2376" name="Line 24"/>
                <p:cNvSpPr>
                  <a:spLocks noChangeShapeType="1"/>
                </p:cNvSpPr>
                <p:nvPr/>
              </p:nvSpPr>
              <p:spPr bwMode="auto">
                <a:xfrm>
                  <a:off x="2688" y="3794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2377" name="Line 25"/>
                <p:cNvSpPr>
                  <a:spLocks noChangeShapeType="1"/>
                </p:cNvSpPr>
                <p:nvPr/>
              </p:nvSpPr>
              <p:spPr bwMode="auto">
                <a:xfrm>
                  <a:off x="3060" y="3791"/>
                  <a:ext cx="0" cy="29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dirty="0"/>
                </a:p>
              </p:txBody>
            </p:sp>
            <p:sp>
              <p:nvSpPr>
                <p:cNvPr id="18237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2456" y="3762"/>
                  <a:ext cx="152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9</a:t>
                  </a:r>
                </a:p>
              </p:txBody>
            </p:sp>
            <p:sp>
              <p:nvSpPr>
                <p:cNvPr id="182379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3008" y="3900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16</a:t>
                  </a:r>
                </a:p>
              </p:txBody>
            </p:sp>
            <p:sp>
              <p:nvSpPr>
                <p:cNvPr id="18238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2444" y="3900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10</a:t>
                  </a:r>
                </a:p>
              </p:txBody>
            </p:sp>
            <p:sp>
              <p:nvSpPr>
                <p:cNvPr id="182381" name="Text Box 74"/>
                <p:cNvSpPr txBox="1">
                  <a:spLocks noChangeArrowheads="1"/>
                </p:cNvSpPr>
                <p:nvPr/>
              </p:nvSpPr>
              <p:spPr bwMode="auto">
                <a:xfrm>
                  <a:off x="3005" y="3759"/>
                  <a:ext cx="188" cy="1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  <a:cs typeface="ＭＳ Ｐゴシック" charset="0"/>
                    </a:defRPr>
                  </a:lvl1pPr>
                  <a:lvl2pPr marL="742950" indent="-28575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2pPr>
                  <a:lvl3pPr marL="11430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3pPr>
                  <a:lvl4pPr marL="16002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4pPr>
                  <a:lvl5pPr marL="2057400" indent="-228600"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 i="1">
                      <a:solidFill>
                        <a:schemeClr val="tx1"/>
                      </a:solidFill>
                      <a:latin typeface="Comic Sans MS" charset="0"/>
                      <a:ea typeface="ＭＳ Ｐゴシック" charset="0"/>
                    </a:defRPr>
                  </a:lvl9pPr>
                </a:lstStyle>
                <a:p>
                  <a:pPr eaLnBrk="1" hangingPunct="1"/>
                  <a:r>
                    <a:rPr lang="en-US" sz="800" i="0" dirty="0">
                      <a:solidFill>
                        <a:srgbClr val="000000"/>
                      </a:solidFill>
                      <a:latin typeface="Arial" charset="0"/>
                    </a:rPr>
                    <a:t>15</a:t>
                  </a:r>
                </a:p>
              </p:txBody>
            </p:sp>
            <p:sp>
              <p:nvSpPr>
                <p:cNvPr id="182382" name="Oval 84"/>
                <p:cNvSpPr>
                  <a:spLocks noChangeArrowheads="1"/>
                </p:cNvSpPr>
                <p:nvPr/>
              </p:nvSpPr>
              <p:spPr bwMode="auto">
                <a:xfrm>
                  <a:off x="2588" y="3988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383" name="Oval 85"/>
                <p:cNvSpPr>
                  <a:spLocks noChangeArrowheads="1"/>
                </p:cNvSpPr>
                <p:nvPr/>
              </p:nvSpPr>
              <p:spPr bwMode="auto">
                <a:xfrm>
                  <a:off x="2580" y="3853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  <p:sp>
              <p:nvSpPr>
                <p:cNvPr id="182384" name="Oval 86"/>
                <p:cNvSpPr>
                  <a:spLocks noChangeArrowheads="1"/>
                </p:cNvSpPr>
                <p:nvPr/>
              </p:nvSpPr>
              <p:spPr bwMode="auto">
                <a:xfrm>
                  <a:off x="3131" y="3851"/>
                  <a:ext cx="27" cy="3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en-US" i="0" dirty="0">
                    <a:solidFill>
                      <a:srgbClr val="000000"/>
                    </a:solidFill>
                    <a:latin typeface="Arial" charset="0"/>
                  </a:endParaRPr>
                </a:p>
              </p:txBody>
            </p:sp>
          </p:grpSp>
          <p:sp>
            <p:nvSpPr>
              <p:cNvPr id="182367" name="AutoShape 8"/>
              <p:cNvSpPr>
                <a:spLocks noChangeArrowheads="1"/>
              </p:cNvSpPr>
              <p:nvPr/>
            </p:nvSpPr>
            <p:spPr bwMode="auto">
              <a:xfrm>
                <a:off x="1046" y="3586"/>
                <a:ext cx="1027" cy="165"/>
              </a:xfrm>
              <a:prstGeom prst="parallelogram">
                <a:avLst>
                  <a:gd name="adj" fmla="val 155606"/>
                </a:avLst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2368" name="Freeform 10"/>
              <p:cNvSpPr>
                <a:spLocks/>
              </p:cNvSpPr>
              <p:nvPr/>
            </p:nvSpPr>
            <p:spPr bwMode="auto">
              <a:xfrm>
                <a:off x="1161" y="3614"/>
                <a:ext cx="746" cy="105"/>
              </a:xfrm>
              <a:custGeom>
                <a:avLst/>
                <a:gdLst>
                  <a:gd name="T0" fmla="*/ 0 w 678"/>
                  <a:gd name="T1" fmla="*/ 83 h 110"/>
                  <a:gd name="T2" fmla="*/ 263 w 678"/>
                  <a:gd name="T3" fmla="*/ 82 h 110"/>
                  <a:gd name="T4" fmla="*/ 1007 w 678"/>
                  <a:gd name="T5" fmla="*/ 0 h 110"/>
                  <a:gd name="T6" fmla="*/ 1204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82369" name="Freeform 10"/>
              <p:cNvSpPr>
                <a:spLocks/>
              </p:cNvSpPr>
              <p:nvPr/>
            </p:nvSpPr>
            <p:spPr bwMode="auto">
              <a:xfrm flipV="1">
                <a:off x="1287" y="3614"/>
                <a:ext cx="550" cy="105"/>
              </a:xfrm>
              <a:custGeom>
                <a:avLst/>
                <a:gdLst>
                  <a:gd name="T0" fmla="*/ 0 w 678"/>
                  <a:gd name="T1" fmla="*/ 83 h 110"/>
                  <a:gd name="T2" fmla="*/ 42 w 678"/>
                  <a:gd name="T3" fmla="*/ 82 h 110"/>
                  <a:gd name="T4" fmla="*/ 162 w 678"/>
                  <a:gd name="T5" fmla="*/ 0 h 110"/>
                  <a:gd name="T6" fmla="*/ 193 w 678"/>
                  <a:gd name="T7" fmla="*/ 0 h 11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8"/>
                  <a:gd name="T13" fmla="*/ 0 h 110"/>
                  <a:gd name="T14" fmla="*/ 678 w 678"/>
                  <a:gd name="T15" fmla="*/ 110 h 11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8" h="110">
                    <a:moveTo>
                      <a:pt x="0" y="110"/>
                    </a:moveTo>
                    <a:lnTo>
                      <a:pt x="148" y="108"/>
                    </a:lnTo>
                    <a:lnTo>
                      <a:pt x="567" y="0"/>
                    </a:lnTo>
                    <a:lnTo>
                      <a:pt x="678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rot="10800000"/>
              <a:lstStyle/>
              <a:p>
                <a:endParaRPr lang="en-US" dirty="0"/>
              </a:p>
            </p:txBody>
          </p:sp>
          <p:sp>
            <p:nvSpPr>
              <p:cNvPr id="182370" name="Freeform 206"/>
              <p:cNvSpPr>
                <a:spLocks/>
              </p:cNvSpPr>
              <p:nvPr/>
            </p:nvSpPr>
            <p:spPr bwMode="auto">
              <a:xfrm>
                <a:off x="1807" y="3585"/>
                <a:ext cx="264" cy="456"/>
              </a:xfrm>
              <a:custGeom>
                <a:avLst/>
                <a:gdLst>
                  <a:gd name="T0" fmla="*/ 264 w 264"/>
                  <a:gd name="T1" fmla="*/ 0 h 456"/>
                  <a:gd name="T2" fmla="*/ 262 w 264"/>
                  <a:gd name="T3" fmla="*/ 248 h 456"/>
                  <a:gd name="T4" fmla="*/ 0 w 264"/>
                  <a:gd name="T5" fmla="*/ 456 h 4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64" h="456">
                    <a:moveTo>
                      <a:pt x="264" y="0"/>
                    </a:moveTo>
                    <a:lnTo>
                      <a:pt x="262" y="248"/>
                    </a:lnTo>
                    <a:lnTo>
                      <a:pt x="0" y="456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182371" name="Freeform 208"/>
              <p:cNvSpPr>
                <a:spLocks/>
              </p:cNvSpPr>
              <p:nvPr/>
            </p:nvSpPr>
            <p:spPr bwMode="auto">
              <a:xfrm>
                <a:off x="1044" y="3747"/>
                <a:ext cx="762" cy="303"/>
              </a:xfrm>
              <a:custGeom>
                <a:avLst/>
                <a:gdLst>
                  <a:gd name="T0" fmla="*/ 0 w 762"/>
                  <a:gd name="T1" fmla="*/ 3 h 303"/>
                  <a:gd name="T2" fmla="*/ 0 w 762"/>
                  <a:gd name="T3" fmla="*/ 303 h 303"/>
                  <a:gd name="T4" fmla="*/ 762 w 762"/>
                  <a:gd name="T5" fmla="*/ 303 h 303"/>
                  <a:gd name="T6" fmla="*/ 762 w 762"/>
                  <a:gd name="T7" fmla="*/ 0 h 30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62" h="303">
                    <a:moveTo>
                      <a:pt x="0" y="3"/>
                    </a:moveTo>
                    <a:lnTo>
                      <a:pt x="0" y="303"/>
                    </a:lnTo>
                    <a:lnTo>
                      <a:pt x="762" y="303"/>
                    </a:lnTo>
                    <a:lnTo>
                      <a:pt x="762" y="0"/>
                    </a:lnTo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  <p:sp>
            <p:nvSpPr>
              <p:cNvPr id="73840" name="Line 209"/>
              <p:cNvSpPr>
                <a:spLocks noChangeShapeType="1"/>
              </p:cNvSpPr>
              <p:nvPr/>
            </p:nvSpPr>
            <p:spPr bwMode="auto">
              <a:xfrm flipV="1">
                <a:off x="1044" y="3888"/>
                <a:ext cx="768" cy="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82342" name="Text Box 64"/>
            <p:cNvSpPr txBox="1">
              <a:spLocks noChangeArrowheads="1"/>
            </p:cNvSpPr>
            <p:nvPr/>
          </p:nvSpPr>
          <p:spPr bwMode="auto">
            <a:xfrm>
              <a:off x="8037513" y="5297488"/>
              <a:ext cx="412750" cy="366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i="0" dirty="0">
                  <a:solidFill>
                    <a:srgbClr val="000000"/>
                  </a:solidFill>
                  <a:latin typeface="Arial" charset="0"/>
                </a:rPr>
                <a:t>…</a:t>
              </a:r>
            </a:p>
          </p:txBody>
        </p:sp>
        <p:sp>
          <p:nvSpPr>
            <p:cNvPr id="182343" name="Line 69"/>
            <p:cNvSpPr>
              <a:spLocks noChangeShapeType="1"/>
            </p:cNvSpPr>
            <p:nvPr/>
          </p:nvSpPr>
          <p:spPr bwMode="auto">
            <a:xfrm>
              <a:off x="7324725" y="4922838"/>
              <a:ext cx="101600" cy="3778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44" name="Line 70"/>
            <p:cNvSpPr>
              <a:spLocks noChangeShapeType="1"/>
            </p:cNvSpPr>
            <p:nvPr/>
          </p:nvSpPr>
          <p:spPr bwMode="auto">
            <a:xfrm>
              <a:off x="7315200" y="4721225"/>
              <a:ext cx="479425" cy="6032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45" name="Line 71"/>
            <p:cNvSpPr>
              <a:spLocks noChangeShapeType="1"/>
            </p:cNvSpPr>
            <p:nvPr/>
          </p:nvSpPr>
          <p:spPr bwMode="auto">
            <a:xfrm>
              <a:off x="8170863" y="4665663"/>
              <a:ext cx="514350" cy="48418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82346" name="Text Box 73"/>
            <p:cNvSpPr txBox="1">
              <a:spLocks noChangeArrowheads="1"/>
            </p:cNvSpPr>
            <p:nvPr/>
          </p:nvSpPr>
          <p:spPr bwMode="auto">
            <a:xfrm>
              <a:off x="7364413" y="5827713"/>
              <a:ext cx="14335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Computer Science</a:t>
              </a:r>
            </a:p>
            <a:p>
              <a:pPr algn="ctr" eaLnBrk="1" hangingPunct="1"/>
              <a:r>
                <a:rPr lang="en-US" sz="1200" i="0" dirty="0">
                  <a:solidFill>
                    <a:srgbClr val="000000"/>
                  </a:solidFill>
                  <a:latin typeface="Arial" charset="0"/>
                </a:rPr>
                <a:t>(VLAN ports 9-16)</a:t>
              </a:r>
            </a:p>
          </p:txBody>
        </p:sp>
        <p:sp>
          <p:nvSpPr>
            <p:cNvPr id="73796" name="Rectangle 211"/>
            <p:cNvSpPr>
              <a:spLocks noChangeArrowheads="1"/>
            </p:cNvSpPr>
            <p:nvPr/>
          </p:nvSpPr>
          <p:spPr bwMode="auto">
            <a:xfrm>
              <a:off x="4095760" y="3695700"/>
              <a:ext cx="5140604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0"/>
                <a:buNone/>
                <a:defRPr/>
              </a:pPr>
              <a:r>
                <a:rPr lang="en-US" sz="2400" i="0" dirty="0">
                  <a:solidFill>
                    <a:srgbClr val="000000"/>
                  </a:solidFill>
                  <a:latin typeface="Gill Sans MT" charset="0"/>
                  <a:cs typeface="+mn-cs"/>
                </a:rPr>
                <a:t>… operates as </a:t>
              </a:r>
              <a:r>
                <a:rPr lang="en-US" sz="2400" dirty="0">
                  <a:solidFill>
                    <a:srgbClr val="CC0000"/>
                  </a:solidFill>
                  <a:latin typeface="Gill Sans MT" charset="0"/>
                  <a:cs typeface="+mn-cs"/>
                </a:rPr>
                <a:t>multiple</a:t>
              </a:r>
              <a:r>
                <a:rPr lang="en-US" sz="2400" i="0" dirty="0">
                  <a:solidFill>
                    <a:srgbClr val="CC0000"/>
                  </a:solidFill>
                  <a:latin typeface="Gill Sans MT" charset="0"/>
                  <a:cs typeface="+mn-cs"/>
                </a:rPr>
                <a:t> </a:t>
              </a:r>
              <a:r>
                <a:rPr lang="en-US" sz="2400" i="0" dirty="0">
                  <a:solidFill>
                    <a:srgbClr val="000000"/>
                  </a:solidFill>
                  <a:latin typeface="Gill Sans MT" charset="0"/>
                  <a:cs typeface="+mn-cs"/>
                </a:rPr>
                <a:t>virtual switches</a:t>
              </a:r>
            </a:p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65000"/>
                <a:buFont typeface="Wingdings" charset="0"/>
                <a:buChar char="v"/>
                <a:defRPr/>
              </a:pPr>
              <a:endParaRPr lang="en-US" sz="2000" i="0" dirty="0">
                <a:solidFill>
                  <a:srgbClr val="000000"/>
                </a:solidFill>
                <a:latin typeface="Gill Sans MT" charset="0"/>
                <a:cs typeface="+mn-cs"/>
              </a:endParaRPr>
            </a:p>
          </p:txBody>
        </p:sp>
        <p:grpSp>
          <p:nvGrpSpPr>
            <p:cNvPr id="182348" name="Group 44"/>
            <p:cNvGrpSpPr>
              <a:grpSpLocks/>
            </p:cNvGrpSpPr>
            <p:nvPr/>
          </p:nvGrpSpPr>
          <p:grpSpPr bwMode="auto">
            <a:xfrm>
              <a:off x="3902075" y="5110163"/>
              <a:ext cx="609600" cy="558800"/>
              <a:chOff x="-44" y="1473"/>
              <a:chExt cx="981" cy="1105"/>
            </a:xfrm>
          </p:grpSpPr>
          <p:pic>
            <p:nvPicPr>
              <p:cNvPr id="18236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6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49" name="Group 44"/>
            <p:cNvGrpSpPr>
              <a:grpSpLocks/>
            </p:cNvGrpSpPr>
            <p:nvPr/>
          </p:nvGrpSpPr>
          <p:grpSpPr bwMode="auto">
            <a:xfrm>
              <a:off x="4429125" y="5202238"/>
              <a:ext cx="609600" cy="558800"/>
              <a:chOff x="-44" y="1473"/>
              <a:chExt cx="981" cy="1105"/>
            </a:xfrm>
          </p:grpSpPr>
          <p:pic>
            <p:nvPicPr>
              <p:cNvPr id="182362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63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50" name="Group 44"/>
            <p:cNvGrpSpPr>
              <a:grpSpLocks/>
            </p:cNvGrpSpPr>
            <p:nvPr/>
          </p:nvGrpSpPr>
          <p:grpSpPr bwMode="auto">
            <a:xfrm>
              <a:off x="5151438" y="5222875"/>
              <a:ext cx="609600" cy="558800"/>
              <a:chOff x="-44" y="1473"/>
              <a:chExt cx="981" cy="1105"/>
            </a:xfrm>
          </p:grpSpPr>
          <p:pic>
            <p:nvPicPr>
              <p:cNvPr id="182360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61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51" name="Group 44"/>
            <p:cNvGrpSpPr>
              <a:grpSpLocks/>
            </p:cNvGrpSpPr>
            <p:nvPr/>
          </p:nvGrpSpPr>
          <p:grpSpPr bwMode="auto">
            <a:xfrm>
              <a:off x="6969125" y="5253038"/>
              <a:ext cx="609600" cy="558800"/>
              <a:chOff x="-44" y="1473"/>
              <a:chExt cx="981" cy="1105"/>
            </a:xfrm>
          </p:grpSpPr>
          <p:pic>
            <p:nvPicPr>
              <p:cNvPr id="182358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59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52" name="Group 44"/>
            <p:cNvGrpSpPr>
              <a:grpSpLocks/>
            </p:cNvGrpSpPr>
            <p:nvPr/>
          </p:nvGrpSpPr>
          <p:grpSpPr bwMode="auto">
            <a:xfrm>
              <a:off x="7477125" y="5262563"/>
              <a:ext cx="609600" cy="558800"/>
              <a:chOff x="-44" y="1473"/>
              <a:chExt cx="981" cy="1105"/>
            </a:xfrm>
          </p:grpSpPr>
          <p:pic>
            <p:nvPicPr>
              <p:cNvPr id="182356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57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  <p:grpSp>
          <p:nvGrpSpPr>
            <p:cNvPr id="182353" name="Group 44"/>
            <p:cNvGrpSpPr>
              <a:grpSpLocks/>
            </p:cNvGrpSpPr>
            <p:nvPr/>
          </p:nvGrpSpPr>
          <p:grpSpPr bwMode="auto">
            <a:xfrm>
              <a:off x="8340725" y="5080000"/>
              <a:ext cx="609600" cy="558800"/>
              <a:chOff x="-44" y="1473"/>
              <a:chExt cx="981" cy="1105"/>
            </a:xfrm>
          </p:grpSpPr>
          <p:pic>
            <p:nvPicPr>
              <p:cNvPr id="182354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2355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182331" name="Picture 24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3" y="1033463"/>
            <a:ext cx="16557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93</a:t>
            </a:fld>
            <a:endParaRPr lang="en-US" sz="1200" dirty="0">
              <a:latin typeface="Tahoma" charset="0"/>
            </a:endParaRPr>
          </a:p>
        </p:txBody>
      </p:sp>
      <p:sp>
        <p:nvSpPr>
          <p:cNvPr id="146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41885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6" name="Rectangle 115"/>
          <p:cNvSpPr>
            <a:spLocks noChangeArrowheads="1"/>
          </p:cNvSpPr>
          <p:nvPr/>
        </p:nvSpPr>
        <p:spPr bwMode="auto">
          <a:xfrm>
            <a:off x="7731125" y="3063875"/>
            <a:ext cx="279400" cy="228600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4757" name="Rectangle 4"/>
          <p:cNvSpPr>
            <a:spLocks noChangeArrowheads="1"/>
          </p:cNvSpPr>
          <p:nvPr/>
        </p:nvSpPr>
        <p:spPr bwMode="auto">
          <a:xfrm>
            <a:off x="5657850" y="2847975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475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Port-based VLAN</a:t>
            </a:r>
          </a:p>
        </p:txBody>
      </p:sp>
      <p:sp>
        <p:nvSpPr>
          <p:cNvPr id="183302" name="Rectangle 80"/>
          <p:cNvSpPr>
            <a:spLocks noChangeArrowheads="1"/>
          </p:cNvSpPr>
          <p:nvPr/>
        </p:nvSpPr>
        <p:spPr bwMode="auto">
          <a:xfrm>
            <a:off x="5649913" y="3057525"/>
            <a:ext cx="290512" cy="24288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3" name="Rectangle 77"/>
          <p:cNvSpPr>
            <a:spLocks noChangeArrowheads="1"/>
          </p:cNvSpPr>
          <p:nvPr/>
        </p:nvSpPr>
        <p:spPr bwMode="auto">
          <a:xfrm>
            <a:off x="7721600" y="2838450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4" name="Rectangle 76"/>
          <p:cNvSpPr>
            <a:spLocks noChangeArrowheads="1"/>
          </p:cNvSpPr>
          <p:nvPr/>
        </p:nvSpPr>
        <p:spPr bwMode="auto">
          <a:xfrm>
            <a:off x="6831013" y="2843213"/>
            <a:ext cx="890587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5" name="Rectangle 75"/>
          <p:cNvSpPr>
            <a:spLocks noChangeArrowheads="1"/>
          </p:cNvSpPr>
          <p:nvPr/>
        </p:nvSpPr>
        <p:spPr bwMode="auto">
          <a:xfrm>
            <a:off x="5935663" y="2843213"/>
            <a:ext cx="900112" cy="45243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6" name="Rectangle 2"/>
          <p:cNvSpPr>
            <a:spLocks noChangeArrowheads="1"/>
          </p:cNvSpPr>
          <p:nvPr/>
        </p:nvSpPr>
        <p:spPr bwMode="auto">
          <a:xfrm>
            <a:off x="5649913" y="2835275"/>
            <a:ext cx="2370137" cy="46831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07" name="Line 3"/>
          <p:cNvSpPr>
            <a:spLocks noChangeShapeType="1"/>
          </p:cNvSpPr>
          <p:nvPr/>
        </p:nvSpPr>
        <p:spPr bwMode="auto">
          <a:xfrm>
            <a:off x="5651500" y="3051175"/>
            <a:ext cx="23510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08" name="Text Box 6"/>
          <p:cNvSpPr txBox="1">
            <a:spLocks noChangeArrowheads="1"/>
          </p:cNvSpPr>
          <p:nvPr/>
        </p:nvSpPr>
        <p:spPr bwMode="auto">
          <a:xfrm>
            <a:off x="5567363" y="279400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83309" name="Line 7"/>
          <p:cNvSpPr>
            <a:spLocks noChangeShapeType="1"/>
          </p:cNvSpPr>
          <p:nvPr/>
        </p:nvSpPr>
        <p:spPr bwMode="auto">
          <a:xfrm>
            <a:off x="6831013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0" name="AutoShape 8"/>
          <p:cNvSpPr>
            <a:spLocks noChangeArrowheads="1"/>
          </p:cNvSpPr>
          <p:nvPr/>
        </p:nvSpPr>
        <p:spPr bwMode="auto">
          <a:xfrm>
            <a:off x="5621338" y="2576513"/>
            <a:ext cx="3176587" cy="261937"/>
          </a:xfrm>
          <a:prstGeom prst="parallelogram">
            <a:avLst>
              <a:gd name="adj" fmla="val 303182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11" name="Freeform 9"/>
          <p:cNvSpPr>
            <a:spLocks/>
          </p:cNvSpPr>
          <p:nvPr/>
        </p:nvSpPr>
        <p:spPr bwMode="auto">
          <a:xfrm>
            <a:off x="8024813" y="2579688"/>
            <a:ext cx="763587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2" name="Freeform 10"/>
          <p:cNvSpPr>
            <a:spLocks/>
          </p:cNvSpPr>
          <p:nvPr/>
        </p:nvSpPr>
        <p:spPr bwMode="auto">
          <a:xfrm>
            <a:off x="6022975" y="2624138"/>
            <a:ext cx="2228850" cy="150812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3" name="Freeform 11"/>
          <p:cNvSpPr>
            <a:spLocks/>
          </p:cNvSpPr>
          <p:nvPr/>
        </p:nvSpPr>
        <p:spPr bwMode="auto">
          <a:xfrm>
            <a:off x="6496050" y="2624138"/>
            <a:ext cx="1420813" cy="166687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4" name="Line 17"/>
          <p:cNvSpPr>
            <a:spLocks noChangeShapeType="1"/>
          </p:cNvSpPr>
          <p:nvPr/>
        </p:nvSpPr>
        <p:spPr bwMode="auto">
          <a:xfrm>
            <a:off x="7431088" y="28448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5" name="Line 18"/>
          <p:cNvSpPr>
            <a:spLocks noChangeShapeType="1"/>
          </p:cNvSpPr>
          <p:nvPr/>
        </p:nvSpPr>
        <p:spPr bwMode="auto">
          <a:xfrm>
            <a:off x="6230938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6" name="Line 21"/>
          <p:cNvSpPr>
            <a:spLocks noChangeShapeType="1"/>
          </p:cNvSpPr>
          <p:nvPr/>
        </p:nvSpPr>
        <p:spPr bwMode="auto">
          <a:xfrm>
            <a:off x="5940425" y="28368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7" name="Line 22"/>
          <p:cNvSpPr>
            <a:spLocks noChangeShapeType="1"/>
          </p:cNvSpPr>
          <p:nvPr/>
        </p:nvSpPr>
        <p:spPr bwMode="auto">
          <a:xfrm>
            <a:off x="5649913" y="28495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8" name="Line 23"/>
          <p:cNvSpPr>
            <a:spLocks noChangeShapeType="1"/>
          </p:cNvSpPr>
          <p:nvPr/>
        </p:nvSpPr>
        <p:spPr bwMode="auto">
          <a:xfrm>
            <a:off x="6511925" y="28448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19" name="Line 24"/>
          <p:cNvSpPr>
            <a:spLocks noChangeShapeType="1"/>
          </p:cNvSpPr>
          <p:nvPr/>
        </p:nvSpPr>
        <p:spPr bwMode="auto">
          <a:xfrm>
            <a:off x="7135813" y="28400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20" name="Line 25"/>
          <p:cNvSpPr>
            <a:spLocks noChangeShapeType="1"/>
          </p:cNvSpPr>
          <p:nvPr/>
        </p:nvSpPr>
        <p:spPr bwMode="auto">
          <a:xfrm>
            <a:off x="7726363" y="283527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21" name="Text Box 26"/>
          <p:cNvSpPr txBox="1">
            <a:spLocks noChangeArrowheads="1"/>
          </p:cNvSpPr>
          <p:nvPr/>
        </p:nvSpPr>
        <p:spPr bwMode="auto">
          <a:xfrm>
            <a:off x="6448425" y="30035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sp>
        <p:nvSpPr>
          <p:cNvPr id="183322" name="Text Box 27"/>
          <p:cNvSpPr txBox="1">
            <a:spLocks noChangeArrowheads="1"/>
          </p:cNvSpPr>
          <p:nvPr/>
        </p:nvSpPr>
        <p:spPr bwMode="auto">
          <a:xfrm>
            <a:off x="6767513" y="278923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183323" name="Text Box 28"/>
          <p:cNvSpPr txBox="1">
            <a:spLocks noChangeArrowheads="1"/>
          </p:cNvSpPr>
          <p:nvPr/>
        </p:nvSpPr>
        <p:spPr bwMode="auto">
          <a:xfrm>
            <a:off x="7643813" y="300831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16</a:t>
            </a:r>
          </a:p>
        </p:txBody>
      </p:sp>
      <p:sp>
        <p:nvSpPr>
          <p:cNvPr id="183324" name="Text Box 29"/>
          <p:cNvSpPr txBox="1">
            <a:spLocks noChangeArrowheads="1"/>
          </p:cNvSpPr>
          <p:nvPr/>
        </p:nvSpPr>
        <p:spPr bwMode="auto">
          <a:xfrm>
            <a:off x="6748463" y="300831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10</a:t>
            </a:r>
          </a:p>
        </p:txBody>
      </p:sp>
      <p:sp>
        <p:nvSpPr>
          <p:cNvPr id="183325" name="Text Box 30"/>
          <p:cNvSpPr txBox="1">
            <a:spLocks noChangeArrowheads="1"/>
          </p:cNvSpPr>
          <p:nvPr/>
        </p:nvSpPr>
        <p:spPr bwMode="auto">
          <a:xfrm>
            <a:off x="5576888" y="30035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83326" name="Text Box 57"/>
          <p:cNvSpPr txBox="1">
            <a:spLocks noChangeArrowheads="1"/>
          </p:cNvSpPr>
          <p:nvPr/>
        </p:nvSpPr>
        <p:spPr bwMode="auto">
          <a:xfrm>
            <a:off x="6443663" y="278923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183327" name="Line 61"/>
          <p:cNvSpPr>
            <a:spLocks noChangeShapeType="1"/>
          </p:cNvSpPr>
          <p:nvPr/>
        </p:nvSpPr>
        <p:spPr bwMode="auto">
          <a:xfrm flipH="1">
            <a:off x="4889500" y="3179763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28" name="Line 62"/>
          <p:cNvSpPr>
            <a:spLocks noChangeShapeType="1"/>
          </p:cNvSpPr>
          <p:nvPr/>
        </p:nvSpPr>
        <p:spPr bwMode="auto">
          <a:xfrm flipH="1">
            <a:off x="5275263" y="3170238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29" name="Line 63"/>
          <p:cNvSpPr>
            <a:spLocks noChangeShapeType="1"/>
          </p:cNvSpPr>
          <p:nvPr/>
        </p:nvSpPr>
        <p:spPr bwMode="auto">
          <a:xfrm flipH="1">
            <a:off x="5994400" y="3186113"/>
            <a:ext cx="709613" cy="360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30" name="Text Box 64"/>
          <p:cNvSpPr txBox="1">
            <a:spLocks noChangeArrowheads="1"/>
          </p:cNvSpPr>
          <p:nvPr/>
        </p:nvSpPr>
        <p:spPr bwMode="auto">
          <a:xfrm>
            <a:off x="7715250" y="3548063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183331" name="Line 69"/>
          <p:cNvSpPr>
            <a:spLocks noChangeShapeType="1"/>
          </p:cNvSpPr>
          <p:nvPr/>
        </p:nvSpPr>
        <p:spPr bwMode="auto">
          <a:xfrm>
            <a:off x="7002463" y="3173413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32" name="Line 70"/>
          <p:cNvSpPr>
            <a:spLocks noChangeShapeType="1"/>
          </p:cNvSpPr>
          <p:nvPr/>
        </p:nvSpPr>
        <p:spPr bwMode="auto">
          <a:xfrm>
            <a:off x="6992938" y="2971800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33" name="Line 71"/>
          <p:cNvSpPr>
            <a:spLocks noChangeShapeType="1"/>
          </p:cNvSpPr>
          <p:nvPr/>
        </p:nvSpPr>
        <p:spPr bwMode="auto">
          <a:xfrm>
            <a:off x="7848600" y="2916238"/>
            <a:ext cx="514350" cy="4841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3334" name="Text Box 72"/>
          <p:cNvSpPr txBox="1">
            <a:spLocks noChangeArrowheads="1"/>
          </p:cNvSpPr>
          <p:nvPr/>
        </p:nvSpPr>
        <p:spPr bwMode="auto">
          <a:xfrm>
            <a:off x="4879975" y="4090988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Electrical Engineering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1-8)</a:t>
            </a:r>
          </a:p>
        </p:txBody>
      </p:sp>
      <p:sp>
        <p:nvSpPr>
          <p:cNvPr id="183335" name="Text Box 73"/>
          <p:cNvSpPr txBox="1">
            <a:spLocks noChangeArrowheads="1"/>
          </p:cNvSpPr>
          <p:nvPr/>
        </p:nvSpPr>
        <p:spPr bwMode="auto">
          <a:xfrm>
            <a:off x="7042150" y="4078288"/>
            <a:ext cx="14335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Computer Science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9-15)</a:t>
            </a:r>
          </a:p>
        </p:txBody>
      </p:sp>
      <p:sp>
        <p:nvSpPr>
          <p:cNvPr id="183336" name="Text Box 74"/>
          <p:cNvSpPr txBox="1">
            <a:spLocks noChangeArrowheads="1"/>
          </p:cNvSpPr>
          <p:nvPr/>
        </p:nvSpPr>
        <p:spPr bwMode="auto">
          <a:xfrm>
            <a:off x="7639050" y="2784475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15</a:t>
            </a:r>
          </a:p>
        </p:txBody>
      </p:sp>
      <p:sp>
        <p:nvSpPr>
          <p:cNvPr id="183337" name="Oval 81"/>
          <p:cNvSpPr>
            <a:spLocks noChangeArrowheads="1"/>
          </p:cNvSpPr>
          <p:nvPr/>
        </p:nvSpPr>
        <p:spPr bwMode="auto">
          <a:xfrm>
            <a:off x="5765800" y="315912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38" name="Oval 82"/>
          <p:cNvSpPr>
            <a:spLocks noChangeArrowheads="1"/>
          </p:cNvSpPr>
          <p:nvPr/>
        </p:nvSpPr>
        <p:spPr bwMode="auto">
          <a:xfrm>
            <a:off x="6057900" y="314642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39" name="Oval 83"/>
          <p:cNvSpPr>
            <a:spLocks noChangeArrowheads="1"/>
          </p:cNvSpPr>
          <p:nvPr/>
        </p:nvSpPr>
        <p:spPr bwMode="auto">
          <a:xfrm>
            <a:off x="6645275" y="3151188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40" name="Oval 84"/>
          <p:cNvSpPr>
            <a:spLocks noChangeArrowheads="1"/>
          </p:cNvSpPr>
          <p:nvPr/>
        </p:nvSpPr>
        <p:spPr bwMode="auto">
          <a:xfrm>
            <a:off x="6977063" y="3148013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41" name="Oval 85"/>
          <p:cNvSpPr>
            <a:spLocks noChangeArrowheads="1"/>
          </p:cNvSpPr>
          <p:nvPr/>
        </p:nvSpPr>
        <p:spPr bwMode="auto">
          <a:xfrm>
            <a:off x="6964363" y="2933700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42" name="Oval 86"/>
          <p:cNvSpPr>
            <a:spLocks noChangeArrowheads="1"/>
          </p:cNvSpPr>
          <p:nvPr/>
        </p:nvSpPr>
        <p:spPr bwMode="auto">
          <a:xfrm>
            <a:off x="7839075" y="293052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3343" name="Text Box 45"/>
          <p:cNvSpPr txBox="1">
            <a:spLocks noChangeArrowheads="1"/>
          </p:cNvSpPr>
          <p:nvPr/>
        </p:nvSpPr>
        <p:spPr bwMode="auto">
          <a:xfrm>
            <a:off x="5429250" y="3524250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74801" name="Rectangle 116"/>
          <p:cNvSpPr>
            <a:spLocks noGrp="1" noChangeArrowheads="1"/>
          </p:cNvSpPr>
          <p:nvPr>
            <p:ph type="body" idx="1"/>
          </p:nvPr>
        </p:nvSpPr>
        <p:spPr>
          <a:xfrm>
            <a:off x="312738" y="1309688"/>
            <a:ext cx="4249737" cy="1763712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traffic isolation: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frames to/from ports </a:t>
            </a:r>
            <a:r>
              <a:rPr lang="en-US" sz="2400" dirty="0">
                <a:latin typeface="Arial"/>
                <a:cs typeface="Arial"/>
              </a:rPr>
              <a:t>1</a:t>
            </a:r>
            <a:r>
              <a:rPr lang="en-US" sz="2400" dirty="0">
                <a:latin typeface="Gill Sans MT" charset="0"/>
                <a:cs typeface="+mn-cs"/>
              </a:rPr>
              <a:t>-8 can </a:t>
            </a:r>
            <a:r>
              <a:rPr lang="en-US" sz="2400" i="1" dirty="0">
                <a:latin typeface="Gill Sans MT" charset="0"/>
                <a:cs typeface="+mn-cs"/>
              </a:rPr>
              <a:t>only</a:t>
            </a:r>
            <a:r>
              <a:rPr lang="en-US" sz="2400" dirty="0">
                <a:latin typeface="Gill Sans MT" charset="0"/>
                <a:cs typeface="+mn-cs"/>
              </a:rPr>
              <a:t> reach ports </a:t>
            </a:r>
            <a:r>
              <a:rPr lang="en-US" sz="2400" dirty="0">
                <a:latin typeface="Arial"/>
                <a:cs typeface="Arial"/>
              </a:rPr>
              <a:t>1</a:t>
            </a:r>
            <a:r>
              <a:rPr lang="en-US" sz="2400" dirty="0">
                <a:latin typeface="Gill Sans MT" charset="0"/>
                <a:cs typeface="+mn-cs"/>
              </a:rPr>
              <a:t>-8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can also define VLAN based on MAC addresses of endpoints, rather than switch port</a:t>
            </a:r>
          </a:p>
        </p:txBody>
      </p:sp>
      <p:sp>
        <p:nvSpPr>
          <p:cNvPr id="691317" name="Rectangle 117"/>
          <p:cNvSpPr>
            <a:spLocks noChangeArrowheads="1"/>
          </p:cNvSpPr>
          <p:nvPr/>
        </p:nvSpPr>
        <p:spPr bwMode="auto">
          <a:xfrm>
            <a:off x="285750" y="3286125"/>
            <a:ext cx="4060825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dynamic membership</a:t>
            </a:r>
            <a:r>
              <a:rPr lang="en-US" sz="2400" dirty="0">
                <a:solidFill>
                  <a:srgbClr val="FF0000"/>
                </a:solidFill>
                <a:latin typeface="Gill Sans MT" charset="0"/>
                <a:cs typeface="+mn-cs"/>
              </a:rPr>
              <a:t>:</a:t>
            </a:r>
            <a:r>
              <a:rPr lang="en-US" sz="2400" i="0" dirty="0">
                <a:solidFill>
                  <a:srgbClr val="000000"/>
                </a:solidFill>
                <a:latin typeface="Gill Sans MT" charset="0"/>
                <a:cs typeface="+mn-cs"/>
              </a:rPr>
              <a:t> ports can be dynamically assigned among VLANs</a:t>
            </a:r>
          </a:p>
        </p:txBody>
      </p:sp>
      <p:sp>
        <p:nvSpPr>
          <p:cNvPr id="691342" name="Text Box 142"/>
          <p:cNvSpPr txBox="1">
            <a:spLocks noChangeArrowheads="1"/>
          </p:cNvSpPr>
          <p:nvPr/>
        </p:nvSpPr>
        <p:spPr bwMode="auto">
          <a:xfrm>
            <a:off x="6656388" y="1162050"/>
            <a:ext cx="7874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Arial" charset="0"/>
              </a:rPr>
              <a:t>router</a:t>
            </a:r>
          </a:p>
        </p:txBody>
      </p:sp>
      <p:grpSp>
        <p:nvGrpSpPr>
          <p:cNvPr id="691350" name="Group 150"/>
          <p:cNvGrpSpPr>
            <a:grpSpLocks/>
          </p:cNvGrpSpPr>
          <p:nvPr/>
        </p:nvGrpSpPr>
        <p:grpSpPr bwMode="auto">
          <a:xfrm>
            <a:off x="320675" y="1531938"/>
            <a:ext cx="7010400" cy="4608512"/>
            <a:chOff x="202" y="965"/>
            <a:chExt cx="4416" cy="2903"/>
          </a:xfrm>
        </p:grpSpPr>
        <p:sp>
          <p:nvSpPr>
            <p:cNvPr id="74832" name="Rectangle 124"/>
            <p:cNvSpPr>
              <a:spLocks noChangeArrowheads="1"/>
            </p:cNvSpPr>
            <p:nvPr/>
          </p:nvSpPr>
          <p:spPr bwMode="auto">
            <a:xfrm>
              <a:off x="202" y="2852"/>
              <a:ext cx="3148" cy="10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342900" indent="-34290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buFont typeface="Wingdings" charset="2"/>
                <a:buChar char="§"/>
                <a:defRPr/>
              </a:pPr>
              <a:r>
                <a:rPr lang="en-US" sz="2400" dirty="0">
                  <a:solidFill>
                    <a:srgbClr val="CC0000"/>
                  </a:solidFill>
                  <a:latin typeface="Gill Sans MT" charset="0"/>
                  <a:cs typeface="+mn-cs"/>
                </a:rPr>
                <a:t>forwarding between VLANS:</a:t>
              </a:r>
              <a:r>
                <a:rPr lang="en-US" sz="2400" i="0" dirty="0">
                  <a:solidFill>
                    <a:srgbClr val="CC0000"/>
                  </a:solidFill>
                  <a:latin typeface="Gill Sans MT" charset="0"/>
                  <a:cs typeface="+mn-cs"/>
                </a:rPr>
                <a:t> </a:t>
              </a:r>
              <a:r>
                <a:rPr lang="en-US" sz="2400" i="0" dirty="0">
                  <a:solidFill>
                    <a:srgbClr val="000000"/>
                  </a:solidFill>
                  <a:latin typeface="Gill Sans MT" charset="0"/>
                  <a:cs typeface="+mn-cs"/>
                </a:rPr>
                <a:t>done via routing (just as with separate switches)</a:t>
              </a:r>
            </a:p>
            <a:p>
              <a:pPr marL="681038" lvl="1" indent="-223838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Font typeface="Arial"/>
                <a:buChar char="•"/>
                <a:defRPr/>
              </a:pPr>
              <a:r>
                <a:rPr lang="en-US" sz="2000" i="0" dirty="0">
                  <a:solidFill>
                    <a:srgbClr val="000000"/>
                  </a:solidFill>
                  <a:latin typeface="Gill Sans MT" charset="0"/>
                  <a:cs typeface="+mn-cs"/>
                </a:rPr>
                <a:t>in practice vendors sell combined switches plus routers</a:t>
              </a:r>
            </a:p>
          </p:txBody>
        </p:sp>
        <p:grpSp>
          <p:nvGrpSpPr>
            <p:cNvPr id="183376" name="Group 149"/>
            <p:cNvGrpSpPr>
              <a:grpSpLocks/>
            </p:cNvGrpSpPr>
            <p:nvPr/>
          </p:nvGrpSpPr>
          <p:grpSpPr bwMode="auto">
            <a:xfrm>
              <a:off x="3939" y="965"/>
              <a:ext cx="679" cy="910"/>
              <a:chOff x="3939" y="965"/>
              <a:chExt cx="679" cy="910"/>
            </a:xfrm>
          </p:grpSpPr>
          <p:grpSp>
            <p:nvGrpSpPr>
              <p:cNvPr id="183377" name="Group 126"/>
              <p:cNvGrpSpPr>
                <a:grpSpLocks/>
              </p:cNvGrpSpPr>
              <p:nvPr/>
            </p:nvGrpSpPr>
            <p:grpSpPr bwMode="auto">
              <a:xfrm>
                <a:off x="4259" y="965"/>
                <a:ext cx="359" cy="180"/>
                <a:chOff x="533" y="321"/>
                <a:chExt cx="359" cy="180"/>
              </a:xfrm>
            </p:grpSpPr>
            <p:grpSp>
              <p:nvGrpSpPr>
                <p:cNvPr id="183384" name="Group 127"/>
                <p:cNvGrpSpPr>
                  <a:grpSpLocks/>
                </p:cNvGrpSpPr>
                <p:nvPr/>
              </p:nvGrpSpPr>
              <p:grpSpPr bwMode="auto">
                <a:xfrm>
                  <a:off x="533" y="321"/>
                  <a:ext cx="359" cy="180"/>
                  <a:chOff x="1009" y="655"/>
                  <a:chExt cx="359" cy="180"/>
                </a:xfrm>
              </p:grpSpPr>
              <p:sp>
                <p:nvSpPr>
                  <p:cNvPr id="74843" name="Oval 128"/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735"/>
                    <a:ext cx="356" cy="100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sp>
                <p:nvSpPr>
                  <p:cNvPr id="74844" name="Line 129"/>
                  <p:cNvSpPr>
                    <a:spLocks noChangeShapeType="1"/>
                  </p:cNvSpPr>
                  <p:nvPr/>
                </p:nvSpPr>
                <p:spPr bwMode="auto">
                  <a:xfrm>
                    <a:off x="1012" y="727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74845" name="Line 130"/>
                  <p:cNvSpPr>
                    <a:spLocks noChangeShapeType="1"/>
                  </p:cNvSpPr>
                  <p:nvPr/>
                </p:nvSpPr>
                <p:spPr bwMode="auto">
                  <a:xfrm>
                    <a:off x="1368" y="727"/>
                    <a:ext cx="0" cy="62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cs typeface="+mn-cs"/>
                    </a:endParaRPr>
                  </a:p>
                </p:txBody>
              </p:sp>
              <p:sp>
                <p:nvSpPr>
                  <p:cNvPr id="74846" name="Rectangle 131"/>
                  <p:cNvSpPr>
                    <a:spLocks noChangeArrowheads="1"/>
                  </p:cNvSpPr>
                  <p:nvPr/>
                </p:nvSpPr>
                <p:spPr bwMode="auto">
                  <a:xfrm>
                    <a:off x="1012" y="727"/>
                    <a:ext cx="353" cy="61"/>
                  </a:xfrm>
                  <a:prstGeom prst="rect">
                    <a:avLst/>
                  </a:prstGeom>
                  <a:solidFill>
                    <a:schemeClr val="hlink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US" sz="2400" i="0" dirty="0">
                      <a:solidFill>
                        <a:srgbClr val="000000"/>
                      </a:solidFill>
                      <a:latin typeface="Times New Roman" charset="0"/>
                      <a:cs typeface="+mn-cs"/>
                    </a:endParaRPr>
                  </a:p>
                </p:txBody>
              </p:sp>
              <p:sp>
                <p:nvSpPr>
                  <p:cNvPr id="74847" name="Oval 132"/>
                  <p:cNvSpPr>
                    <a:spLocks noChangeArrowheads="1"/>
                  </p:cNvSpPr>
                  <p:nvPr/>
                </p:nvSpPr>
                <p:spPr bwMode="auto">
                  <a:xfrm>
                    <a:off x="1009" y="655"/>
                    <a:ext cx="356" cy="116"/>
                  </a:xfrm>
                  <a:prstGeom prst="ellipse">
                    <a:avLst/>
                  </a:prstGeom>
                  <a:solidFill>
                    <a:schemeClr val="hlink"/>
                  </a:solidFill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srgbClr val="000000"/>
                      </a:solidFill>
                      <a:cs typeface="+mn-cs"/>
                    </a:endParaRPr>
                  </a:p>
                </p:txBody>
              </p:sp>
              <p:grpSp>
                <p:nvGrpSpPr>
                  <p:cNvPr id="183391" name="Group 133"/>
                  <p:cNvGrpSpPr>
                    <a:grpSpLocks/>
                  </p:cNvGrpSpPr>
                  <p:nvPr/>
                </p:nvGrpSpPr>
                <p:grpSpPr bwMode="auto">
                  <a:xfrm>
                    <a:off x="1095" y="681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74853" name="Line 134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74854" name="Line 135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74855" name="Line 136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183392" name="Group 137"/>
                  <p:cNvGrpSpPr>
                    <a:grpSpLocks/>
                  </p:cNvGrpSpPr>
                  <p:nvPr/>
                </p:nvGrpSpPr>
                <p:grpSpPr bwMode="auto">
                  <a:xfrm flipV="1">
                    <a:off x="1095" y="680"/>
                    <a:ext cx="176" cy="68"/>
                    <a:chOff x="2848" y="848"/>
                    <a:chExt cx="140" cy="98"/>
                  </a:xfrm>
                </p:grpSpPr>
                <p:sp>
                  <p:nvSpPr>
                    <p:cNvPr id="74850" name="Line 138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2848" y="848"/>
                      <a:ext cx="50" cy="1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74851" name="Line 139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944" y="946"/>
                      <a:ext cx="44" cy="0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  <p:sp>
                  <p:nvSpPr>
                    <p:cNvPr id="74852" name="Line 140"/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2894" y="849"/>
                      <a:ext cx="52" cy="97"/>
                    </a:xfrm>
                    <a:prstGeom prst="line">
                      <a:avLst/>
                    </a:prstGeom>
                    <a:noFill/>
                    <a:ln w="28575">
                      <a:solidFill>
                        <a:schemeClr val="tx1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=""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="" xmlns:a14="http://schemas.microsoft.com/office/drawing/2010/main">
                          <a:effectLst>
                            <a:outerShdw blurRad="63500" dist="38099" dir="2700000" algn="ctr" rotWithShape="0">
                              <a:schemeClr val="bg2">
                                <a:alpha val="74998"/>
                              </a:schemeClr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pPr>
                        <a:defRPr/>
                      </a:pPr>
                      <a:endParaRPr lang="en-US" dirty="0">
                        <a:cs typeface="+mn-cs"/>
                      </a:endParaRPr>
                    </a:p>
                  </p:txBody>
                </p:sp>
              </p:grpSp>
            </p:grpSp>
            <p:sp>
              <p:nvSpPr>
                <p:cNvPr id="74842" name="Line 141"/>
                <p:cNvSpPr>
                  <a:spLocks noChangeShapeType="1"/>
                </p:cNvSpPr>
                <p:nvPr/>
              </p:nvSpPr>
              <p:spPr bwMode="auto">
                <a:xfrm>
                  <a:off x="535" y="368"/>
                  <a:ext cx="0" cy="6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dirty="0">
                    <a:cs typeface="+mn-cs"/>
                  </a:endParaRPr>
                </a:p>
              </p:txBody>
            </p:sp>
          </p:grpSp>
          <p:sp>
            <p:nvSpPr>
              <p:cNvPr id="183378" name="Oval 85"/>
              <p:cNvSpPr>
                <a:spLocks noChangeArrowheads="1"/>
              </p:cNvSpPr>
              <p:nvPr/>
            </p:nvSpPr>
            <p:spPr bwMode="auto">
              <a:xfrm>
                <a:off x="4180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3379" name="Oval 85"/>
              <p:cNvSpPr>
                <a:spLocks noChangeArrowheads="1"/>
              </p:cNvSpPr>
              <p:nvPr/>
            </p:nvSpPr>
            <p:spPr bwMode="auto">
              <a:xfrm>
                <a:off x="4567" y="1845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74837" name="Line 145"/>
              <p:cNvSpPr>
                <a:spLocks noChangeShapeType="1"/>
              </p:cNvSpPr>
              <p:nvPr/>
            </p:nvSpPr>
            <p:spPr bwMode="auto">
              <a:xfrm flipV="1">
                <a:off x="4188" y="1143"/>
                <a:ext cx="159" cy="717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4838" name="Line 146"/>
              <p:cNvSpPr>
                <a:spLocks noChangeShapeType="1"/>
              </p:cNvSpPr>
              <p:nvPr/>
            </p:nvSpPr>
            <p:spPr bwMode="auto">
              <a:xfrm flipH="1" flipV="1">
                <a:off x="4469" y="1148"/>
                <a:ext cx="112" cy="71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4839" name="Line 147"/>
              <p:cNvSpPr>
                <a:spLocks noChangeShapeType="1"/>
              </p:cNvSpPr>
              <p:nvPr/>
            </p:nvSpPr>
            <p:spPr bwMode="auto">
              <a:xfrm>
                <a:off x="4101" y="1062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74840" name="Line 148"/>
              <p:cNvSpPr>
                <a:spLocks noChangeShapeType="1"/>
              </p:cNvSpPr>
              <p:nvPr/>
            </p:nvSpPr>
            <p:spPr bwMode="auto">
              <a:xfrm>
                <a:off x="3939" y="1062"/>
                <a:ext cx="159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83348" name="Group 44"/>
          <p:cNvGrpSpPr>
            <a:grpSpLocks/>
          </p:cNvGrpSpPr>
          <p:nvPr/>
        </p:nvGrpSpPr>
        <p:grpSpPr bwMode="auto">
          <a:xfrm>
            <a:off x="4276725" y="3343275"/>
            <a:ext cx="722313" cy="598488"/>
            <a:chOff x="-44" y="1473"/>
            <a:chExt cx="981" cy="1105"/>
          </a:xfrm>
        </p:grpSpPr>
        <p:pic>
          <p:nvPicPr>
            <p:cNvPr id="18337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7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49" name="Group 44"/>
          <p:cNvGrpSpPr>
            <a:grpSpLocks/>
          </p:cNvGrpSpPr>
          <p:nvPr/>
        </p:nvGrpSpPr>
        <p:grpSpPr bwMode="auto">
          <a:xfrm>
            <a:off x="4724400" y="3495675"/>
            <a:ext cx="720725" cy="598488"/>
            <a:chOff x="-44" y="1473"/>
            <a:chExt cx="981" cy="1105"/>
          </a:xfrm>
        </p:grpSpPr>
        <p:pic>
          <p:nvPicPr>
            <p:cNvPr id="18337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7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50" name="Group 44"/>
          <p:cNvGrpSpPr>
            <a:grpSpLocks/>
          </p:cNvGrpSpPr>
          <p:nvPr/>
        </p:nvGrpSpPr>
        <p:grpSpPr bwMode="auto">
          <a:xfrm>
            <a:off x="5486400" y="3454400"/>
            <a:ext cx="720725" cy="600075"/>
            <a:chOff x="-44" y="1473"/>
            <a:chExt cx="981" cy="1105"/>
          </a:xfrm>
        </p:grpSpPr>
        <p:pic>
          <p:nvPicPr>
            <p:cNvPr id="18336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7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51" name="Group 44"/>
          <p:cNvGrpSpPr>
            <a:grpSpLocks/>
          </p:cNvGrpSpPr>
          <p:nvPr/>
        </p:nvGrpSpPr>
        <p:grpSpPr bwMode="auto">
          <a:xfrm>
            <a:off x="6492875" y="3444875"/>
            <a:ext cx="720725" cy="598488"/>
            <a:chOff x="-44" y="1473"/>
            <a:chExt cx="981" cy="1105"/>
          </a:xfrm>
        </p:grpSpPr>
        <p:pic>
          <p:nvPicPr>
            <p:cNvPr id="18336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6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52" name="Group 44"/>
          <p:cNvGrpSpPr>
            <a:grpSpLocks/>
          </p:cNvGrpSpPr>
          <p:nvPr/>
        </p:nvGrpSpPr>
        <p:grpSpPr bwMode="auto">
          <a:xfrm>
            <a:off x="7061200" y="3454400"/>
            <a:ext cx="720725" cy="600075"/>
            <a:chOff x="-44" y="1473"/>
            <a:chExt cx="981" cy="1105"/>
          </a:xfrm>
        </p:grpSpPr>
        <p:pic>
          <p:nvPicPr>
            <p:cNvPr id="18336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6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3353" name="Group 44"/>
          <p:cNvGrpSpPr>
            <a:grpSpLocks/>
          </p:cNvGrpSpPr>
          <p:nvPr/>
        </p:nvGrpSpPr>
        <p:grpSpPr bwMode="auto">
          <a:xfrm>
            <a:off x="7915275" y="3302000"/>
            <a:ext cx="720725" cy="600075"/>
            <a:chOff x="-44" y="1473"/>
            <a:chExt cx="981" cy="1105"/>
          </a:xfrm>
        </p:grpSpPr>
        <p:pic>
          <p:nvPicPr>
            <p:cNvPr id="18336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336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664075" y="2549525"/>
            <a:ext cx="1550988" cy="600075"/>
            <a:chOff x="4907280" y="294640"/>
            <a:chExt cx="1551062" cy="599440"/>
          </a:xfrm>
        </p:grpSpPr>
        <p:sp>
          <p:nvSpPr>
            <p:cNvPr id="74814" name="Rectangle 118"/>
            <p:cNvSpPr>
              <a:spLocks noChangeArrowheads="1"/>
            </p:cNvSpPr>
            <p:nvPr/>
          </p:nvSpPr>
          <p:spPr bwMode="auto">
            <a:xfrm>
              <a:off x="6178929" y="589603"/>
              <a:ext cx="279413" cy="206157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solidFill>
                  <a:srgbClr val="000000"/>
                </a:solidFill>
                <a:cs typeface="+mn-cs"/>
              </a:endParaRPr>
            </a:p>
          </p:txBody>
        </p:sp>
        <p:sp>
          <p:nvSpPr>
            <p:cNvPr id="74815" name="Line 120"/>
            <p:cNvSpPr>
              <a:spLocks noChangeShapeType="1"/>
            </p:cNvSpPr>
            <p:nvPr/>
          </p:nvSpPr>
          <p:spPr bwMode="auto">
            <a:xfrm flipH="1" flipV="1">
              <a:off x="5507384" y="507140"/>
              <a:ext cx="793788" cy="2093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3359" name="Oval 82"/>
            <p:cNvSpPr>
              <a:spLocks noChangeArrowheads="1"/>
            </p:cNvSpPr>
            <p:nvPr/>
          </p:nvSpPr>
          <p:spPr bwMode="auto">
            <a:xfrm>
              <a:off x="6282127" y="684530"/>
              <a:ext cx="42863" cy="4762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183360" name="Group 44"/>
            <p:cNvGrpSpPr>
              <a:grpSpLocks/>
            </p:cNvGrpSpPr>
            <p:nvPr/>
          </p:nvGrpSpPr>
          <p:grpSpPr bwMode="auto">
            <a:xfrm>
              <a:off x="4907280" y="294640"/>
              <a:ext cx="721360" cy="599440"/>
              <a:chOff x="-44" y="1473"/>
              <a:chExt cx="981" cy="1105"/>
            </a:xfrm>
          </p:grpSpPr>
          <p:pic>
            <p:nvPicPr>
              <p:cNvPr id="183361" name="Picture 45" descr="desktop_computer_stylized_medium"/>
              <p:cNvPicPr>
                <a:picLocks noChangeAspect="1" noChangeArrowheads="1"/>
              </p:cNvPicPr>
              <p:nvPr/>
            </p:nvPicPr>
            <p:blipFill>
              <a:blip r:embed="rId2" cstate="email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3362" name="Freeform 46"/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736 w 356"/>
                  <a:gd name="T3" fmla="*/ 95 h 368"/>
                  <a:gd name="T4" fmla="*/ 2059 w 356"/>
                  <a:gd name="T5" fmla="*/ 1990 h 368"/>
                  <a:gd name="T6" fmla="*/ 454 w 356"/>
                  <a:gd name="T7" fmla="*/ 2489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 cmpd="sng">
                    <a:solidFill>
                      <a:schemeClr val="tx1"/>
                    </a:solidFill>
                    <a:prstDash val="solid"/>
                    <a:round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pic>
        <p:nvPicPr>
          <p:cNvPr id="183356" name="Picture 23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13" y="1036638"/>
            <a:ext cx="41132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94</a:t>
            </a:fld>
            <a:endParaRPr lang="en-US" sz="1200" dirty="0">
              <a:latin typeface="Tahoma" charset="0"/>
            </a:endParaRPr>
          </a:p>
        </p:txBody>
      </p:sp>
      <p:sp>
        <p:nvSpPr>
          <p:cNvPr id="10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  <p:grpSp>
        <p:nvGrpSpPr>
          <p:cNvPr id="106" name="Group 347"/>
          <p:cNvGrpSpPr>
            <a:grpSpLocks/>
          </p:cNvGrpSpPr>
          <p:nvPr/>
        </p:nvGrpSpPr>
        <p:grpSpPr bwMode="auto">
          <a:xfrm>
            <a:off x="6700819" y="1533219"/>
            <a:ext cx="681857" cy="351801"/>
            <a:chOff x="1871277" y="1576300"/>
            <a:chExt cx="1128371" cy="437861"/>
          </a:xfrm>
        </p:grpSpPr>
        <p:sp>
          <p:nvSpPr>
            <p:cNvPr id="107" name="Oval 106"/>
            <p:cNvSpPr/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08" name="Rectangle 107"/>
            <p:cNvSpPr/>
            <p:nvPr/>
          </p:nvSpPr>
          <p:spPr bwMode="auto">
            <a:xfrm>
              <a:off x="1871277" y="1739611"/>
              <a:ext cx="1128371" cy="11597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Oval 108"/>
            <p:cNvSpPr/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63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</a:endParaRPr>
            </a:p>
          </p:txBody>
        </p:sp>
        <p:sp>
          <p:nvSpPr>
            <p:cNvPr id="110" name="Freeform 109"/>
            <p:cNvSpPr/>
            <p:nvPr/>
          </p:nvSpPr>
          <p:spPr bwMode="auto">
            <a:xfrm>
              <a:off x="2159708" y="1673340"/>
              <a:ext cx="548339" cy="1609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1" name="Freeform 110"/>
            <p:cNvSpPr/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connsiteX0" fmla="*/ 0 w 3645229"/>
                <a:gd name="connsiteY0" fmla="*/ 214441 h 923747"/>
                <a:gd name="connsiteX1" fmla="*/ 659770 w 3645229"/>
                <a:gd name="connsiteY1" fmla="*/ 16495 h 923747"/>
                <a:gd name="connsiteX2" fmla="*/ 1814367 w 3645229"/>
                <a:gd name="connsiteY2" fmla="*/ 511360 h 923747"/>
                <a:gd name="connsiteX3" fmla="*/ 2968965 w 3645229"/>
                <a:gd name="connsiteY3" fmla="*/ 0 h 923747"/>
                <a:gd name="connsiteX4" fmla="*/ 3645229 w 3645229"/>
                <a:gd name="connsiteY4" fmla="*/ 197946 h 923747"/>
                <a:gd name="connsiteX5" fmla="*/ 3199884 w 3645229"/>
                <a:gd name="connsiteY5" fmla="*/ 461874 h 923747"/>
                <a:gd name="connsiteX6" fmla="*/ 2985459 w 3645229"/>
                <a:gd name="connsiteY6" fmla="*/ 379396 h 923747"/>
                <a:gd name="connsiteX7" fmla="*/ 1830861 w 3645229"/>
                <a:gd name="connsiteY7" fmla="*/ 923747 h 923747"/>
                <a:gd name="connsiteX8" fmla="*/ 676264 w 3645229"/>
                <a:gd name="connsiteY8" fmla="*/ 412387 h 923747"/>
                <a:gd name="connsiteX9" fmla="*/ 527816 w 3645229"/>
                <a:gd name="connsiteY9" fmla="*/ 478369 h 923747"/>
                <a:gd name="connsiteX10" fmla="*/ 0 w 3645229"/>
                <a:gd name="connsiteY10" fmla="*/ 21444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78369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71662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23747"/>
                <a:gd name="connsiteX1" fmla="*/ 655168 w 3640627"/>
                <a:gd name="connsiteY1" fmla="*/ 16495 h 923747"/>
                <a:gd name="connsiteX2" fmla="*/ 1809765 w 3640627"/>
                <a:gd name="connsiteY2" fmla="*/ 511360 h 923747"/>
                <a:gd name="connsiteX3" fmla="*/ 2964363 w 3640627"/>
                <a:gd name="connsiteY3" fmla="*/ 0 h 923747"/>
                <a:gd name="connsiteX4" fmla="*/ 3640627 w 3640627"/>
                <a:gd name="connsiteY4" fmla="*/ 197946 h 923747"/>
                <a:gd name="connsiteX5" fmla="*/ 3195282 w 3640627"/>
                <a:gd name="connsiteY5" fmla="*/ 461874 h 923747"/>
                <a:gd name="connsiteX6" fmla="*/ 2980857 w 3640627"/>
                <a:gd name="connsiteY6" fmla="*/ 379396 h 923747"/>
                <a:gd name="connsiteX7" fmla="*/ 1826259 w 3640627"/>
                <a:gd name="connsiteY7" fmla="*/ 923747 h 923747"/>
                <a:gd name="connsiteX8" fmla="*/ 690067 w 3640627"/>
                <a:gd name="connsiteY8" fmla="*/ 412387 h 923747"/>
                <a:gd name="connsiteX9" fmla="*/ 523214 w 3640627"/>
                <a:gd name="connsiteY9" fmla="*/ 482971 h 923747"/>
                <a:gd name="connsiteX10" fmla="*/ 0 w 3640627"/>
                <a:gd name="connsiteY10" fmla="*/ 242051 h 923747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09765 w 3640627"/>
                <a:gd name="connsiteY2" fmla="*/ 511360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2980857 w 3640627"/>
                <a:gd name="connsiteY6" fmla="*/ 379396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640627"/>
                <a:gd name="connsiteY0" fmla="*/ 242051 h 946755"/>
                <a:gd name="connsiteX1" fmla="*/ 655168 w 3640627"/>
                <a:gd name="connsiteY1" fmla="*/ 16495 h 946755"/>
                <a:gd name="connsiteX2" fmla="*/ 1855778 w 3640627"/>
                <a:gd name="connsiteY2" fmla="*/ 534367 h 946755"/>
                <a:gd name="connsiteX3" fmla="*/ 2964363 w 3640627"/>
                <a:gd name="connsiteY3" fmla="*/ 0 h 946755"/>
                <a:gd name="connsiteX4" fmla="*/ 3640627 w 3640627"/>
                <a:gd name="connsiteY4" fmla="*/ 197946 h 946755"/>
                <a:gd name="connsiteX5" fmla="*/ 3195282 w 3640627"/>
                <a:gd name="connsiteY5" fmla="*/ 461874 h 946755"/>
                <a:gd name="connsiteX6" fmla="*/ 3008465 w 3640627"/>
                <a:gd name="connsiteY6" fmla="*/ 402404 h 946755"/>
                <a:gd name="connsiteX7" fmla="*/ 1876873 w 3640627"/>
                <a:gd name="connsiteY7" fmla="*/ 946755 h 946755"/>
                <a:gd name="connsiteX8" fmla="*/ 690067 w 3640627"/>
                <a:gd name="connsiteY8" fmla="*/ 412387 h 946755"/>
                <a:gd name="connsiteX9" fmla="*/ 523214 w 3640627"/>
                <a:gd name="connsiteY9" fmla="*/ 482971 h 946755"/>
                <a:gd name="connsiteX10" fmla="*/ 0 w 3640627"/>
                <a:gd name="connsiteY10" fmla="*/ 242051 h 946755"/>
                <a:gd name="connsiteX0" fmla="*/ 0 w 3723451"/>
                <a:gd name="connsiteY0" fmla="*/ 242051 h 946755"/>
                <a:gd name="connsiteX1" fmla="*/ 655168 w 3723451"/>
                <a:gd name="connsiteY1" fmla="*/ 16495 h 946755"/>
                <a:gd name="connsiteX2" fmla="*/ 1855778 w 3723451"/>
                <a:gd name="connsiteY2" fmla="*/ 534367 h 946755"/>
                <a:gd name="connsiteX3" fmla="*/ 2964363 w 3723451"/>
                <a:gd name="connsiteY3" fmla="*/ 0 h 946755"/>
                <a:gd name="connsiteX4" fmla="*/ 3723451 w 3723451"/>
                <a:gd name="connsiteY4" fmla="*/ 220954 h 946755"/>
                <a:gd name="connsiteX5" fmla="*/ 3195282 w 3723451"/>
                <a:gd name="connsiteY5" fmla="*/ 461874 h 946755"/>
                <a:gd name="connsiteX6" fmla="*/ 3008465 w 3723451"/>
                <a:gd name="connsiteY6" fmla="*/ 402404 h 946755"/>
                <a:gd name="connsiteX7" fmla="*/ 1876873 w 3723451"/>
                <a:gd name="connsiteY7" fmla="*/ 946755 h 946755"/>
                <a:gd name="connsiteX8" fmla="*/ 690067 w 3723451"/>
                <a:gd name="connsiteY8" fmla="*/ 412387 h 946755"/>
                <a:gd name="connsiteX9" fmla="*/ 523214 w 3723451"/>
                <a:gd name="connsiteY9" fmla="*/ 482971 h 946755"/>
                <a:gd name="connsiteX10" fmla="*/ 0 w 3723451"/>
                <a:gd name="connsiteY10" fmla="*/ 242051 h 946755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08465 w 3723451"/>
                <a:gd name="connsiteY6" fmla="*/ 388599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95282 w 3723451"/>
                <a:gd name="connsiteY5" fmla="*/ 448069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690067 w 3723451"/>
                <a:gd name="connsiteY8" fmla="*/ 398582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  <a:gd name="connsiteX0" fmla="*/ 0 w 3723451"/>
                <a:gd name="connsiteY0" fmla="*/ 228246 h 932950"/>
                <a:gd name="connsiteX1" fmla="*/ 655168 w 3723451"/>
                <a:gd name="connsiteY1" fmla="*/ 2690 h 932950"/>
                <a:gd name="connsiteX2" fmla="*/ 1855778 w 3723451"/>
                <a:gd name="connsiteY2" fmla="*/ 520562 h 932950"/>
                <a:gd name="connsiteX3" fmla="*/ 3001174 w 3723451"/>
                <a:gd name="connsiteY3" fmla="*/ 0 h 932950"/>
                <a:gd name="connsiteX4" fmla="*/ 3723451 w 3723451"/>
                <a:gd name="connsiteY4" fmla="*/ 207149 h 932950"/>
                <a:gd name="connsiteX5" fmla="*/ 3186079 w 3723451"/>
                <a:gd name="connsiteY5" fmla="*/ 461874 h 932950"/>
                <a:gd name="connsiteX6" fmla="*/ 3013067 w 3723451"/>
                <a:gd name="connsiteY6" fmla="*/ 393200 h 932950"/>
                <a:gd name="connsiteX7" fmla="*/ 1876873 w 3723451"/>
                <a:gd name="connsiteY7" fmla="*/ 932950 h 932950"/>
                <a:gd name="connsiteX8" fmla="*/ 711613 w 3723451"/>
                <a:gd name="connsiteY8" fmla="*/ 413055 h 932950"/>
                <a:gd name="connsiteX9" fmla="*/ 523214 w 3723451"/>
                <a:gd name="connsiteY9" fmla="*/ 469166 h 932950"/>
                <a:gd name="connsiteX10" fmla="*/ 0 w 3723451"/>
                <a:gd name="connsiteY10" fmla="*/ 228246 h 932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2" name="Freeform 111"/>
            <p:cNvSpPr/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connsiteX0" fmla="*/ 55216 w 1421812"/>
                <a:gd name="connsiteY0" fmla="*/ 0 h 800665"/>
                <a:gd name="connsiteX1" fmla="*/ 1421812 w 1421812"/>
                <a:gd name="connsiteY1" fmla="*/ 625807 h 800665"/>
                <a:gd name="connsiteX2" fmla="*/ 947874 w 1421812"/>
                <a:gd name="connsiteY2" fmla="*/ 800665 h 800665"/>
                <a:gd name="connsiteX3" fmla="*/ 50614 w 1421812"/>
                <a:gd name="connsiteY3" fmla="*/ 404934 h 800665"/>
                <a:gd name="connsiteX4" fmla="*/ 0 w 1421812"/>
                <a:gd name="connsiteY4" fmla="*/ 404934 h 800665"/>
                <a:gd name="connsiteX5" fmla="*/ 55216 w 1421812"/>
                <a:gd name="connsiteY5" fmla="*/ 0 h 800665"/>
                <a:gd name="connsiteX0" fmla="*/ 4602 w 1371198"/>
                <a:gd name="connsiteY0" fmla="*/ 0 h 800665"/>
                <a:gd name="connsiteX1" fmla="*/ 1371198 w 1371198"/>
                <a:gd name="connsiteY1" fmla="*/ 625807 h 800665"/>
                <a:gd name="connsiteX2" fmla="*/ 897260 w 1371198"/>
                <a:gd name="connsiteY2" fmla="*/ 800665 h 800665"/>
                <a:gd name="connsiteX3" fmla="*/ 0 w 1371198"/>
                <a:gd name="connsiteY3" fmla="*/ 404934 h 800665"/>
                <a:gd name="connsiteX4" fmla="*/ 4602 w 1371198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0665"/>
                <a:gd name="connsiteX1" fmla="*/ 1366596 w 1366596"/>
                <a:gd name="connsiteY1" fmla="*/ 625807 h 800665"/>
                <a:gd name="connsiteX2" fmla="*/ 892658 w 1366596"/>
                <a:gd name="connsiteY2" fmla="*/ 800665 h 800665"/>
                <a:gd name="connsiteX3" fmla="*/ 4601 w 1366596"/>
                <a:gd name="connsiteY3" fmla="*/ 427942 h 800665"/>
                <a:gd name="connsiteX4" fmla="*/ 0 w 1366596"/>
                <a:gd name="connsiteY4" fmla="*/ 0 h 800665"/>
                <a:gd name="connsiteX0" fmla="*/ 0 w 1366596"/>
                <a:gd name="connsiteY0" fmla="*/ 0 h 809868"/>
                <a:gd name="connsiteX1" fmla="*/ 1366596 w 1366596"/>
                <a:gd name="connsiteY1" fmla="*/ 625807 h 809868"/>
                <a:gd name="connsiteX2" fmla="*/ 865050 w 1366596"/>
                <a:gd name="connsiteY2" fmla="*/ 809868 h 809868"/>
                <a:gd name="connsiteX3" fmla="*/ 4601 w 1366596"/>
                <a:gd name="connsiteY3" fmla="*/ 427942 h 809868"/>
                <a:gd name="connsiteX4" fmla="*/ 0 w 1366596"/>
                <a:gd name="connsiteY4" fmla="*/ 0 h 8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3" name="Freeform 112"/>
            <p:cNvSpPr/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connsiteX0" fmla="*/ 1329786 w 1348191"/>
                <a:gd name="connsiteY0" fmla="*/ 0 h 809869"/>
                <a:gd name="connsiteX1" fmla="*/ 1348191 w 1348191"/>
                <a:gd name="connsiteY1" fmla="*/ 400333 h 809869"/>
                <a:gd name="connsiteX2" fmla="*/ 487742 w 1348191"/>
                <a:gd name="connsiteY2" fmla="*/ 809869 h 809869"/>
                <a:gd name="connsiteX3" fmla="*/ 0 w 1348191"/>
                <a:gd name="connsiteY3" fmla="*/ 630409 h 809869"/>
                <a:gd name="connsiteX4" fmla="*/ 1329786 w 1348191"/>
                <a:gd name="connsiteY4" fmla="*/ 0 h 809869"/>
                <a:gd name="connsiteX0" fmla="*/ 1329786 w 1348191"/>
                <a:gd name="connsiteY0" fmla="*/ 0 h 791462"/>
                <a:gd name="connsiteX1" fmla="*/ 1348191 w 1348191"/>
                <a:gd name="connsiteY1" fmla="*/ 381926 h 791462"/>
                <a:gd name="connsiteX2" fmla="*/ 487742 w 1348191"/>
                <a:gd name="connsiteY2" fmla="*/ 791462 h 791462"/>
                <a:gd name="connsiteX3" fmla="*/ 0 w 1348191"/>
                <a:gd name="connsiteY3" fmla="*/ 612002 h 791462"/>
                <a:gd name="connsiteX4" fmla="*/ 1329786 w 1348191"/>
                <a:gd name="connsiteY4" fmla="*/ 0 h 791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cxnSp>
          <p:nvCxnSpPr>
            <p:cNvPr id="114" name="Straight Connector 113"/>
            <p:cNvCxnSpPr>
              <a:endCxn id="1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ln w="6350" cmpd="sng">
              <a:solidFill>
                <a:schemeClr val="tx1"/>
              </a:solidFill>
            </a:ln>
            <a:effectLst>
              <a:outerShdw blurRad="40005" dist="19939" dir="5400000" algn="tl" rotWithShape="0">
                <a:srgbClr val="000000">
                  <a:alpha val="38000"/>
                </a:srgb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6482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1317" grpId="0"/>
      <p:bldP spid="69134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Rectangle 111"/>
          <p:cNvSpPr>
            <a:spLocks noChangeArrowheads="1"/>
          </p:cNvSpPr>
          <p:nvPr/>
        </p:nvSpPr>
        <p:spPr bwMode="auto">
          <a:xfrm>
            <a:off x="3414713" y="2103438"/>
            <a:ext cx="2794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84324" name="Rectangle 77"/>
          <p:cNvSpPr>
            <a:spLocks noChangeArrowheads="1"/>
          </p:cNvSpPr>
          <p:nvPr/>
        </p:nvSpPr>
        <p:spPr bwMode="auto">
          <a:xfrm>
            <a:off x="6591300" y="2108200"/>
            <a:ext cx="276225" cy="2333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25" name="Rectangle 77"/>
          <p:cNvSpPr>
            <a:spLocks noChangeArrowheads="1"/>
          </p:cNvSpPr>
          <p:nvPr/>
        </p:nvSpPr>
        <p:spPr bwMode="auto">
          <a:xfrm>
            <a:off x="6881813" y="2108200"/>
            <a:ext cx="276225" cy="2333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26" name="Rectangle 77"/>
          <p:cNvSpPr>
            <a:spLocks noChangeArrowheads="1"/>
          </p:cNvSpPr>
          <p:nvPr/>
        </p:nvSpPr>
        <p:spPr bwMode="auto">
          <a:xfrm>
            <a:off x="6300788" y="2112963"/>
            <a:ext cx="276225" cy="233362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5784" name="Rectangle 157"/>
          <p:cNvSpPr>
            <a:spLocks noChangeArrowheads="1"/>
          </p:cNvSpPr>
          <p:nvPr/>
        </p:nvSpPr>
        <p:spPr bwMode="auto">
          <a:xfrm>
            <a:off x="6300788" y="1881188"/>
            <a:ext cx="280987" cy="214312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5785" name="Rectangle 156"/>
          <p:cNvSpPr>
            <a:spLocks noChangeArrowheads="1"/>
          </p:cNvSpPr>
          <p:nvPr/>
        </p:nvSpPr>
        <p:spPr bwMode="auto">
          <a:xfrm>
            <a:off x="5972175" y="2105025"/>
            <a:ext cx="309563" cy="233363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5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4000" dirty="0">
                <a:latin typeface="Gill Sans MT" charset="0"/>
                <a:cs typeface="+mj-cs"/>
              </a:rPr>
              <a:t>VLANS spanning multiple switches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3971925"/>
            <a:ext cx="8296275" cy="2687638"/>
          </a:xfrm>
        </p:spPr>
        <p:txBody>
          <a:bodyPr/>
          <a:lstStyle/>
          <a:p>
            <a:pPr marL="231775" indent="-231775"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charset="0"/>
                <a:cs typeface="+mn-cs"/>
              </a:rPr>
              <a:t>trunk port:</a:t>
            </a:r>
            <a:r>
              <a:rPr lang="en-US" sz="2400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sz="2400" dirty="0">
                <a:latin typeface="Gill Sans MT" charset="0"/>
                <a:cs typeface="+mn-cs"/>
              </a:rPr>
              <a:t>carries frames between VLANS defined over multiple physical switches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frames forwarded within VLAN between switches can</a:t>
            </a:r>
            <a:r>
              <a:rPr lang="ja-JP" altLang="en-US" sz="2000" dirty="0">
                <a:latin typeface="Gill Sans MT" charset="0"/>
              </a:rPr>
              <a:t>’</a:t>
            </a:r>
            <a:r>
              <a:rPr lang="en-US" sz="2000" dirty="0">
                <a:latin typeface="Gill Sans MT" charset="0"/>
              </a:rPr>
              <a:t>t be vanilla 802.1 frames (must carry VLAN ID info)</a:t>
            </a:r>
          </a:p>
          <a:p>
            <a:pPr marL="681038" lvl="1" indent="-223838">
              <a:defRPr/>
            </a:pPr>
            <a:r>
              <a:rPr lang="en-US" sz="2000" dirty="0">
                <a:latin typeface="Gill Sans MT" charset="0"/>
              </a:rPr>
              <a:t>802.1q protocol adds/removes additional header fields for frames forwarded between trunk ports</a:t>
            </a:r>
          </a:p>
        </p:txBody>
      </p:sp>
      <p:sp>
        <p:nvSpPr>
          <p:cNvPr id="75788" name="Rectangle 62"/>
          <p:cNvSpPr>
            <a:spLocks noChangeArrowheads="1"/>
          </p:cNvSpPr>
          <p:nvPr/>
        </p:nvSpPr>
        <p:spPr bwMode="auto">
          <a:xfrm>
            <a:off x="1341438" y="1887538"/>
            <a:ext cx="273050" cy="196850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84332" name="Rectangle 80"/>
          <p:cNvSpPr>
            <a:spLocks noChangeArrowheads="1"/>
          </p:cNvSpPr>
          <p:nvPr/>
        </p:nvSpPr>
        <p:spPr bwMode="auto">
          <a:xfrm>
            <a:off x="1333500" y="2097088"/>
            <a:ext cx="290513" cy="242887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3" name="Rectangle 77"/>
          <p:cNvSpPr>
            <a:spLocks noChangeArrowheads="1"/>
          </p:cNvSpPr>
          <p:nvPr/>
        </p:nvSpPr>
        <p:spPr bwMode="auto">
          <a:xfrm>
            <a:off x="3405188" y="1878013"/>
            <a:ext cx="290512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4" name="Rectangle 76"/>
          <p:cNvSpPr>
            <a:spLocks noChangeArrowheads="1"/>
          </p:cNvSpPr>
          <p:nvPr/>
        </p:nvSpPr>
        <p:spPr bwMode="auto">
          <a:xfrm>
            <a:off x="2514600" y="1882775"/>
            <a:ext cx="890588" cy="45720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5" name="Rectangle 75"/>
          <p:cNvSpPr>
            <a:spLocks noChangeArrowheads="1"/>
          </p:cNvSpPr>
          <p:nvPr/>
        </p:nvSpPr>
        <p:spPr bwMode="auto">
          <a:xfrm>
            <a:off x="1619250" y="1882775"/>
            <a:ext cx="900113" cy="452438"/>
          </a:xfrm>
          <a:prstGeom prst="rect">
            <a:avLst/>
          </a:prstGeom>
          <a:solidFill>
            <a:srgbClr val="00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6" name="Rectangle 2"/>
          <p:cNvSpPr>
            <a:spLocks noChangeArrowheads="1"/>
          </p:cNvSpPr>
          <p:nvPr/>
        </p:nvSpPr>
        <p:spPr bwMode="auto">
          <a:xfrm>
            <a:off x="1333500" y="1874838"/>
            <a:ext cx="2370138" cy="468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37" name="Line 3"/>
          <p:cNvSpPr>
            <a:spLocks noChangeShapeType="1"/>
          </p:cNvSpPr>
          <p:nvPr/>
        </p:nvSpPr>
        <p:spPr bwMode="auto">
          <a:xfrm>
            <a:off x="1335088" y="2090738"/>
            <a:ext cx="2351087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38" name="Text Box 6"/>
          <p:cNvSpPr txBox="1">
            <a:spLocks noChangeArrowheads="1"/>
          </p:cNvSpPr>
          <p:nvPr/>
        </p:nvSpPr>
        <p:spPr bwMode="auto">
          <a:xfrm>
            <a:off x="1250950" y="18335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</a:t>
            </a:r>
          </a:p>
        </p:txBody>
      </p:sp>
      <p:sp>
        <p:nvSpPr>
          <p:cNvPr id="184339" name="Line 7"/>
          <p:cNvSpPr>
            <a:spLocks noChangeShapeType="1"/>
          </p:cNvSpPr>
          <p:nvPr/>
        </p:nvSpPr>
        <p:spPr bwMode="auto">
          <a:xfrm>
            <a:off x="25146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0" name="AutoShape 8"/>
          <p:cNvSpPr>
            <a:spLocks noChangeArrowheads="1"/>
          </p:cNvSpPr>
          <p:nvPr/>
        </p:nvSpPr>
        <p:spPr bwMode="auto">
          <a:xfrm>
            <a:off x="1304925" y="1616075"/>
            <a:ext cx="3176588" cy="261938"/>
          </a:xfrm>
          <a:prstGeom prst="parallelogram">
            <a:avLst>
              <a:gd name="adj" fmla="val 303181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41" name="Freeform 9"/>
          <p:cNvSpPr>
            <a:spLocks/>
          </p:cNvSpPr>
          <p:nvPr/>
        </p:nvSpPr>
        <p:spPr bwMode="auto">
          <a:xfrm>
            <a:off x="3708400" y="1619250"/>
            <a:ext cx="763588" cy="720725"/>
          </a:xfrm>
          <a:custGeom>
            <a:avLst/>
            <a:gdLst>
              <a:gd name="T0" fmla="*/ 0 w 232"/>
              <a:gd name="T1" fmla="*/ 2147483647 h 454"/>
              <a:gd name="T2" fmla="*/ 2147483647 w 232"/>
              <a:gd name="T3" fmla="*/ 2147483647 h 454"/>
              <a:gd name="T4" fmla="*/ 2147483647 w 232"/>
              <a:gd name="T5" fmla="*/ 0 h 454"/>
              <a:gd name="T6" fmla="*/ 0 60000 65536"/>
              <a:gd name="T7" fmla="*/ 0 60000 65536"/>
              <a:gd name="T8" fmla="*/ 0 60000 65536"/>
              <a:gd name="T9" fmla="*/ 0 w 232"/>
              <a:gd name="T10" fmla="*/ 0 h 454"/>
              <a:gd name="T11" fmla="*/ 232 w 232"/>
              <a:gd name="T12" fmla="*/ 454 h 45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32" h="454">
                <a:moveTo>
                  <a:pt x="0" y="454"/>
                </a:moveTo>
                <a:lnTo>
                  <a:pt x="232" y="274"/>
                </a:lnTo>
                <a:lnTo>
                  <a:pt x="229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2" name="Freeform 10"/>
          <p:cNvSpPr>
            <a:spLocks/>
          </p:cNvSpPr>
          <p:nvPr/>
        </p:nvSpPr>
        <p:spPr bwMode="auto">
          <a:xfrm>
            <a:off x="1706563" y="1663700"/>
            <a:ext cx="2228850" cy="150813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3" name="Freeform 11"/>
          <p:cNvSpPr>
            <a:spLocks/>
          </p:cNvSpPr>
          <p:nvPr/>
        </p:nvSpPr>
        <p:spPr bwMode="auto">
          <a:xfrm>
            <a:off x="2179638" y="1663700"/>
            <a:ext cx="1420812" cy="166688"/>
          </a:xfrm>
          <a:custGeom>
            <a:avLst/>
            <a:gdLst>
              <a:gd name="T0" fmla="*/ 0 w 432"/>
              <a:gd name="T1" fmla="*/ 0 h 105"/>
              <a:gd name="T2" fmla="*/ 2147483647 w 432"/>
              <a:gd name="T3" fmla="*/ 0 h 105"/>
              <a:gd name="T4" fmla="*/ 2147483647 w 432"/>
              <a:gd name="T5" fmla="*/ 2147483647 h 105"/>
              <a:gd name="T6" fmla="*/ 2147483647 w 432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432"/>
              <a:gd name="T13" fmla="*/ 0 h 105"/>
              <a:gd name="T14" fmla="*/ 432 w 432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2" h="105">
                <a:moveTo>
                  <a:pt x="0" y="0"/>
                </a:moveTo>
                <a:lnTo>
                  <a:pt x="85" y="0"/>
                </a:lnTo>
                <a:lnTo>
                  <a:pt x="307" y="105"/>
                </a:lnTo>
                <a:lnTo>
                  <a:pt x="432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4" name="Line 17"/>
          <p:cNvSpPr>
            <a:spLocks noChangeShapeType="1"/>
          </p:cNvSpPr>
          <p:nvPr/>
        </p:nvSpPr>
        <p:spPr bwMode="auto">
          <a:xfrm>
            <a:off x="3114675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5" name="Line 18"/>
          <p:cNvSpPr>
            <a:spLocks noChangeShapeType="1"/>
          </p:cNvSpPr>
          <p:nvPr/>
        </p:nvSpPr>
        <p:spPr bwMode="auto">
          <a:xfrm>
            <a:off x="1914525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6" name="Line 21"/>
          <p:cNvSpPr>
            <a:spLocks noChangeShapeType="1"/>
          </p:cNvSpPr>
          <p:nvPr/>
        </p:nvSpPr>
        <p:spPr bwMode="auto">
          <a:xfrm>
            <a:off x="1624013" y="18764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7" name="Line 22"/>
          <p:cNvSpPr>
            <a:spLocks noChangeShapeType="1"/>
          </p:cNvSpPr>
          <p:nvPr/>
        </p:nvSpPr>
        <p:spPr bwMode="auto">
          <a:xfrm>
            <a:off x="1333500" y="1889125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8" name="Line 23"/>
          <p:cNvSpPr>
            <a:spLocks noChangeShapeType="1"/>
          </p:cNvSpPr>
          <p:nvPr/>
        </p:nvSpPr>
        <p:spPr bwMode="auto">
          <a:xfrm>
            <a:off x="2195513" y="188436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49" name="Line 24"/>
          <p:cNvSpPr>
            <a:spLocks noChangeShapeType="1"/>
          </p:cNvSpPr>
          <p:nvPr/>
        </p:nvSpPr>
        <p:spPr bwMode="auto">
          <a:xfrm>
            <a:off x="2819400" y="187960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0" name="Line 25"/>
          <p:cNvSpPr>
            <a:spLocks noChangeShapeType="1"/>
          </p:cNvSpPr>
          <p:nvPr/>
        </p:nvSpPr>
        <p:spPr bwMode="auto">
          <a:xfrm>
            <a:off x="3409950" y="187483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1" name="Text Box 26"/>
          <p:cNvSpPr txBox="1">
            <a:spLocks noChangeArrowheads="1"/>
          </p:cNvSpPr>
          <p:nvPr/>
        </p:nvSpPr>
        <p:spPr bwMode="auto">
          <a:xfrm>
            <a:off x="2132013" y="204311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sp>
        <p:nvSpPr>
          <p:cNvPr id="184352" name="Text Box 27"/>
          <p:cNvSpPr txBox="1">
            <a:spLocks noChangeArrowheads="1"/>
          </p:cNvSpPr>
          <p:nvPr/>
        </p:nvSpPr>
        <p:spPr bwMode="auto">
          <a:xfrm>
            <a:off x="2451100" y="182880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9</a:t>
            </a:r>
          </a:p>
        </p:txBody>
      </p:sp>
      <p:sp>
        <p:nvSpPr>
          <p:cNvPr id="184353" name="Text Box 29"/>
          <p:cNvSpPr txBox="1">
            <a:spLocks noChangeArrowheads="1"/>
          </p:cNvSpPr>
          <p:nvPr/>
        </p:nvSpPr>
        <p:spPr bwMode="auto">
          <a:xfrm>
            <a:off x="2432050" y="2047875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10</a:t>
            </a:r>
          </a:p>
        </p:txBody>
      </p:sp>
      <p:sp>
        <p:nvSpPr>
          <p:cNvPr id="184354" name="Text Box 30"/>
          <p:cNvSpPr txBox="1">
            <a:spLocks noChangeArrowheads="1"/>
          </p:cNvSpPr>
          <p:nvPr/>
        </p:nvSpPr>
        <p:spPr bwMode="auto">
          <a:xfrm>
            <a:off x="1260475" y="20335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84355" name="Text Box 57"/>
          <p:cNvSpPr txBox="1">
            <a:spLocks noChangeArrowheads="1"/>
          </p:cNvSpPr>
          <p:nvPr/>
        </p:nvSpPr>
        <p:spPr bwMode="auto">
          <a:xfrm>
            <a:off x="2127250" y="182880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184356" name="Line 61"/>
          <p:cNvSpPr>
            <a:spLocks noChangeShapeType="1"/>
          </p:cNvSpPr>
          <p:nvPr/>
        </p:nvSpPr>
        <p:spPr bwMode="auto">
          <a:xfrm flipH="1">
            <a:off x="573088" y="2209800"/>
            <a:ext cx="901700" cy="279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7" name="Line 62"/>
          <p:cNvSpPr>
            <a:spLocks noChangeShapeType="1"/>
          </p:cNvSpPr>
          <p:nvPr/>
        </p:nvSpPr>
        <p:spPr bwMode="auto">
          <a:xfrm flipH="1">
            <a:off x="958850" y="2209800"/>
            <a:ext cx="806450" cy="419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8" name="Line 63"/>
          <p:cNvSpPr>
            <a:spLocks noChangeShapeType="1"/>
          </p:cNvSpPr>
          <p:nvPr/>
        </p:nvSpPr>
        <p:spPr bwMode="auto">
          <a:xfrm flipH="1">
            <a:off x="1677988" y="2225675"/>
            <a:ext cx="709612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59" name="Text Box 64"/>
          <p:cNvSpPr txBox="1">
            <a:spLocks noChangeArrowheads="1"/>
          </p:cNvSpPr>
          <p:nvPr/>
        </p:nvSpPr>
        <p:spPr bwMode="auto">
          <a:xfrm>
            <a:off x="3398838" y="2587625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184360" name="Line 69"/>
          <p:cNvSpPr>
            <a:spLocks noChangeShapeType="1"/>
          </p:cNvSpPr>
          <p:nvPr/>
        </p:nvSpPr>
        <p:spPr bwMode="auto">
          <a:xfrm>
            <a:off x="2686050" y="2212975"/>
            <a:ext cx="101600" cy="377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61" name="Line 70"/>
          <p:cNvSpPr>
            <a:spLocks noChangeShapeType="1"/>
          </p:cNvSpPr>
          <p:nvPr/>
        </p:nvSpPr>
        <p:spPr bwMode="auto">
          <a:xfrm>
            <a:off x="2676525" y="2011363"/>
            <a:ext cx="479425" cy="603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62" name="Line 71"/>
          <p:cNvSpPr>
            <a:spLocks noChangeShapeType="1"/>
          </p:cNvSpPr>
          <p:nvPr/>
        </p:nvSpPr>
        <p:spPr bwMode="auto">
          <a:xfrm>
            <a:off x="3532188" y="1955800"/>
            <a:ext cx="514350" cy="4841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63" name="Text Box 72"/>
          <p:cNvSpPr txBox="1">
            <a:spLocks noChangeArrowheads="1"/>
          </p:cNvSpPr>
          <p:nvPr/>
        </p:nvSpPr>
        <p:spPr bwMode="auto">
          <a:xfrm>
            <a:off x="563563" y="3130550"/>
            <a:ext cx="165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Electrical Engineering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1-8)</a:t>
            </a:r>
          </a:p>
        </p:txBody>
      </p:sp>
      <p:sp>
        <p:nvSpPr>
          <p:cNvPr id="184364" name="Text Box 73"/>
          <p:cNvSpPr txBox="1">
            <a:spLocks noChangeArrowheads="1"/>
          </p:cNvSpPr>
          <p:nvPr/>
        </p:nvSpPr>
        <p:spPr bwMode="auto">
          <a:xfrm>
            <a:off x="2725738" y="3117850"/>
            <a:ext cx="1433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Computer Science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(VLAN ports 9-15)</a:t>
            </a:r>
          </a:p>
        </p:txBody>
      </p:sp>
      <p:sp>
        <p:nvSpPr>
          <p:cNvPr id="184365" name="Text Box 74"/>
          <p:cNvSpPr txBox="1">
            <a:spLocks noChangeArrowheads="1"/>
          </p:cNvSpPr>
          <p:nvPr/>
        </p:nvSpPr>
        <p:spPr bwMode="auto">
          <a:xfrm>
            <a:off x="3322638" y="1824038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15</a:t>
            </a:r>
          </a:p>
        </p:txBody>
      </p:sp>
      <p:sp>
        <p:nvSpPr>
          <p:cNvPr id="184366" name="Oval 81"/>
          <p:cNvSpPr>
            <a:spLocks noChangeArrowheads="1"/>
          </p:cNvSpPr>
          <p:nvPr/>
        </p:nvSpPr>
        <p:spPr bwMode="auto">
          <a:xfrm>
            <a:off x="1449388" y="2189163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67" name="Oval 82"/>
          <p:cNvSpPr>
            <a:spLocks noChangeArrowheads="1"/>
          </p:cNvSpPr>
          <p:nvPr/>
        </p:nvSpPr>
        <p:spPr bwMode="auto">
          <a:xfrm>
            <a:off x="1741488" y="2185988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68" name="Oval 83"/>
          <p:cNvSpPr>
            <a:spLocks noChangeArrowheads="1"/>
          </p:cNvSpPr>
          <p:nvPr/>
        </p:nvSpPr>
        <p:spPr bwMode="auto">
          <a:xfrm>
            <a:off x="2328863" y="2190750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69" name="Oval 84"/>
          <p:cNvSpPr>
            <a:spLocks noChangeArrowheads="1"/>
          </p:cNvSpPr>
          <p:nvPr/>
        </p:nvSpPr>
        <p:spPr bwMode="auto">
          <a:xfrm>
            <a:off x="2660650" y="2187575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0" name="Oval 85"/>
          <p:cNvSpPr>
            <a:spLocks noChangeArrowheads="1"/>
          </p:cNvSpPr>
          <p:nvPr/>
        </p:nvSpPr>
        <p:spPr bwMode="auto">
          <a:xfrm>
            <a:off x="2647950" y="1973263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1" name="Oval 86"/>
          <p:cNvSpPr>
            <a:spLocks noChangeArrowheads="1"/>
          </p:cNvSpPr>
          <p:nvPr/>
        </p:nvSpPr>
        <p:spPr bwMode="auto">
          <a:xfrm>
            <a:off x="3522663" y="1970088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2" name="Text Box 45"/>
          <p:cNvSpPr txBox="1">
            <a:spLocks noChangeArrowheads="1"/>
          </p:cNvSpPr>
          <p:nvPr/>
        </p:nvSpPr>
        <p:spPr bwMode="auto">
          <a:xfrm>
            <a:off x="1112838" y="2554288"/>
            <a:ext cx="4127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i="0" dirty="0">
                <a:solidFill>
                  <a:srgbClr val="000000"/>
                </a:solidFill>
                <a:latin typeface="Arial" charset="0"/>
              </a:rPr>
              <a:t>…</a:t>
            </a:r>
          </a:p>
        </p:txBody>
      </p:sp>
      <p:sp>
        <p:nvSpPr>
          <p:cNvPr id="75830" name="Rectangle 113"/>
          <p:cNvSpPr>
            <a:spLocks noChangeArrowheads="1"/>
          </p:cNvSpPr>
          <p:nvPr/>
        </p:nvSpPr>
        <p:spPr bwMode="auto">
          <a:xfrm>
            <a:off x="6888163" y="2105025"/>
            <a:ext cx="279400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84374" name="Rectangle 77"/>
          <p:cNvSpPr>
            <a:spLocks noChangeArrowheads="1"/>
          </p:cNvSpPr>
          <p:nvPr/>
        </p:nvSpPr>
        <p:spPr bwMode="auto">
          <a:xfrm>
            <a:off x="6877050" y="1884363"/>
            <a:ext cx="290513" cy="209550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5" name="Rectangle 76"/>
          <p:cNvSpPr>
            <a:spLocks noChangeArrowheads="1"/>
          </p:cNvSpPr>
          <p:nvPr/>
        </p:nvSpPr>
        <p:spPr bwMode="auto">
          <a:xfrm>
            <a:off x="5986463" y="1889125"/>
            <a:ext cx="8905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00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76" name="Line 17"/>
          <p:cNvSpPr>
            <a:spLocks noChangeShapeType="1"/>
          </p:cNvSpPr>
          <p:nvPr/>
        </p:nvSpPr>
        <p:spPr bwMode="auto">
          <a:xfrm>
            <a:off x="6586538" y="1890713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77" name="Line 24"/>
          <p:cNvSpPr>
            <a:spLocks noChangeShapeType="1"/>
          </p:cNvSpPr>
          <p:nvPr/>
        </p:nvSpPr>
        <p:spPr bwMode="auto">
          <a:xfrm>
            <a:off x="6291263" y="1885950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78" name="Line 25"/>
          <p:cNvSpPr>
            <a:spLocks noChangeShapeType="1"/>
          </p:cNvSpPr>
          <p:nvPr/>
        </p:nvSpPr>
        <p:spPr bwMode="auto">
          <a:xfrm>
            <a:off x="6881813" y="1881188"/>
            <a:ext cx="0" cy="463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79" name="Text Box 29"/>
          <p:cNvSpPr txBox="1">
            <a:spLocks noChangeArrowheads="1"/>
          </p:cNvSpPr>
          <p:nvPr/>
        </p:nvSpPr>
        <p:spPr bwMode="auto">
          <a:xfrm>
            <a:off x="5903913" y="2054225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sp>
        <p:nvSpPr>
          <p:cNvPr id="184380" name="Text Box 74"/>
          <p:cNvSpPr txBox="1">
            <a:spLocks noChangeArrowheads="1"/>
          </p:cNvSpPr>
          <p:nvPr/>
        </p:nvSpPr>
        <p:spPr bwMode="auto">
          <a:xfrm>
            <a:off x="6794500" y="18303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7</a:t>
            </a:r>
          </a:p>
        </p:txBody>
      </p:sp>
      <p:sp>
        <p:nvSpPr>
          <p:cNvPr id="184381" name="Oval 84"/>
          <p:cNvSpPr>
            <a:spLocks noChangeArrowheads="1"/>
          </p:cNvSpPr>
          <p:nvPr/>
        </p:nvSpPr>
        <p:spPr bwMode="auto">
          <a:xfrm>
            <a:off x="6132513" y="2193925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82" name="Oval 86"/>
          <p:cNvSpPr>
            <a:spLocks noChangeArrowheads="1"/>
          </p:cNvSpPr>
          <p:nvPr/>
        </p:nvSpPr>
        <p:spPr bwMode="auto">
          <a:xfrm>
            <a:off x="6994525" y="1976438"/>
            <a:ext cx="42863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83" name="AutoShape 8"/>
          <p:cNvSpPr>
            <a:spLocks noChangeArrowheads="1"/>
          </p:cNvSpPr>
          <p:nvPr/>
        </p:nvSpPr>
        <p:spPr bwMode="auto">
          <a:xfrm>
            <a:off x="5972175" y="1612900"/>
            <a:ext cx="1630363" cy="261938"/>
          </a:xfrm>
          <a:prstGeom prst="parallelogram">
            <a:avLst>
              <a:gd name="adj" fmla="val 1556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84" name="Freeform 10"/>
          <p:cNvSpPr>
            <a:spLocks/>
          </p:cNvSpPr>
          <p:nvPr/>
        </p:nvSpPr>
        <p:spPr bwMode="auto">
          <a:xfrm>
            <a:off x="6154738" y="1657350"/>
            <a:ext cx="1184275" cy="166688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85" name="Freeform 10"/>
          <p:cNvSpPr>
            <a:spLocks/>
          </p:cNvSpPr>
          <p:nvPr/>
        </p:nvSpPr>
        <p:spPr bwMode="auto">
          <a:xfrm flipV="1">
            <a:off x="6354763" y="1657350"/>
            <a:ext cx="873125" cy="166688"/>
          </a:xfrm>
          <a:custGeom>
            <a:avLst/>
            <a:gdLst>
              <a:gd name="T0" fmla="*/ 0 w 678"/>
              <a:gd name="T1" fmla="*/ 2147483647 h 110"/>
              <a:gd name="T2" fmla="*/ 2147483647 w 678"/>
              <a:gd name="T3" fmla="*/ 2147483647 h 110"/>
              <a:gd name="T4" fmla="*/ 2147483647 w 678"/>
              <a:gd name="T5" fmla="*/ 0 h 110"/>
              <a:gd name="T6" fmla="*/ 2147483647 w 678"/>
              <a:gd name="T7" fmla="*/ 0 h 110"/>
              <a:gd name="T8" fmla="*/ 0 60000 65536"/>
              <a:gd name="T9" fmla="*/ 0 60000 65536"/>
              <a:gd name="T10" fmla="*/ 0 60000 65536"/>
              <a:gd name="T11" fmla="*/ 0 60000 65536"/>
              <a:gd name="T12" fmla="*/ 0 w 678"/>
              <a:gd name="T13" fmla="*/ 0 h 110"/>
              <a:gd name="T14" fmla="*/ 678 w 678"/>
              <a:gd name="T15" fmla="*/ 110 h 11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" h="110">
                <a:moveTo>
                  <a:pt x="0" y="110"/>
                </a:moveTo>
                <a:lnTo>
                  <a:pt x="148" y="108"/>
                </a:lnTo>
                <a:lnTo>
                  <a:pt x="567" y="0"/>
                </a:lnTo>
                <a:lnTo>
                  <a:pt x="678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rot="10800000"/>
          <a:lstStyle/>
          <a:p>
            <a:endParaRPr lang="en-US" dirty="0"/>
          </a:p>
        </p:txBody>
      </p:sp>
      <p:sp>
        <p:nvSpPr>
          <p:cNvPr id="184386" name="Freeform 131"/>
          <p:cNvSpPr>
            <a:spLocks/>
          </p:cNvSpPr>
          <p:nvPr/>
        </p:nvSpPr>
        <p:spPr bwMode="auto">
          <a:xfrm>
            <a:off x="7180263" y="1611313"/>
            <a:ext cx="419100" cy="723900"/>
          </a:xfrm>
          <a:custGeom>
            <a:avLst/>
            <a:gdLst>
              <a:gd name="T0" fmla="*/ 2147483647 w 264"/>
              <a:gd name="T1" fmla="*/ 0 h 456"/>
              <a:gd name="T2" fmla="*/ 2147483647 w 264"/>
              <a:gd name="T3" fmla="*/ 2147483647 h 456"/>
              <a:gd name="T4" fmla="*/ 0 w 264"/>
              <a:gd name="T5" fmla="*/ 2147483647 h 45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64" h="456">
                <a:moveTo>
                  <a:pt x="264" y="0"/>
                </a:moveTo>
                <a:lnTo>
                  <a:pt x="262" y="248"/>
                </a:lnTo>
                <a:lnTo>
                  <a:pt x="0" y="456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184387" name="Freeform 132"/>
          <p:cNvSpPr>
            <a:spLocks/>
          </p:cNvSpPr>
          <p:nvPr/>
        </p:nvSpPr>
        <p:spPr bwMode="auto">
          <a:xfrm>
            <a:off x="5969000" y="1868488"/>
            <a:ext cx="1209675" cy="481012"/>
          </a:xfrm>
          <a:custGeom>
            <a:avLst/>
            <a:gdLst>
              <a:gd name="T0" fmla="*/ 0 w 762"/>
              <a:gd name="T1" fmla="*/ 2147483647 h 303"/>
              <a:gd name="T2" fmla="*/ 0 w 762"/>
              <a:gd name="T3" fmla="*/ 2147483647 h 303"/>
              <a:gd name="T4" fmla="*/ 2147483647 w 762"/>
              <a:gd name="T5" fmla="*/ 2147483647 h 303"/>
              <a:gd name="T6" fmla="*/ 2147483647 w 762"/>
              <a:gd name="T7" fmla="*/ 0 h 30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762" h="303">
                <a:moveTo>
                  <a:pt x="0" y="3"/>
                </a:moveTo>
                <a:lnTo>
                  <a:pt x="0" y="303"/>
                </a:lnTo>
                <a:lnTo>
                  <a:pt x="762" y="303"/>
                </a:lnTo>
                <a:lnTo>
                  <a:pt x="762" y="0"/>
                </a:ln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 dirty="0"/>
          </a:p>
        </p:txBody>
      </p:sp>
      <p:sp>
        <p:nvSpPr>
          <p:cNvPr id="75845" name="Line 133"/>
          <p:cNvSpPr>
            <a:spLocks noChangeShapeType="1"/>
          </p:cNvSpPr>
          <p:nvPr/>
        </p:nvSpPr>
        <p:spPr bwMode="auto">
          <a:xfrm flipV="1">
            <a:off x="5969000" y="2092325"/>
            <a:ext cx="1219200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184389" name="Line 69"/>
          <p:cNvSpPr>
            <a:spLocks noChangeShapeType="1"/>
          </p:cNvSpPr>
          <p:nvPr/>
        </p:nvSpPr>
        <p:spPr bwMode="auto">
          <a:xfrm flipH="1">
            <a:off x="5983288" y="2216150"/>
            <a:ext cx="165100" cy="3016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90" name="Line 70"/>
          <p:cNvSpPr>
            <a:spLocks noChangeShapeType="1"/>
          </p:cNvSpPr>
          <p:nvPr/>
        </p:nvSpPr>
        <p:spPr bwMode="auto">
          <a:xfrm>
            <a:off x="6438900" y="1990725"/>
            <a:ext cx="179388" cy="6270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91" name="Line 71"/>
          <p:cNvSpPr>
            <a:spLocks noChangeShapeType="1"/>
          </p:cNvSpPr>
          <p:nvPr/>
        </p:nvSpPr>
        <p:spPr bwMode="auto">
          <a:xfrm>
            <a:off x="6999288" y="1987550"/>
            <a:ext cx="509587" cy="4556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4392" name="Oval 85"/>
          <p:cNvSpPr>
            <a:spLocks noChangeArrowheads="1"/>
          </p:cNvSpPr>
          <p:nvPr/>
        </p:nvSpPr>
        <p:spPr bwMode="auto">
          <a:xfrm>
            <a:off x="6424613" y="1970088"/>
            <a:ext cx="42862" cy="47625"/>
          </a:xfrm>
          <a:prstGeom prst="ellipse">
            <a:avLst/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/>
            <a:endParaRPr lang="en-US" i="0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84393" name="Text Box 27"/>
          <p:cNvSpPr txBox="1">
            <a:spLocks noChangeArrowheads="1"/>
          </p:cNvSpPr>
          <p:nvPr/>
        </p:nvSpPr>
        <p:spPr bwMode="auto">
          <a:xfrm>
            <a:off x="6232525" y="18351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sp>
        <p:nvSpPr>
          <p:cNvPr id="75851" name="Rectangle 158"/>
          <p:cNvSpPr>
            <a:spLocks noChangeArrowheads="1"/>
          </p:cNvSpPr>
          <p:nvPr/>
        </p:nvSpPr>
        <p:spPr bwMode="auto">
          <a:xfrm>
            <a:off x="6591300" y="1885950"/>
            <a:ext cx="280988" cy="204788"/>
          </a:xfrm>
          <a:prstGeom prst="rect">
            <a:avLst/>
          </a:prstGeom>
          <a:solidFill>
            <a:srgbClr val="00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184395" name="Text Box 73"/>
          <p:cNvSpPr txBox="1">
            <a:spLocks noChangeArrowheads="1"/>
          </p:cNvSpPr>
          <p:nvPr/>
        </p:nvSpPr>
        <p:spPr bwMode="auto">
          <a:xfrm>
            <a:off x="5648325" y="3124200"/>
            <a:ext cx="24082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Ports 2,3,5 belong to EE VLAN</a:t>
            </a:r>
          </a:p>
          <a:p>
            <a:pPr algn="ctr"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Ports 4,6,7,8 belong to CS VLAN</a:t>
            </a:r>
          </a:p>
        </p:txBody>
      </p:sp>
      <p:sp>
        <p:nvSpPr>
          <p:cNvPr id="184396" name="Text Box 27"/>
          <p:cNvSpPr txBox="1">
            <a:spLocks noChangeArrowheads="1"/>
          </p:cNvSpPr>
          <p:nvPr/>
        </p:nvSpPr>
        <p:spPr bwMode="auto">
          <a:xfrm>
            <a:off x="6513513" y="183515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5</a:t>
            </a:r>
          </a:p>
        </p:txBody>
      </p:sp>
      <p:sp>
        <p:nvSpPr>
          <p:cNvPr id="184397" name="Text Box 27"/>
          <p:cNvSpPr txBox="1">
            <a:spLocks noChangeArrowheads="1"/>
          </p:cNvSpPr>
          <p:nvPr/>
        </p:nvSpPr>
        <p:spPr bwMode="auto">
          <a:xfrm>
            <a:off x="6237288" y="20494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4</a:t>
            </a:r>
          </a:p>
        </p:txBody>
      </p:sp>
      <p:sp>
        <p:nvSpPr>
          <p:cNvPr id="184398" name="Text Box 27"/>
          <p:cNvSpPr txBox="1">
            <a:spLocks noChangeArrowheads="1"/>
          </p:cNvSpPr>
          <p:nvPr/>
        </p:nvSpPr>
        <p:spPr bwMode="auto">
          <a:xfrm>
            <a:off x="6513513" y="204946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6</a:t>
            </a:r>
          </a:p>
        </p:txBody>
      </p:sp>
      <p:sp>
        <p:nvSpPr>
          <p:cNvPr id="184399" name="Text Box 27"/>
          <p:cNvSpPr txBox="1">
            <a:spLocks noChangeArrowheads="1"/>
          </p:cNvSpPr>
          <p:nvPr/>
        </p:nvSpPr>
        <p:spPr bwMode="auto">
          <a:xfrm>
            <a:off x="6813550" y="2054225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800" i="0" dirty="0">
                <a:solidFill>
                  <a:srgbClr val="000000"/>
                </a:solidFill>
                <a:latin typeface="Arial" charset="0"/>
              </a:rPr>
              <a:t>8</a:t>
            </a:r>
          </a:p>
        </p:txBody>
      </p:sp>
      <p:grpSp>
        <p:nvGrpSpPr>
          <p:cNvPr id="692394" name="Group 170"/>
          <p:cNvGrpSpPr>
            <a:grpSpLocks/>
          </p:cNvGrpSpPr>
          <p:nvPr/>
        </p:nvGrpSpPr>
        <p:grpSpPr bwMode="auto">
          <a:xfrm>
            <a:off x="3327400" y="1835150"/>
            <a:ext cx="2836863" cy="427038"/>
            <a:chOff x="2096" y="1156"/>
            <a:chExt cx="1787" cy="269"/>
          </a:xfrm>
        </p:grpSpPr>
        <p:sp>
          <p:nvSpPr>
            <p:cNvPr id="184429" name="Oval 85"/>
            <p:cNvSpPr>
              <a:spLocks noChangeArrowheads="1"/>
            </p:cNvSpPr>
            <p:nvPr/>
          </p:nvSpPr>
          <p:spPr bwMode="auto">
            <a:xfrm>
              <a:off x="2215" y="1381"/>
              <a:ext cx="27" cy="3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endParaRPr lang="en-US" i="0" dirty="0">
                <a:solidFill>
                  <a:srgbClr val="000000"/>
                </a:solidFill>
                <a:latin typeface="Arial" charset="0"/>
              </a:endParaRPr>
            </a:p>
          </p:txBody>
        </p:sp>
        <p:grpSp>
          <p:nvGrpSpPr>
            <p:cNvPr id="184430" name="Group 169"/>
            <p:cNvGrpSpPr>
              <a:grpSpLocks/>
            </p:cNvGrpSpPr>
            <p:nvPr/>
          </p:nvGrpSpPr>
          <p:grpSpPr bwMode="auto">
            <a:xfrm>
              <a:off x="2096" y="1156"/>
              <a:ext cx="1787" cy="269"/>
              <a:chOff x="2096" y="1156"/>
              <a:chExt cx="1787" cy="269"/>
            </a:xfrm>
          </p:grpSpPr>
          <p:sp>
            <p:nvSpPr>
              <p:cNvPr id="184431" name="Text Box 28"/>
              <p:cNvSpPr txBox="1">
                <a:spLocks noChangeArrowheads="1"/>
              </p:cNvSpPr>
              <p:nvPr/>
            </p:nvSpPr>
            <p:spPr bwMode="auto">
              <a:xfrm>
                <a:off x="2096" y="1290"/>
                <a:ext cx="188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FF0000"/>
                    </a:solidFill>
                    <a:latin typeface="Arial" charset="0"/>
                  </a:rPr>
                  <a:t>16</a:t>
                </a:r>
              </a:p>
            </p:txBody>
          </p:sp>
          <p:sp>
            <p:nvSpPr>
              <p:cNvPr id="184432" name="Text Box 27"/>
              <p:cNvSpPr txBox="1">
                <a:spLocks noChangeArrowheads="1"/>
              </p:cNvSpPr>
              <p:nvPr/>
            </p:nvSpPr>
            <p:spPr bwMode="auto">
              <a:xfrm>
                <a:off x="3731" y="1156"/>
                <a:ext cx="152" cy="1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eaLnBrk="1" hangingPunct="1"/>
                <a:r>
                  <a:rPr lang="en-US" sz="800" i="0" dirty="0">
                    <a:solidFill>
                      <a:srgbClr val="FF0000"/>
                    </a:solidFill>
                    <a:latin typeface="Arial" charset="0"/>
                  </a:rPr>
                  <a:t>1</a:t>
                </a:r>
              </a:p>
            </p:txBody>
          </p:sp>
          <p:sp>
            <p:nvSpPr>
              <p:cNvPr id="184433" name="Oval 85"/>
              <p:cNvSpPr>
                <a:spLocks noChangeArrowheads="1"/>
              </p:cNvSpPr>
              <p:nvPr/>
            </p:nvSpPr>
            <p:spPr bwMode="auto">
              <a:xfrm>
                <a:off x="3855" y="1247"/>
                <a:ext cx="27" cy="30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eaLnBrk="1" hangingPunct="1"/>
                <a:endParaRPr lang="en-US" i="0" dirty="0">
                  <a:solidFill>
                    <a:srgbClr val="000000"/>
                  </a:solidFill>
                  <a:latin typeface="Arial" charset="0"/>
                </a:endParaRPr>
              </a:p>
            </p:txBody>
          </p:sp>
          <p:sp>
            <p:nvSpPr>
              <p:cNvPr id="184434" name="Freeform 168"/>
              <p:cNvSpPr>
                <a:spLocks/>
              </p:cNvSpPr>
              <p:nvPr/>
            </p:nvSpPr>
            <p:spPr bwMode="auto">
              <a:xfrm>
                <a:off x="2226" y="1260"/>
                <a:ext cx="1644" cy="135"/>
              </a:xfrm>
              <a:custGeom>
                <a:avLst/>
                <a:gdLst>
                  <a:gd name="T0" fmla="*/ 0 w 1644"/>
                  <a:gd name="T1" fmla="*/ 135 h 135"/>
                  <a:gd name="T2" fmla="*/ 852 w 1644"/>
                  <a:gd name="T3" fmla="*/ 132 h 135"/>
                  <a:gd name="T4" fmla="*/ 1050 w 1644"/>
                  <a:gd name="T5" fmla="*/ 0 h 135"/>
                  <a:gd name="T6" fmla="*/ 1644 w 1644"/>
                  <a:gd name="T7" fmla="*/ 0 h 13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44" h="135">
                    <a:moveTo>
                      <a:pt x="0" y="135"/>
                    </a:moveTo>
                    <a:lnTo>
                      <a:pt x="852" y="132"/>
                    </a:lnTo>
                    <a:lnTo>
                      <a:pt x="1050" y="0"/>
                    </a:lnTo>
                    <a:lnTo>
                      <a:pt x="1644" y="0"/>
                    </a:lnTo>
                  </a:path>
                </a:pathLst>
              </a:custGeom>
              <a:noFill/>
              <a:ln w="28575" cap="flat" cmpd="sng">
                <a:solidFill>
                  <a:srgbClr val="FF0000"/>
                </a:solidFill>
                <a:prstDash val="solid"/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en-US" dirty="0"/>
              </a:p>
            </p:txBody>
          </p:sp>
        </p:grpSp>
      </p:grpSp>
      <p:grpSp>
        <p:nvGrpSpPr>
          <p:cNvPr id="184401" name="Group 44"/>
          <p:cNvGrpSpPr>
            <a:grpSpLocks/>
          </p:cNvGrpSpPr>
          <p:nvPr/>
        </p:nvGrpSpPr>
        <p:grpSpPr bwMode="auto">
          <a:xfrm>
            <a:off x="254000" y="2316163"/>
            <a:ext cx="538163" cy="558800"/>
            <a:chOff x="-44" y="1473"/>
            <a:chExt cx="981" cy="1105"/>
          </a:xfrm>
        </p:grpSpPr>
        <p:pic>
          <p:nvPicPr>
            <p:cNvPr id="18442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2" name="Group 44"/>
          <p:cNvGrpSpPr>
            <a:grpSpLocks/>
          </p:cNvGrpSpPr>
          <p:nvPr/>
        </p:nvGrpSpPr>
        <p:grpSpPr bwMode="auto">
          <a:xfrm>
            <a:off x="619125" y="2519363"/>
            <a:ext cx="539750" cy="558800"/>
            <a:chOff x="-44" y="1473"/>
            <a:chExt cx="981" cy="1105"/>
          </a:xfrm>
        </p:grpSpPr>
        <p:pic>
          <p:nvPicPr>
            <p:cNvPr id="18442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3" name="Group 44"/>
          <p:cNvGrpSpPr>
            <a:grpSpLocks/>
          </p:cNvGrpSpPr>
          <p:nvPr/>
        </p:nvGrpSpPr>
        <p:grpSpPr bwMode="auto">
          <a:xfrm>
            <a:off x="1290638" y="2479675"/>
            <a:ext cx="538162" cy="558800"/>
            <a:chOff x="-44" y="1473"/>
            <a:chExt cx="981" cy="1105"/>
          </a:xfrm>
        </p:grpSpPr>
        <p:pic>
          <p:nvPicPr>
            <p:cNvPr id="18442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4" name="Group 44"/>
          <p:cNvGrpSpPr>
            <a:grpSpLocks/>
          </p:cNvGrpSpPr>
          <p:nvPr/>
        </p:nvGrpSpPr>
        <p:grpSpPr bwMode="auto">
          <a:xfrm>
            <a:off x="2417763" y="2498725"/>
            <a:ext cx="538162" cy="558800"/>
            <a:chOff x="-44" y="1473"/>
            <a:chExt cx="981" cy="1105"/>
          </a:xfrm>
        </p:grpSpPr>
        <p:pic>
          <p:nvPicPr>
            <p:cNvPr id="18442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5" name="Group 44"/>
          <p:cNvGrpSpPr>
            <a:grpSpLocks/>
          </p:cNvGrpSpPr>
          <p:nvPr/>
        </p:nvGrpSpPr>
        <p:grpSpPr bwMode="auto">
          <a:xfrm>
            <a:off x="2854325" y="2479675"/>
            <a:ext cx="539750" cy="558800"/>
            <a:chOff x="-44" y="1473"/>
            <a:chExt cx="981" cy="1105"/>
          </a:xfrm>
        </p:grpSpPr>
        <p:pic>
          <p:nvPicPr>
            <p:cNvPr id="184419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20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6" name="Group 44"/>
          <p:cNvGrpSpPr>
            <a:grpSpLocks/>
          </p:cNvGrpSpPr>
          <p:nvPr/>
        </p:nvGrpSpPr>
        <p:grpSpPr bwMode="auto">
          <a:xfrm>
            <a:off x="3708400" y="2327275"/>
            <a:ext cx="538163" cy="558800"/>
            <a:chOff x="-44" y="1473"/>
            <a:chExt cx="981" cy="1105"/>
          </a:xfrm>
        </p:grpSpPr>
        <p:pic>
          <p:nvPicPr>
            <p:cNvPr id="184417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8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7" name="Group 44"/>
          <p:cNvGrpSpPr>
            <a:grpSpLocks/>
          </p:cNvGrpSpPr>
          <p:nvPr/>
        </p:nvGrpSpPr>
        <p:grpSpPr bwMode="auto">
          <a:xfrm>
            <a:off x="5557838" y="2428875"/>
            <a:ext cx="538162" cy="558800"/>
            <a:chOff x="-44" y="1473"/>
            <a:chExt cx="981" cy="1105"/>
          </a:xfrm>
        </p:grpSpPr>
        <p:pic>
          <p:nvPicPr>
            <p:cNvPr id="184415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6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8" name="Group 44"/>
          <p:cNvGrpSpPr>
            <a:grpSpLocks/>
          </p:cNvGrpSpPr>
          <p:nvPr/>
        </p:nvGrpSpPr>
        <p:grpSpPr bwMode="auto">
          <a:xfrm>
            <a:off x="7183438" y="2357438"/>
            <a:ext cx="538162" cy="558800"/>
            <a:chOff x="-44" y="1473"/>
            <a:chExt cx="981" cy="1105"/>
          </a:xfrm>
        </p:grpSpPr>
        <p:pic>
          <p:nvPicPr>
            <p:cNvPr id="184413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4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grpSp>
        <p:nvGrpSpPr>
          <p:cNvPr id="184409" name="Group 44"/>
          <p:cNvGrpSpPr>
            <a:grpSpLocks/>
          </p:cNvGrpSpPr>
          <p:nvPr/>
        </p:nvGrpSpPr>
        <p:grpSpPr bwMode="auto">
          <a:xfrm>
            <a:off x="6257925" y="2438400"/>
            <a:ext cx="539750" cy="558800"/>
            <a:chOff x="-44" y="1473"/>
            <a:chExt cx="981" cy="1105"/>
          </a:xfrm>
        </p:grpSpPr>
        <p:pic>
          <p:nvPicPr>
            <p:cNvPr id="184411" name="Picture 45" descr="desktop_computer_stylized_medium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4412" name="Freeform 46"/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736 w 356"/>
                <a:gd name="T3" fmla="*/ 95 h 368"/>
                <a:gd name="T4" fmla="*/ 2059 w 356"/>
                <a:gd name="T5" fmla="*/ 1990 h 368"/>
                <a:gd name="T6" fmla="*/ 454 w 356"/>
                <a:gd name="T7" fmla="*/ 2489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 cmpd="sng">
                  <a:solidFill>
                    <a:schemeClr val="tx1"/>
                  </a:solidFill>
                  <a:prstDash val="solid"/>
                  <a:round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en-US" dirty="0"/>
            </a:p>
          </p:txBody>
        </p:sp>
      </p:grpSp>
      <p:pic>
        <p:nvPicPr>
          <p:cNvPr id="184410" name="Picture 15" descr="underline_bas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030288"/>
            <a:ext cx="7415212" cy="15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95</a:t>
            </a:fld>
            <a:endParaRPr lang="en-US" sz="1200" dirty="0">
              <a:latin typeface="Tahoma" charset="0"/>
            </a:endParaRPr>
          </a:p>
        </p:txBody>
      </p:sp>
      <p:sp>
        <p:nvSpPr>
          <p:cNvPr id="1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39303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2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2227" grpId="0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Text Box 9"/>
          <p:cNvSpPr txBox="1">
            <a:spLocks noChangeArrowheads="1"/>
          </p:cNvSpPr>
          <p:nvPr/>
        </p:nvSpPr>
        <p:spPr bwMode="auto">
          <a:xfrm>
            <a:off x="3384550" y="1428750"/>
            <a:ext cx="4746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type</a:t>
            </a:r>
          </a:p>
        </p:txBody>
      </p:sp>
      <p:sp>
        <p:nvSpPr>
          <p:cNvPr id="185348" name="Line 10"/>
          <p:cNvSpPr>
            <a:spLocks noChangeShapeType="1"/>
          </p:cNvSpPr>
          <p:nvPr/>
        </p:nvSpPr>
        <p:spPr bwMode="auto">
          <a:xfrm>
            <a:off x="3559175" y="163671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49" name="Line 31"/>
          <p:cNvSpPr>
            <a:spLocks noChangeShapeType="1"/>
          </p:cNvSpPr>
          <p:nvPr/>
        </p:nvSpPr>
        <p:spPr bwMode="auto">
          <a:xfrm>
            <a:off x="1000125" y="2200275"/>
            <a:ext cx="0" cy="771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0" name="Line 34"/>
          <p:cNvSpPr>
            <a:spLocks noChangeShapeType="1"/>
          </p:cNvSpPr>
          <p:nvPr/>
        </p:nvSpPr>
        <p:spPr bwMode="auto">
          <a:xfrm>
            <a:off x="3424238" y="2171700"/>
            <a:ext cx="0" cy="7715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1" name="Line 36"/>
          <p:cNvSpPr>
            <a:spLocks noChangeShapeType="1"/>
          </p:cNvSpPr>
          <p:nvPr/>
        </p:nvSpPr>
        <p:spPr bwMode="auto">
          <a:xfrm>
            <a:off x="3457575" y="2176463"/>
            <a:ext cx="742950" cy="8096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2" name="Line 37"/>
          <p:cNvSpPr>
            <a:spLocks noChangeShapeType="1"/>
          </p:cNvSpPr>
          <p:nvPr/>
        </p:nvSpPr>
        <p:spPr bwMode="auto">
          <a:xfrm>
            <a:off x="6167438" y="2185988"/>
            <a:ext cx="700087" cy="7953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3" name="Line 40"/>
          <p:cNvSpPr>
            <a:spLocks noChangeShapeType="1"/>
          </p:cNvSpPr>
          <p:nvPr/>
        </p:nvSpPr>
        <p:spPr bwMode="auto">
          <a:xfrm>
            <a:off x="3600450" y="3328988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4" name="Rectangle 41"/>
          <p:cNvSpPr>
            <a:spLocks noChangeArrowheads="1"/>
          </p:cNvSpPr>
          <p:nvPr/>
        </p:nvSpPr>
        <p:spPr bwMode="auto">
          <a:xfrm>
            <a:off x="3476625" y="4057650"/>
            <a:ext cx="25066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2-byte Tag Protocol Identifier</a:t>
            </a:r>
          </a:p>
          <a:p>
            <a:pPr eaLnBrk="1" hangingPunct="1"/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                        (value: 81-00) </a:t>
            </a:r>
          </a:p>
        </p:txBody>
      </p:sp>
      <p:sp>
        <p:nvSpPr>
          <p:cNvPr id="185355" name="Rectangle 42"/>
          <p:cNvSpPr>
            <a:spLocks noChangeArrowheads="1"/>
          </p:cNvSpPr>
          <p:nvPr/>
        </p:nvSpPr>
        <p:spPr bwMode="auto">
          <a:xfrm>
            <a:off x="3814763" y="5203825"/>
            <a:ext cx="382428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Tag Control Information (12 bit VLAN ID field, </a:t>
            </a:r>
          </a:p>
          <a:p>
            <a:pPr eaLnBrk="1" hangingPunct="1"/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                          3 bit priority field like IP TOS)</a:t>
            </a:r>
            <a:r>
              <a:rPr lang="en-US" altLang="ko-KR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 </a:t>
            </a:r>
          </a:p>
        </p:txBody>
      </p:sp>
      <p:sp>
        <p:nvSpPr>
          <p:cNvPr id="185356" name="Line 43"/>
          <p:cNvSpPr>
            <a:spLocks noChangeShapeType="1"/>
          </p:cNvSpPr>
          <p:nvPr/>
        </p:nvSpPr>
        <p:spPr bwMode="auto">
          <a:xfrm>
            <a:off x="3963988" y="3419475"/>
            <a:ext cx="9525" cy="1741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7" name="Line 44"/>
          <p:cNvSpPr>
            <a:spLocks noChangeShapeType="1"/>
          </p:cNvSpPr>
          <p:nvPr/>
        </p:nvSpPr>
        <p:spPr bwMode="auto">
          <a:xfrm>
            <a:off x="6562725" y="3319463"/>
            <a:ext cx="0" cy="8572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8" name="Line 47"/>
          <p:cNvSpPr>
            <a:spLocks noChangeShapeType="1"/>
          </p:cNvSpPr>
          <p:nvPr/>
        </p:nvSpPr>
        <p:spPr bwMode="auto">
          <a:xfrm flipH="1">
            <a:off x="6767513" y="3076575"/>
            <a:ext cx="14287" cy="523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59" name="Rectangle 48"/>
          <p:cNvSpPr>
            <a:spLocks noChangeArrowheads="1"/>
          </p:cNvSpPr>
          <p:nvPr/>
        </p:nvSpPr>
        <p:spPr bwMode="auto">
          <a:xfrm>
            <a:off x="6105525" y="4175125"/>
            <a:ext cx="1238250" cy="48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Recomputed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ko-KR" sz="1400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CRC</a:t>
            </a:r>
            <a:r>
              <a:rPr lang="en-US" altLang="ko-KR" i="0" dirty="0">
                <a:solidFill>
                  <a:srgbClr val="000000"/>
                </a:solidFill>
                <a:latin typeface="Arial" charset="0"/>
                <a:ea typeface="Gulim" charset="0"/>
                <a:cs typeface="Gulim" charset="0"/>
              </a:rPr>
              <a:t> </a:t>
            </a:r>
          </a:p>
        </p:txBody>
      </p:sp>
      <p:sp>
        <p:nvSpPr>
          <p:cNvPr id="76817" name="Rectangle 27"/>
          <p:cNvSpPr>
            <a:spLocks noChangeArrowheads="1"/>
          </p:cNvSpPr>
          <p:nvPr/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r>
              <a:rPr lang="en-US" sz="4000" i="0" dirty="0">
                <a:solidFill>
                  <a:srgbClr val="000099"/>
                </a:solidFill>
                <a:latin typeface="Gill Sans MT" charset="0"/>
                <a:cs typeface="+mn-cs"/>
              </a:rPr>
              <a:t>802.1Q VLAN frame format</a:t>
            </a:r>
          </a:p>
        </p:txBody>
      </p:sp>
      <p:sp>
        <p:nvSpPr>
          <p:cNvPr id="76818" name="Text Box 28"/>
          <p:cNvSpPr txBox="1">
            <a:spLocks noChangeArrowheads="1"/>
          </p:cNvSpPr>
          <p:nvPr/>
        </p:nvSpPr>
        <p:spPr bwMode="auto">
          <a:xfrm>
            <a:off x="7100888" y="1801813"/>
            <a:ext cx="1550987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cs typeface="Arial" charset="0"/>
              </a:rPr>
              <a:t>802.1 frame</a:t>
            </a:r>
          </a:p>
        </p:txBody>
      </p:sp>
      <p:sp>
        <p:nvSpPr>
          <p:cNvPr id="76819" name="Text Box 29"/>
          <p:cNvSpPr txBox="1">
            <a:spLocks noChangeArrowheads="1"/>
          </p:cNvSpPr>
          <p:nvPr/>
        </p:nvSpPr>
        <p:spPr bwMode="auto">
          <a:xfrm>
            <a:off x="7104063" y="2967038"/>
            <a:ext cx="1749425" cy="40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latin typeface="Arial" charset="0"/>
                <a:cs typeface="Arial" charset="0"/>
              </a:rPr>
              <a:t>802.1Q frame</a:t>
            </a:r>
          </a:p>
        </p:txBody>
      </p:sp>
      <p:pic>
        <p:nvPicPr>
          <p:cNvPr id="185363" name="Picture 20" descr="underline_base"/>
          <p:cNvPicPr>
            <a:picLocks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8" y="1027113"/>
            <a:ext cx="5741987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5364" name="Rectangle 1"/>
          <p:cNvSpPr>
            <a:spLocks noChangeArrowheads="1"/>
          </p:cNvSpPr>
          <p:nvPr/>
        </p:nvSpPr>
        <p:spPr bwMode="auto">
          <a:xfrm>
            <a:off x="965200" y="1709738"/>
            <a:ext cx="5140325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/>
          </a:p>
        </p:txBody>
      </p:sp>
      <p:cxnSp>
        <p:nvCxnSpPr>
          <p:cNvPr id="76822" name="Straight Connector 3"/>
          <p:cNvCxnSpPr>
            <a:cxnSpLocks noChangeShapeType="1"/>
          </p:cNvCxnSpPr>
          <p:nvPr/>
        </p:nvCxnSpPr>
        <p:spPr bwMode="auto">
          <a:xfrm>
            <a:off x="1958975" y="1700213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3" name="Straight Connector 32"/>
          <p:cNvCxnSpPr>
            <a:cxnSpLocks noChangeShapeType="1"/>
          </p:cNvCxnSpPr>
          <p:nvPr/>
        </p:nvCxnSpPr>
        <p:spPr bwMode="auto">
          <a:xfrm>
            <a:off x="2689225" y="1703388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4" name="Straight Connector 33"/>
          <p:cNvCxnSpPr>
            <a:cxnSpLocks noChangeShapeType="1"/>
          </p:cNvCxnSpPr>
          <p:nvPr/>
        </p:nvCxnSpPr>
        <p:spPr bwMode="auto">
          <a:xfrm>
            <a:off x="3417888" y="1708150"/>
            <a:ext cx="0" cy="427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5" name="Straight Connector 34"/>
          <p:cNvCxnSpPr>
            <a:cxnSpLocks noChangeShapeType="1"/>
          </p:cNvCxnSpPr>
          <p:nvPr/>
        </p:nvCxnSpPr>
        <p:spPr bwMode="auto">
          <a:xfrm>
            <a:off x="3671888" y="1703388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26" name="Straight Connector 35"/>
          <p:cNvCxnSpPr>
            <a:cxnSpLocks noChangeShapeType="1"/>
          </p:cNvCxnSpPr>
          <p:nvPr/>
        </p:nvCxnSpPr>
        <p:spPr bwMode="auto">
          <a:xfrm>
            <a:off x="5638800" y="1689100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5370" name="TextBox 5"/>
          <p:cNvSpPr txBox="1">
            <a:spLocks noChangeArrowheads="1"/>
          </p:cNvSpPr>
          <p:nvPr/>
        </p:nvSpPr>
        <p:spPr bwMode="auto">
          <a:xfrm>
            <a:off x="1937401" y="1722438"/>
            <a:ext cx="770225" cy="405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dest.</a:t>
            </a:r>
          </a:p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address</a:t>
            </a:r>
          </a:p>
        </p:txBody>
      </p:sp>
      <p:sp>
        <p:nvSpPr>
          <p:cNvPr id="185371" name="TextBox 37"/>
          <p:cNvSpPr txBox="1">
            <a:spLocks noChangeArrowheads="1"/>
          </p:cNvSpPr>
          <p:nvPr/>
        </p:nvSpPr>
        <p:spPr bwMode="auto">
          <a:xfrm>
            <a:off x="2697163" y="1719263"/>
            <a:ext cx="730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source</a:t>
            </a:r>
          </a:p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address</a:t>
            </a:r>
          </a:p>
        </p:txBody>
      </p:sp>
      <p:sp>
        <p:nvSpPr>
          <p:cNvPr id="185372" name="TextBox 38"/>
          <p:cNvSpPr txBox="1">
            <a:spLocks noChangeArrowheads="1"/>
          </p:cNvSpPr>
          <p:nvPr/>
        </p:nvSpPr>
        <p:spPr bwMode="auto">
          <a:xfrm>
            <a:off x="4041775" y="1790700"/>
            <a:ext cx="11906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data (payload)</a:t>
            </a:r>
          </a:p>
        </p:txBody>
      </p:sp>
      <p:sp>
        <p:nvSpPr>
          <p:cNvPr id="185373" name="TextBox 39"/>
          <p:cNvSpPr txBox="1">
            <a:spLocks noChangeArrowheads="1"/>
          </p:cNvSpPr>
          <p:nvPr/>
        </p:nvSpPr>
        <p:spPr bwMode="auto">
          <a:xfrm>
            <a:off x="5611813" y="1809750"/>
            <a:ext cx="515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CRC</a:t>
            </a:r>
          </a:p>
        </p:txBody>
      </p:sp>
      <p:sp>
        <p:nvSpPr>
          <p:cNvPr id="185374" name="TextBox 40"/>
          <p:cNvSpPr txBox="1">
            <a:spLocks noChangeArrowheads="1"/>
          </p:cNvSpPr>
          <p:nvPr/>
        </p:nvSpPr>
        <p:spPr bwMode="auto">
          <a:xfrm>
            <a:off x="1047750" y="1787525"/>
            <a:ext cx="8223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preamble</a:t>
            </a:r>
          </a:p>
        </p:txBody>
      </p:sp>
      <p:grpSp>
        <p:nvGrpSpPr>
          <p:cNvPr id="173087" name="Group 6"/>
          <p:cNvGrpSpPr>
            <a:grpSpLocks/>
          </p:cNvGrpSpPr>
          <p:nvPr/>
        </p:nvGrpSpPr>
        <p:grpSpPr bwMode="auto">
          <a:xfrm>
            <a:off x="992826" y="2949575"/>
            <a:ext cx="2448769" cy="436563"/>
            <a:chOff x="340454" y="5667110"/>
            <a:chExt cx="2448560" cy="435435"/>
          </a:xfrm>
          <a:solidFill>
            <a:srgbClr val="006633"/>
          </a:solidFill>
        </p:grpSpPr>
        <p:sp>
          <p:nvSpPr>
            <p:cNvPr id="173097" name="Rectangle 42"/>
            <p:cNvSpPr>
              <a:spLocks noChangeArrowheads="1"/>
            </p:cNvSpPr>
            <p:nvPr/>
          </p:nvSpPr>
          <p:spPr bwMode="auto">
            <a:xfrm>
              <a:off x="340454" y="5676543"/>
              <a:ext cx="2448560" cy="406400"/>
            </a:xfrm>
            <a:prstGeom prst="rect">
              <a:avLst/>
            </a:prstGeom>
            <a:grp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/>
            <a:lstStyle/>
            <a:p>
              <a:pPr>
                <a:defRPr/>
              </a:pPr>
              <a:endParaRPr lang="en-US" dirty="0"/>
            </a:p>
          </p:txBody>
        </p:sp>
        <p:cxnSp>
          <p:nvCxnSpPr>
            <p:cNvPr id="76843" name="Straight Connector 43"/>
            <p:cNvCxnSpPr>
              <a:cxnSpLocks noChangeShapeType="1"/>
            </p:cNvCxnSpPr>
            <p:nvPr/>
          </p:nvCxnSpPr>
          <p:spPr bwMode="auto">
            <a:xfrm>
              <a:off x="1314457" y="5667110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844" name="Straight Connector 44"/>
            <p:cNvCxnSpPr>
              <a:cxnSpLocks noChangeShapeType="1"/>
            </p:cNvCxnSpPr>
            <p:nvPr/>
          </p:nvCxnSpPr>
          <p:spPr bwMode="auto">
            <a:xfrm>
              <a:off x="2044645" y="5670277"/>
              <a:ext cx="0" cy="429101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76845" name="Straight Connector 45"/>
            <p:cNvCxnSpPr>
              <a:cxnSpLocks noChangeShapeType="1"/>
            </p:cNvCxnSpPr>
            <p:nvPr/>
          </p:nvCxnSpPr>
          <p:spPr bwMode="auto">
            <a:xfrm>
              <a:off x="2773245" y="5675027"/>
              <a:ext cx="0" cy="427518"/>
            </a:xfrm>
            <a:prstGeom prst="lin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3101" name="TextBox 48"/>
            <p:cNvSpPr txBox="1">
              <a:spLocks noChangeArrowheads="1"/>
            </p:cNvSpPr>
            <p:nvPr/>
          </p:nvSpPr>
          <p:spPr bwMode="auto">
            <a:xfrm>
              <a:off x="1292617" y="5688880"/>
              <a:ext cx="770159" cy="4041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dest.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73102" name="TextBox 49"/>
            <p:cNvSpPr txBox="1">
              <a:spLocks noChangeArrowheads="1"/>
            </p:cNvSpPr>
            <p:nvPr/>
          </p:nvSpPr>
          <p:spPr bwMode="auto">
            <a:xfrm>
              <a:off x="2053082" y="5685251"/>
              <a:ext cx="729687" cy="40011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source</a:t>
              </a:r>
            </a:p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address</a:t>
              </a:r>
            </a:p>
          </p:txBody>
        </p:sp>
        <p:sp>
          <p:nvSpPr>
            <p:cNvPr id="173103" name="TextBox 52"/>
            <p:cNvSpPr txBox="1">
              <a:spLocks noChangeArrowheads="1"/>
            </p:cNvSpPr>
            <p:nvPr/>
          </p:nvSpPr>
          <p:spPr bwMode="auto">
            <a:xfrm>
              <a:off x="402711" y="5754221"/>
              <a:ext cx="822661" cy="2462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algn="ctr">
                <a:lnSpc>
                  <a:spcPts val="1200"/>
                </a:lnSpc>
                <a:defRPr/>
              </a:pPr>
              <a:r>
                <a:rPr lang="en-US" sz="1200" dirty="0">
                  <a:solidFill>
                    <a:schemeClr val="bg1"/>
                  </a:solidFill>
                  <a:latin typeface="Arial" charset="0"/>
                  <a:cs typeface="Arial" charset="0"/>
                </a:rPr>
                <a:t>preamble</a:t>
              </a:r>
            </a:p>
          </p:txBody>
        </p:sp>
      </p:grpSp>
      <p:sp>
        <p:nvSpPr>
          <p:cNvPr id="185376" name="Rectangle 56"/>
          <p:cNvSpPr>
            <a:spLocks noChangeArrowheads="1"/>
          </p:cNvSpPr>
          <p:nvPr/>
        </p:nvSpPr>
        <p:spPr bwMode="auto">
          <a:xfrm>
            <a:off x="4187825" y="2959100"/>
            <a:ext cx="2659063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/>
          </a:p>
        </p:txBody>
      </p:sp>
      <p:cxnSp>
        <p:nvCxnSpPr>
          <p:cNvPr id="76834" name="Straight Connector 60"/>
          <p:cNvCxnSpPr>
            <a:cxnSpLocks noChangeShapeType="1"/>
          </p:cNvCxnSpPr>
          <p:nvPr/>
        </p:nvCxnSpPr>
        <p:spPr bwMode="auto">
          <a:xfrm>
            <a:off x="4411663" y="2954338"/>
            <a:ext cx="0" cy="427037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6835" name="Straight Connector 61"/>
          <p:cNvCxnSpPr>
            <a:cxnSpLocks noChangeShapeType="1"/>
          </p:cNvCxnSpPr>
          <p:nvPr/>
        </p:nvCxnSpPr>
        <p:spPr bwMode="auto">
          <a:xfrm>
            <a:off x="6378575" y="2938463"/>
            <a:ext cx="0" cy="428625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5379" name="TextBox 64"/>
          <p:cNvSpPr txBox="1">
            <a:spLocks noChangeArrowheads="1"/>
          </p:cNvSpPr>
          <p:nvPr/>
        </p:nvSpPr>
        <p:spPr bwMode="auto">
          <a:xfrm>
            <a:off x="4783138" y="3040063"/>
            <a:ext cx="1189037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data (payload)</a:t>
            </a:r>
          </a:p>
        </p:txBody>
      </p:sp>
      <p:sp>
        <p:nvSpPr>
          <p:cNvPr id="185380" name="TextBox 65"/>
          <p:cNvSpPr txBox="1">
            <a:spLocks noChangeArrowheads="1"/>
          </p:cNvSpPr>
          <p:nvPr/>
        </p:nvSpPr>
        <p:spPr bwMode="auto">
          <a:xfrm>
            <a:off x="6351588" y="3059113"/>
            <a:ext cx="515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>
              <a:lnSpc>
                <a:spcPts val="1200"/>
              </a:lnSpc>
            </a:pPr>
            <a:r>
              <a:rPr lang="en-US" sz="1200" dirty="0">
                <a:solidFill>
                  <a:schemeClr val="bg1"/>
                </a:solidFill>
                <a:latin typeface="Arial" charset="0"/>
                <a:cs typeface="Arial" charset="0"/>
              </a:rPr>
              <a:t>CRC</a:t>
            </a:r>
          </a:p>
        </p:txBody>
      </p:sp>
      <p:sp>
        <p:nvSpPr>
          <p:cNvPr id="185381" name="Text Box 9"/>
          <p:cNvSpPr txBox="1">
            <a:spLocks noChangeArrowheads="1"/>
          </p:cNvSpPr>
          <p:nvPr/>
        </p:nvSpPr>
        <p:spPr bwMode="auto">
          <a:xfrm>
            <a:off x="4095750" y="2659063"/>
            <a:ext cx="474663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 i="0" dirty="0">
                <a:solidFill>
                  <a:srgbClr val="000000"/>
                </a:solidFill>
                <a:latin typeface="Arial" charset="0"/>
              </a:rPr>
              <a:t>type</a:t>
            </a:r>
          </a:p>
        </p:txBody>
      </p:sp>
      <p:sp>
        <p:nvSpPr>
          <p:cNvPr id="185382" name="Line 10"/>
          <p:cNvSpPr>
            <a:spLocks noChangeShapeType="1"/>
          </p:cNvSpPr>
          <p:nvPr/>
        </p:nvSpPr>
        <p:spPr bwMode="auto">
          <a:xfrm>
            <a:off x="4300538" y="2887663"/>
            <a:ext cx="0" cy="17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85383" name="Rectangle 67"/>
          <p:cNvSpPr>
            <a:spLocks noChangeArrowheads="1"/>
          </p:cNvSpPr>
          <p:nvPr/>
        </p:nvSpPr>
        <p:spPr bwMode="auto">
          <a:xfrm>
            <a:off x="3429000" y="2963863"/>
            <a:ext cx="735013" cy="406400"/>
          </a:xfrm>
          <a:prstGeom prst="rect">
            <a:avLst/>
          </a:prstGeom>
          <a:solidFill>
            <a:srgbClr val="006633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/>
          <a:lstStyle/>
          <a:p>
            <a:endParaRPr lang="en-US" dirty="0"/>
          </a:p>
        </p:txBody>
      </p:sp>
      <p:cxnSp>
        <p:nvCxnSpPr>
          <p:cNvPr id="76841" name="Straight Connector 68"/>
          <p:cNvCxnSpPr>
            <a:cxnSpLocks noChangeShapeType="1"/>
          </p:cNvCxnSpPr>
          <p:nvPr/>
        </p:nvCxnSpPr>
        <p:spPr bwMode="auto">
          <a:xfrm>
            <a:off x="3797300" y="2962275"/>
            <a:ext cx="0" cy="427038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96</a:t>
            </a:fld>
            <a:endParaRPr lang="en-US" sz="1200" dirty="0">
              <a:latin typeface="Tahoma" charset="0"/>
            </a:endParaRPr>
          </a:p>
        </p:txBody>
      </p:sp>
      <p:sp>
        <p:nvSpPr>
          <p:cNvPr id="5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03157236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1" name="Picture 5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028700"/>
            <a:ext cx="59420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Link layer, </a:t>
            </a:r>
            <a:r>
              <a:rPr lang="en-US" sz="4000" dirty="0">
                <a:latin typeface="Gill Sans MT" charset="0"/>
                <a:cs typeface="+mj-cs"/>
              </a:rPr>
              <a:t>LAN</a:t>
            </a:r>
            <a:r>
              <a:rPr lang="en-US" dirty="0">
                <a:latin typeface="Gill Sans MT" charset="0"/>
                <a:cs typeface="+mj-cs"/>
              </a:rPr>
              <a:t>s: outline</a:t>
            </a:r>
          </a:p>
        </p:txBody>
      </p:sp>
      <p:sp>
        <p:nvSpPr>
          <p:cNvPr id="3078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3922713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6.1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introduction, services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6.2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error detection, correction 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6.3</a:t>
            </a: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 </a:t>
            </a:r>
            <a:r>
              <a:rPr lang="en-US" dirty="0">
                <a:latin typeface="Gill Sans MT" charset="0"/>
                <a:cs typeface="+mn-cs"/>
              </a:rPr>
              <a:t>multiple access protocols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6.4 </a:t>
            </a:r>
            <a:r>
              <a:rPr lang="en-US" dirty="0">
                <a:solidFill>
                  <a:srgbClr val="000000"/>
                </a:solidFill>
                <a:latin typeface="Gill Sans MT" charset="0"/>
                <a:cs typeface="+mn-cs"/>
              </a:rPr>
              <a:t>LANs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addressing, ARP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Ethernet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switches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VLANS</a:t>
            </a:r>
          </a:p>
        </p:txBody>
      </p:sp>
      <p:sp>
        <p:nvSpPr>
          <p:cNvPr id="3079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054475" cy="4648200"/>
          </a:xfrm>
        </p:spPr>
        <p:txBody>
          <a:bodyPr/>
          <a:lstStyle/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CC0000"/>
                </a:solidFill>
                <a:latin typeface="Gill Sans MT" charset="0"/>
                <a:cs typeface="+mn-cs"/>
              </a:rPr>
              <a:t>6.5 link virtualization: MPLS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6.6</a:t>
            </a:r>
            <a:r>
              <a:rPr lang="en-US" dirty="0">
                <a:latin typeface="Gill Sans MT" charset="0"/>
                <a:cs typeface="+mn-cs"/>
              </a:rPr>
              <a:t> data center networking</a:t>
            </a:r>
          </a:p>
          <a:p>
            <a:pPr marL="457200" indent="-457200">
              <a:buFont typeface="Wingdings" charset="0"/>
              <a:buNone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cs typeface="+mn-cs"/>
              </a:rPr>
              <a:t>6.7</a:t>
            </a:r>
            <a:r>
              <a:rPr lang="en-US" dirty="0">
                <a:latin typeface="Gill Sans MT" charset="0"/>
                <a:cs typeface="+mn-cs"/>
              </a:rPr>
              <a:t> a day in the life of a web request</a:t>
            </a:r>
          </a:p>
          <a:p>
            <a:pPr marL="457200" indent="-457200">
              <a:buFont typeface="Wingdings" charset="0"/>
              <a:buNone/>
              <a:defRPr/>
            </a:pPr>
            <a:endParaRPr lang="en-US" sz="2600" dirty="0">
              <a:latin typeface="Gill Sans MT" charset="0"/>
              <a:cs typeface="+mn-cs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97</a:t>
            </a:fld>
            <a:endParaRPr lang="en-US" sz="1200" dirty="0">
              <a:latin typeface="Tahom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33729363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2" name="Rectangle 2"/>
          <p:cNvSpPr>
            <a:spLocks noGrp="1" noChangeArrowheads="1"/>
          </p:cNvSpPr>
          <p:nvPr>
            <p:ph type="title"/>
          </p:nvPr>
        </p:nvSpPr>
        <p:spPr>
          <a:xfrm>
            <a:off x="492125" y="193675"/>
            <a:ext cx="7772400" cy="944563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Gill Sans MT" charset="0"/>
                <a:cs typeface="+mj-cs"/>
              </a:rPr>
              <a:t>Multiprotocol label switching (MPLS)</a:t>
            </a:r>
          </a:p>
        </p:txBody>
      </p:sp>
      <p:sp>
        <p:nvSpPr>
          <p:cNvPr id="7885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2125" y="1336675"/>
            <a:ext cx="7772400" cy="4648200"/>
          </a:xfrm>
        </p:spPr>
        <p:txBody>
          <a:bodyPr/>
          <a:lstStyle/>
          <a:p>
            <a:pPr marL="231775" indent="-231775">
              <a:defRPr/>
            </a:pPr>
            <a:r>
              <a:rPr lang="en-US" dirty="0">
                <a:latin typeface="Gill Sans MT" charset="0"/>
                <a:cs typeface="+mn-cs"/>
              </a:rPr>
              <a:t>initial goal: high-speed IP forwarding using fixed length label (instead of IP address) </a:t>
            </a:r>
          </a:p>
          <a:p>
            <a:pPr marL="681038" lvl="1" indent="-223838">
              <a:defRPr/>
            </a:pPr>
            <a:r>
              <a:rPr lang="en-US" dirty="0">
                <a:latin typeface="Gill Sans MT" charset="0"/>
              </a:rPr>
              <a:t>fast lookup using fixed length identifier (rather than shortest prefix matching)</a:t>
            </a:r>
          </a:p>
          <a:p>
            <a:pPr marL="681038" lvl="1" indent="-223838">
              <a:defRPr/>
            </a:pPr>
            <a:r>
              <a:rPr lang="en-US" dirty="0">
                <a:latin typeface="Gill Sans MT" charset="0"/>
              </a:rPr>
              <a:t>borrowing ideas from Virtual Circuit (VC) approach</a:t>
            </a:r>
          </a:p>
          <a:p>
            <a:pPr marL="681038" lvl="1" indent="-223838">
              <a:defRPr/>
            </a:pPr>
            <a:r>
              <a:rPr lang="en-US" dirty="0">
                <a:latin typeface="Gill Sans MT" charset="0"/>
              </a:rPr>
              <a:t>but IP datagram still keeps IP address!</a:t>
            </a:r>
          </a:p>
          <a:p>
            <a:pPr lvl="1">
              <a:defRPr/>
            </a:pPr>
            <a:endParaRPr lang="en-US" dirty="0">
              <a:latin typeface="Gill Sans MT" charset="0"/>
            </a:endParaRPr>
          </a:p>
        </p:txBody>
      </p:sp>
      <p:sp>
        <p:nvSpPr>
          <p:cNvPr id="188421" name="Freeform 4"/>
          <p:cNvSpPr>
            <a:spLocks/>
          </p:cNvSpPr>
          <p:nvPr/>
        </p:nvSpPr>
        <p:spPr bwMode="auto">
          <a:xfrm>
            <a:off x="2052638" y="4695825"/>
            <a:ext cx="3108325" cy="1084263"/>
          </a:xfrm>
          <a:custGeom>
            <a:avLst/>
            <a:gdLst>
              <a:gd name="T0" fmla="*/ 2147483647 w 1958"/>
              <a:gd name="T1" fmla="*/ 0 h 683"/>
              <a:gd name="T2" fmla="*/ 0 w 1958"/>
              <a:gd name="T3" fmla="*/ 2147483647 h 683"/>
              <a:gd name="T4" fmla="*/ 2147483647 w 1958"/>
              <a:gd name="T5" fmla="*/ 2147483647 h 683"/>
              <a:gd name="T6" fmla="*/ 2147483647 w 1958"/>
              <a:gd name="T7" fmla="*/ 0 h 68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958" h="683">
                <a:moveTo>
                  <a:pt x="337" y="0"/>
                </a:moveTo>
                <a:lnTo>
                  <a:pt x="0" y="683"/>
                </a:lnTo>
                <a:lnTo>
                  <a:pt x="1958" y="683"/>
                </a:lnTo>
                <a:lnTo>
                  <a:pt x="1382" y="0"/>
                </a:lnTo>
              </a:path>
            </a:pathLst>
          </a:custGeom>
          <a:gradFill rotWithShape="1">
            <a:gsLst>
              <a:gs pos="0">
                <a:schemeClr val="bg2"/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78855" name="Rectangle 5"/>
          <p:cNvSpPr>
            <a:spLocks noChangeArrowheads="1"/>
          </p:cNvSpPr>
          <p:nvPr/>
        </p:nvSpPr>
        <p:spPr bwMode="auto">
          <a:xfrm>
            <a:off x="706438" y="4068763"/>
            <a:ext cx="8047037" cy="6397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8856" name="Text Box 6"/>
          <p:cNvSpPr txBox="1">
            <a:spLocks noChangeArrowheads="1"/>
          </p:cNvSpPr>
          <p:nvPr/>
        </p:nvSpPr>
        <p:spPr bwMode="auto">
          <a:xfrm>
            <a:off x="719138" y="4073525"/>
            <a:ext cx="18986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PPP or Ethernet </a:t>
            </a:r>
          </a:p>
          <a:p>
            <a:pPr algn="ctr"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header</a:t>
            </a:r>
          </a:p>
        </p:txBody>
      </p:sp>
      <p:sp>
        <p:nvSpPr>
          <p:cNvPr id="78857" name="Text Box 8"/>
          <p:cNvSpPr txBox="1">
            <a:spLocks noChangeArrowheads="1"/>
          </p:cNvSpPr>
          <p:nvPr/>
        </p:nvSpPr>
        <p:spPr bwMode="auto">
          <a:xfrm>
            <a:off x="4376738" y="4195763"/>
            <a:ext cx="11747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IP header</a:t>
            </a:r>
          </a:p>
        </p:txBody>
      </p:sp>
      <p:sp>
        <p:nvSpPr>
          <p:cNvPr id="78858" name="Line 9"/>
          <p:cNvSpPr>
            <a:spLocks noChangeShapeType="1"/>
          </p:cNvSpPr>
          <p:nvPr/>
        </p:nvSpPr>
        <p:spPr bwMode="auto">
          <a:xfrm>
            <a:off x="2587625" y="4056063"/>
            <a:ext cx="0" cy="652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8859" name="Line 10"/>
          <p:cNvSpPr>
            <a:spLocks noChangeShapeType="1"/>
          </p:cNvSpPr>
          <p:nvPr/>
        </p:nvSpPr>
        <p:spPr bwMode="auto">
          <a:xfrm>
            <a:off x="4241800" y="4051300"/>
            <a:ext cx="0" cy="652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8860" name="Line 11"/>
          <p:cNvSpPr>
            <a:spLocks noChangeShapeType="1"/>
          </p:cNvSpPr>
          <p:nvPr/>
        </p:nvSpPr>
        <p:spPr bwMode="auto">
          <a:xfrm>
            <a:off x="5588000" y="4052888"/>
            <a:ext cx="0" cy="652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8861" name="Text Box 12"/>
          <p:cNvSpPr txBox="1">
            <a:spLocks noChangeArrowheads="1"/>
          </p:cNvSpPr>
          <p:nvPr/>
        </p:nvSpPr>
        <p:spPr bwMode="auto">
          <a:xfrm>
            <a:off x="5618163" y="4205288"/>
            <a:ext cx="3092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000000"/>
                </a:solidFill>
                <a:latin typeface="Arial" charset="0"/>
                <a:cs typeface="+mn-cs"/>
              </a:rPr>
              <a:t>remainder of link-layer frame</a:t>
            </a:r>
          </a:p>
        </p:txBody>
      </p:sp>
      <p:sp>
        <p:nvSpPr>
          <p:cNvPr id="78862" name="Rectangle 25"/>
          <p:cNvSpPr>
            <a:spLocks noChangeArrowheads="1"/>
          </p:cNvSpPr>
          <p:nvPr/>
        </p:nvSpPr>
        <p:spPr bwMode="auto">
          <a:xfrm>
            <a:off x="2576513" y="4054475"/>
            <a:ext cx="1660525" cy="63976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dirty="0">
              <a:solidFill>
                <a:srgbClr val="000000"/>
              </a:solidFill>
              <a:cs typeface="+mn-cs"/>
            </a:endParaRPr>
          </a:p>
        </p:txBody>
      </p:sp>
      <p:sp>
        <p:nvSpPr>
          <p:cNvPr id="78863" name="Text Box 7"/>
          <p:cNvSpPr txBox="1">
            <a:spLocks noChangeArrowheads="1"/>
          </p:cNvSpPr>
          <p:nvPr/>
        </p:nvSpPr>
        <p:spPr bwMode="auto">
          <a:xfrm>
            <a:off x="2611438" y="4213225"/>
            <a:ext cx="1631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algn="ctr" eaLnBrk="1" hangingPunct="1">
              <a:defRPr/>
            </a:pPr>
            <a:r>
              <a:rPr lang="en-US" b="1" i="0" dirty="0">
                <a:solidFill>
                  <a:srgbClr val="FFFFFF"/>
                </a:solidFill>
                <a:latin typeface="Arial" charset="0"/>
                <a:cs typeface="+mn-cs"/>
              </a:rPr>
              <a:t>MPLS header</a:t>
            </a:r>
          </a:p>
        </p:txBody>
      </p:sp>
      <p:sp>
        <p:nvSpPr>
          <p:cNvPr id="78864" name="Rectangle 27"/>
          <p:cNvSpPr>
            <a:spLocks noChangeArrowheads="1"/>
          </p:cNvSpPr>
          <p:nvPr/>
        </p:nvSpPr>
        <p:spPr bwMode="auto">
          <a:xfrm>
            <a:off x="2155825" y="5440363"/>
            <a:ext cx="3122613" cy="67945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lang="en-US" i="0" dirty="0">
              <a:solidFill>
                <a:srgbClr val="000000"/>
              </a:solidFill>
              <a:latin typeface="Arial" charset="0"/>
              <a:cs typeface="+mn-cs"/>
            </a:endParaRPr>
          </a:p>
        </p:txBody>
      </p:sp>
      <p:sp>
        <p:nvSpPr>
          <p:cNvPr id="78865" name="Text Box 28"/>
          <p:cNvSpPr txBox="1">
            <a:spLocks noChangeArrowheads="1"/>
          </p:cNvSpPr>
          <p:nvPr/>
        </p:nvSpPr>
        <p:spPr bwMode="auto">
          <a:xfrm>
            <a:off x="2668588" y="5608638"/>
            <a:ext cx="666750" cy="36671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FFFFFF"/>
                </a:solidFill>
                <a:latin typeface="Arial" charset="0"/>
                <a:cs typeface="+mn-cs"/>
              </a:rPr>
              <a:t>label</a:t>
            </a:r>
          </a:p>
        </p:txBody>
      </p:sp>
      <p:sp>
        <p:nvSpPr>
          <p:cNvPr id="78866" name="Text Box 29"/>
          <p:cNvSpPr txBox="1">
            <a:spLocks noChangeArrowheads="1"/>
          </p:cNvSpPr>
          <p:nvPr/>
        </p:nvSpPr>
        <p:spPr bwMode="auto">
          <a:xfrm>
            <a:off x="3851275" y="5616575"/>
            <a:ext cx="577850" cy="366713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FFFFFF"/>
                </a:solidFill>
                <a:latin typeface="Arial" charset="0"/>
                <a:cs typeface="+mn-cs"/>
              </a:rPr>
              <a:t>Exp</a:t>
            </a:r>
          </a:p>
        </p:txBody>
      </p:sp>
      <p:sp>
        <p:nvSpPr>
          <p:cNvPr id="78867" name="Text Box 30"/>
          <p:cNvSpPr txBox="1">
            <a:spLocks noChangeArrowheads="1"/>
          </p:cNvSpPr>
          <p:nvPr/>
        </p:nvSpPr>
        <p:spPr bwMode="auto">
          <a:xfrm>
            <a:off x="4408488" y="5624513"/>
            <a:ext cx="336550" cy="36671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FFFFFF"/>
                </a:solidFill>
                <a:latin typeface="Arial" charset="0"/>
                <a:cs typeface="+mn-cs"/>
              </a:rPr>
              <a:t>S</a:t>
            </a:r>
          </a:p>
        </p:txBody>
      </p:sp>
      <p:sp>
        <p:nvSpPr>
          <p:cNvPr id="78868" name="Text Box 31"/>
          <p:cNvSpPr txBox="1">
            <a:spLocks noChangeArrowheads="1"/>
          </p:cNvSpPr>
          <p:nvPr/>
        </p:nvSpPr>
        <p:spPr bwMode="auto">
          <a:xfrm>
            <a:off x="4678363" y="5621338"/>
            <a:ext cx="590550" cy="366712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i="0" dirty="0">
                <a:solidFill>
                  <a:srgbClr val="FFFFFF"/>
                </a:solidFill>
                <a:latin typeface="Arial" charset="0"/>
                <a:cs typeface="+mn-cs"/>
              </a:rPr>
              <a:t>TTL</a:t>
            </a:r>
          </a:p>
        </p:txBody>
      </p:sp>
      <p:sp>
        <p:nvSpPr>
          <p:cNvPr id="78869" name="Line 32"/>
          <p:cNvSpPr>
            <a:spLocks noChangeShapeType="1"/>
          </p:cNvSpPr>
          <p:nvPr/>
        </p:nvSpPr>
        <p:spPr bwMode="auto">
          <a:xfrm>
            <a:off x="3887788" y="5449888"/>
            <a:ext cx="0" cy="652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8870" name="Line 33"/>
          <p:cNvSpPr>
            <a:spLocks noChangeShapeType="1"/>
          </p:cNvSpPr>
          <p:nvPr/>
        </p:nvSpPr>
        <p:spPr bwMode="auto">
          <a:xfrm>
            <a:off x="4457700" y="5470525"/>
            <a:ext cx="0" cy="6524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8871" name="Line 34"/>
          <p:cNvSpPr>
            <a:spLocks noChangeShapeType="1"/>
          </p:cNvSpPr>
          <p:nvPr/>
        </p:nvSpPr>
        <p:spPr bwMode="auto">
          <a:xfrm>
            <a:off x="4727575" y="5465763"/>
            <a:ext cx="0" cy="652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78872" name="Text Box 35"/>
          <p:cNvSpPr txBox="1">
            <a:spLocks noChangeArrowheads="1"/>
          </p:cNvSpPr>
          <p:nvPr/>
        </p:nvSpPr>
        <p:spPr bwMode="auto">
          <a:xfrm>
            <a:off x="2827338" y="6116638"/>
            <a:ext cx="40957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i="0" dirty="0">
                <a:solidFill>
                  <a:srgbClr val="000000"/>
                </a:solidFill>
                <a:latin typeface="Arial" charset="0"/>
                <a:cs typeface="+mn-cs"/>
              </a:rPr>
              <a:t>20</a:t>
            </a:r>
          </a:p>
        </p:txBody>
      </p:sp>
      <p:sp>
        <p:nvSpPr>
          <p:cNvPr id="78873" name="Text Box 36"/>
          <p:cNvSpPr txBox="1">
            <a:spLocks noChangeArrowheads="1"/>
          </p:cNvSpPr>
          <p:nvPr/>
        </p:nvSpPr>
        <p:spPr bwMode="auto">
          <a:xfrm>
            <a:off x="3998913" y="6111875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i="0" dirty="0">
                <a:solidFill>
                  <a:srgbClr val="000000"/>
                </a:solidFill>
                <a:latin typeface="Arial" charset="0"/>
                <a:cs typeface="+mn-cs"/>
              </a:rPr>
              <a:t>3</a:t>
            </a:r>
          </a:p>
        </p:txBody>
      </p:sp>
      <p:sp>
        <p:nvSpPr>
          <p:cNvPr id="78874" name="Text Box 37"/>
          <p:cNvSpPr txBox="1">
            <a:spLocks noChangeArrowheads="1"/>
          </p:cNvSpPr>
          <p:nvPr/>
        </p:nvSpPr>
        <p:spPr bwMode="auto">
          <a:xfrm>
            <a:off x="4425950" y="6108700"/>
            <a:ext cx="296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i="0" dirty="0">
                <a:solidFill>
                  <a:srgbClr val="000000"/>
                </a:solidFill>
                <a:latin typeface="Arial" charset="0"/>
                <a:cs typeface="+mn-cs"/>
              </a:rPr>
              <a:t>1</a:t>
            </a:r>
          </a:p>
        </p:txBody>
      </p:sp>
      <p:sp>
        <p:nvSpPr>
          <p:cNvPr id="78875" name="Text Box 38"/>
          <p:cNvSpPr txBox="1">
            <a:spLocks noChangeArrowheads="1"/>
          </p:cNvSpPr>
          <p:nvPr/>
        </p:nvSpPr>
        <p:spPr bwMode="auto">
          <a:xfrm>
            <a:off x="4865688" y="6103938"/>
            <a:ext cx="29686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1pPr>
            <a:lvl2pPr marL="742950" indent="-28575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sz="1600" i="0" dirty="0">
                <a:solidFill>
                  <a:srgbClr val="000000"/>
                </a:solidFill>
                <a:latin typeface="Arial" charset="0"/>
                <a:cs typeface="+mn-cs"/>
              </a:rPr>
              <a:t>5</a:t>
            </a:r>
          </a:p>
        </p:txBody>
      </p:sp>
      <p:pic>
        <p:nvPicPr>
          <p:cNvPr id="188443" name="Picture 17" descr="underline_base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868363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98</a:t>
            </a:fld>
            <a:endParaRPr lang="en-US" sz="1200" dirty="0">
              <a:latin typeface="Tahoma" charset="0"/>
            </a:endParaRPr>
          </a:p>
        </p:txBody>
      </p:sp>
      <p:sp>
        <p:nvSpPr>
          <p:cNvPr id="3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1680058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j-cs"/>
              </a:rPr>
              <a:t>MPLS capable routers</a:t>
            </a:r>
          </a:p>
        </p:txBody>
      </p:sp>
      <p:sp>
        <p:nvSpPr>
          <p:cNvPr id="798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335963" cy="46482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a.k.a. label-switched router</a:t>
            </a:r>
          </a:p>
          <a:p>
            <a:pPr>
              <a:defRPr/>
            </a:pPr>
            <a:r>
              <a:rPr lang="en-US" dirty="0">
                <a:latin typeface="Gill Sans MT" charset="0"/>
                <a:cs typeface="+mn-cs"/>
              </a:rPr>
              <a:t>forward packets to outgoing interface based only on label value (</a:t>
            </a:r>
            <a:r>
              <a:rPr lang="en-US" i="1" dirty="0">
                <a:latin typeface="Gill Sans MT" charset="0"/>
                <a:cs typeface="+mn-cs"/>
              </a:rPr>
              <a:t>don</a:t>
            </a:r>
            <a:r>
              <a:rPr lang="ja-JP" altLang="en-US" i="1" dirty="0">
                <a:latin typeface="Gill Sans MT" charset="0"/>
                <a:cs typeface="+mn-cs"/>
              </a:rPr>
              <a:t>’</a:t>
            </a:r>
            <a:r>
              <a:rPr lang="en-US" i="1" dirty="0">
                <a:latin typeface="Gill Sans MT" charset="0"/>
                <a:cs typeface="+mn-cs"/>
              </a:rPr>
              <a:t>t inspect IP address</a:t>
            </a:r>
            <a:r>
              <a:rPr lang="en-US" dirty="0">
                <a:latin typeface="Gill Sans MT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MPLS forwarding table distinct from IP forwarding tables</a:t>
            </a:r>
          </a:p>
          <a:p>
            <a:pPr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cs typeface="+mn-cs"/>
              </a:rPr>
              <a:t>flexibility:  </a:t>
            </a:r>
            <a:r>
              <a:rPr lang="en-US" dirty="0">
                <a:latin typeface="Gill Sans MT" charset="0"/>
                <a:cs typeface="+mn-cs"/>
              </a:rPr>
              <a:t>MPLS forwarding decisions can </a:t>
            </a:r>
            <a:r>
              <a:rPr lang="en-US" i="1" dirty="0">
                <a:latin typeface="Gill Sans MT" charset="0"/>
                <a:cs typeface="+mn-cs"/>
              </a:rPr>
              <a:t>differ</a:t>
            </a:r>
            <a:r>
              <a:rPr lang="en-US" dirty="0">
                <a:latin typeface="Gill Sans MT" charset="0"/>
                <a:cs typeface="+mn-cs"/>
              </a:rPr>
              <a:t> from those of IP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use destination </a:t>
            </a:r>
            <a:r>
              <a:rPr lang="en-US" i="1" dirty="0">
                <a:latin typeface="Gill Sans MT" charset="0"/>
              </a:rPr>
              <a:t>and</a:t>
            </a:r>
            <a:r>
              <a:rPr lang="en-US" dirty="0">
                <a:latin typeface="Gill Sans MT" charset="0"/>
              </a:rPr>
              <a:t> source addresses to route flows to same destination differently (traffic engineering)</a:t>
            </a:r>
          </a:p>
          <a:p>
            <a:pPr lvl="1">
              <a:defRPr/>
            </a:pPr>
            <a:r>
              <a:rPr lang="en-US" dirty="0">
                <a:latin typeface="Gill Sans MT" charset="0"/>
              </a:rPr>
              <a:t>re-route flows quickly if link fails: pre-computed backup paths (useful for VoIP)</a:t>
            </a:r>
          </a:p>
          <a:p>
            <a:pPr>
              <a:defRPr/>
            </a:pPr>
            <a:endParaRPr lang="en-US" dirty="0">
              <a:latin typeface="Gill Sans MT" charset="0"/>
              <a:cs typeface="+mn-cs"/>
            </a:endParaRPr>
          </a:p>
        </p:txBody>
      </p:sp>
      <p:pic>
        <p:nvPicPr>
          <p:cNvPr id="190469" name="Picture 21" descr="underline_base"/>
          <p:cNvPicPr>
            <a:picLocks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1020763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56154" y="6522365"/>
            <a:ext cx="548655" cy="272319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dirty="0">
                <a:latin typeface="Tahoma" charset="0"/>
              </a:rPr>
              <a:t>6-</a:t>
            </a:r>
            <a:fld id="{8E8C6E93-DF5B-BC4B-80F9-500DED1EEDCC}" type="slidenum">
              <a:rPr lang="en-US" sz="1200">
                <a:latin typeface="Tahoma" charset="0"/>
              </a:rPr>
              <a:pPr/>
              <a:t>99</a:t>
            </a:fld>
            <a:endParaRPr lang="en-US" sz="1200" dirty="0">
              <a:latin typeface="Tahoma" charset="0"/>
            </a:endParaRP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375496" y="6521551"/>
            <a:ext cx="2177473" cy="241541"/>
          </a:xfr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r>
              <a:rPr lang="en-US" sz="1200" dirty="0">
                <a:solidFill>
                  <a:srgbClr val="000000"/>
                </a:solidFill>
                <a:latin typeface="Tahoma" charset="0"/>
                <a:cs typeface="Arial" charset="0"/>
              </a:rPr>
              <a:t>Link Layer and LANs</a:t>
            </a:r>
          </a:p>
        </p:txBody>
      </p:sp>
    </p:spTree>
    <p:extLst>
      <p:ext uri="{BB962C8B-B14F-4D97-AF65-F5344CB8AC3E}">
        <p14:creationId xmlns:p14="http://schemas.microsoft.com/office/powerpoint/2010/main" val="161295850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>
          <a:gsLst>
            <a:gs pos="0">
              <a:schemeClr val="bg1">
                <a:lumMod val="95000"/>
              </a:schemeClr>
            </a:gs>
            <a:gs pos="100000">
              <a:schemeClr val="accent5">
                <a:lumMod val="75000"/>
              </a:schemeClr>
            </a:gs>
          </a:gsLst>
        </a:gradFill>
        <a:ln>
          <a:noFill/>
        </a:ln>
        <a:effectLst/>
      </a:spPr>
      <a:bodyPr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27143</TotalTime>
  <Words>7520</Words>
  <Application>Microsoft Macintosh PowerPoint</Application>
  <PresentationFormat>On-screen Show (4:3)</PresentationFormat>
  <Paragraphs>1827</Paragraphs>
  <Slides>114</Slides>
  <Notes>93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114</vt:i4>
      </vt:variant>
    </vt:vector>
  </HeadingPairs>
  <TitlesOfParts>
    <vt:vector size="128" baseType="lpstr">
      <vt:lpstr>MS Mincho</vt:lpstr>
      <vt:lpstr>Arial</vt:lpstr>
      <vt:lpstr>Calibri</vt:lpstr>
      <vt:lpstr>Cambria Math</vt:lpstr>
      <vt:lpstr>Comic Sans MS</vt:lpstr>
      <vt:lpstr>Courier New</vt:lpstr>
      <vt:lpstr>Gill Sans MT</vt:lpstr>
      <vt:lpstr>Tahoma</vt:lpstr>
      <vt:lpstr>Times New Roman</vt:lpstr>
      <vt:lpstr>Wingdings</vt:lpstr>
      <vt:lpstr>ZapfDingbats</vt:lpstr>
      <vt:lpstr>Default Design</vt:lpstr>
      <vt:lpstr>Equation</vt:lpstr>
      <vt:lpstr>Clip</vt:lpstr>
      <vt:lpstr>PowerPoint Presentation</vt:lpstr>
      <vt:lpstr>Link layer, LANs: outline</vt:lpstr>
      <vt:lpstr>Synthesis: a day in the life of a web request</vt:lpstr>
      <vt:lpstr>A day in the life: scenario</vt:lpstr>
      <vt:lpstr>A day in the life… connecting to the Internet</vt:lpstr>
      <vt:lpstr>A day in the life… connecting to the Internet</vt:lpstr>
      <vt:lpstr>A day in the life… ARP (before DNS, before HTTP)</vt:lpstr>
      <vt:lpstr>A day in the life… using DNS</vt:lpstr>
      <vt:lpstr>A day in the life…TCP connection carrying HTTP</vt:lpstr>
      <vt:lpstr>A day in the life… HTTP request/reply </vt:lpstr>
      <vt:lpstr>Link layer, LANs: outline</vt:lpstr>
      <vt:lpstr>Link layer: introduction</vt:lpstr>
      <vt:lpstr>Link layer services</vt:lpstr>
      <vt:lpstr>Link layer services (more)</vt:lpstr>
      <vt:lpstr>Where is the link layer implemented?</vt:lpstr>
      <vt:lpstr>Adaptors communicating</vt:lpstr>
      <vt:lpstr>Error detection</vt:lpstr>
      <vt:lpstr>Parity checking</vt:lpstr>
      <vt:lpstr>Internet checksum (review)</vt:lpstr>
      <vt:lpstr>Cyclic redundancy check (CRC)</vt:lpstr>
      <vt:lpstr>CRC example</vt:lpstr>
      <vt:lpstr>Link layer, LANs: outline</vt:lpstr>
      <vt:lpstr>Multiple access links, protocols</vt:lpstr>
      <vt:lpstr>Multiple access protocols</vt:lpstr>
      <vt:lpstr>An ideal multiple access protocol</vt:lpstr>
      <vt:lpstr>MAC protocols: taxonomy</vt:lpstr>
      <vt:lpstr>Channel partitioning MAC protocols: TDMA</vt:lpstr>
      <vt:lpstr>Channel partitioning MAC protocols: FDMA</vt:lpstr>
      <vt:lpstr>Random access protocols</vt:lpstr>
      <vt:lpstr>Random MAC (Medium Access Control) Techniques</vt:lpstr>
      <vt:lpstr>Pure (unslotted) ALOHA</vt:lpstr>
      <vt:lpstr>Pure ALOHA efficiency</vt:lpstr>
      <vt:lpstr>Slotted ALOHA</vt:lpstr>
      <vt:lpstr>Slotted ALOHA</vt:lpstr>
      <vt:lpstr>Slotted ALOHA: efficiency</vt:lpstr>
      <vt:lpstr>CSMA (carrier sense multiple access)</vt:lpstr>
      <vt:lpstr>CSMA collisions</vt:lpstr>
      <vt:lpstr>CSMA/CD (collision detection)</vt:lpstr>
      <vt:lpstr>CSMA/CD (collision detection)</vt:lpstr>
      <vt:lpstr>CSMA/CD collision detection</vt:lpstr>
      <vt:lpstr>Ethernet CSMA/CD algorithm</vt:lpstr>
      <vt:lpstr>Shared meduim bus</vt:lpstr>
      <vt:lpstr>More on CSMA/CD and Ethernet</vt:lpstr>
      <vt:lpstr>Analyzing CSMA/CD</vt:lpstr>
      <vt:lpstr>CSMA/CD efficiency</vt:lpstr>
      <vt:lpstr>PowerPoint Presentation</vt:lpstr>
      <vt:lpstr>Collision detection in Wireless</vt:lpstr>
      <vt:lpstr>“Taking turns” MAC protocols</vt:lpstr>
      <vt:lpstr>“Taking turns” MAC protocols</vt:lpstr>
      <vt:lpstr>“Taking turns” MAC protocols</vt:lpstr>
      <vt:lpstr>Release after reception: utilization analysis </vt:lpstr>
      <vt:lpstr>Release after reception (RAR) utilization </vt:lpstr>
      <vt:lpstr>PowerPoint Presentation</vt:lpstr>
      <vt:lpstr>Token Ring: utilization notes</vt:lpstr>
      <vt:lpstr> Summary of MAC protocols</vt:lpstr>
      <vt:lpstr>LAN technologies</vt:lpstr>
      <vt:lpstr>Link layer, LANs: outline</vt:lpstr>
      <vt:lpstr>Ethernet</vt:lpstr>
      <vt:lpstr>Ethernet: physical topology</vt:lpstr>
      <vt:lpstr>Ethernet frame structure</vt:lpstr>
      <vt:lpstr>Ethernet frame structure (more)</vt:lpstr>
      <vt:lpstr>Ethernet: unreliable, connectionless</vt:lpstr>
      <vt:lpstr>Ethernet CSMA/CD algorithm</vt:lpstr>
      <vt:lpstr>Ethernet CSMA/CD algorithm (contd.)</vt:lpstr>
      <vt:lpstr>Ethernet’s CSMA/CD (more)</vt:lpstr>
      <vt:lpstr>CSMA/CD efficiency</vt:lpstr>
      <vt:lpstr>802.3 Ethernet standards: link &amp; physical layers</vt:lpstr>
      <vt:lpstr>Shared meduim bus</vt:lpstr>
      <vt:lpstr>Shared medium hub</vt:lpstr>
      <vt:lpstr>Switching hub</vt:lpstr>
      <vt:lpstr>PowerPoint Presentation</vt:lpstr>
      <vt:lpstr>PowerPoint Presentation</vt:lpstr>
      <vt:lpstr>Link layer, LANs: outline</vt:lpstr>
      <vt:lpstr>MAC addresses and ARP</vt:lpstr>
      <vt:lpstr>LAN addresses and ARP</vt:lpstr>
      <vt:lpstr>LAN addresses (more)</vt:lpstr>
      <vt:lpstr>ARP: address resolution protocol</vt:lpstr>
      <vt:lpstr>ARP protocol: same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Addressing: routing to another LAN</vt:lpstr>
      <vt:lpstr>Link layer, LANs: outline</vt:lpstr>
      <vt:lpstr>Hubs</vt:lpstr>
      <vt:lpstr>Ethernet switch</vt:lpstr>
      <vt:lpstr>Switch: multiple simultaneous transmissions</vt:lpstr>
      <vt:lpstr>Self-learning, forwarding: example</vt:lpstr>
      <vt:lpstr>Interconnecting switches</vt:lpstr>
      <vt:lpstr>Institutional network</vt:lpstr>
      <vt:lpstr>Switches vs. routers</vt:lpstr>
      <vt:lpstr>VLANs</vt:lpstr>
      <vt:lpstr>Port-based VLAN</vt:lpstr>
      <vt:lpstr>VLANS spanning multiple switches</vt:lpstr>
      <vt:lpstr>PowerPoint Presentation</vt:lpstr>
      <vt:lpstr>Link layer, LANs: outline</vt:lpstr>
      <vt:lpstr>Multiprotocol label switching (MPLS)</vt:lpstr>
      <vt:lpstr>MPLS capable routers</vt:lpstr>
      <vt:lpstr>MPLS versus IP paths</vt:lpstr>
      <vt:lpstr>MPLS versus IP paths</vt:lpstr>
      <vt:lpstr>MPLS signaling</vt:lpstr>
      <vt:lpstr>MPLS forwarding tables</vt:lpstr>
      <vt:lpstr>Link layer, LANs: outline</vt:lpstr>
      <vt:lpstr>Data center networks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center networks cost (est.)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3rd Edition: Chapter 4</dc:title>
  <dc:creator>Jim Kurose and Keith Ross</dc:creator>
  <cp:lastModifiedBy>Helmy,Ahmed</cp:lastModifiedBy>
  <cp:revision>577</cp:revision>
  <dcterms:created xsi:type="dcterms:W3CDTF">1999-10-08T19:08:27Z</dcterms:created>
  <dcterms:modified xsi:type="dcterms:W3CDTF">2019-10-21T06:25:02Z</dcterms:modified>
</cp:coreProperties>
</file>